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media/image26.jpg" ContentType="image/jpeg"/>
  <Override PartName="/ppt/media/image30.jpg" ContentType="image/jpeg"/>
  <Override PartName="/ppt/media/image31.jpg" ContentType="image/jpeg"/>
  <Override PartName="/ppt/media/image32.jpg" ContentType="image/jpeg"/>
  <Override PartName="/ppt/media/image36.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78" r:id="rId4"/>
    <p:sldMasterId id="2147483684" r:id="rId5"/>
    <p:sldMasterId id="2147483690" r:id="rId6"/>
  </p:sldMasterIdLst>
  <p:notesMasterIdLst>
    <p:notesMasterId r:id="rId73"/>
  </p:notesMasterIdLst>
  <p:sldIdLst>
    <p:sldId id="256" r:id="rId7"/>
    <p:sldId id="258" r:id="rId8"/>
    <p:sldId id="323" r:id="rId9"/>
    <p:sldId id="259" r:id="rId10"/>
    <p:sldId id="261" r:id="rId11"/>
    <p:sldId id="262" r:id="rId12"/>
    <p:sldId id="263" r:id="rId13"/>
    <p:sldId id="264" r:id="rId14"/>
    <p:sldId id="326" r:id="rId15"/>
    <p:sldId id="327" r:id="rId16"/>
    <p:sldId id="328" r:id="rId17"/>
    <p:sldId id="266" r:id="rId18"/>
    <p:sldId id="269" r:id="rId19"/>
    <p:sldId id="270" r:id="rId20"/>
    <p:sldId id="271" r:id="rId21"/>
    <p:sldId id="272" r:id="rId22"/>
    <p:sldId id="275" r:id="rId23"/>
    <p:sldId id="324" r:id="rId24"/>
    <p:sldId id="274" r:id="rId25"/>
    <p:sldId id="329" r:id="rId26"/>
    <p:sldId id="330" r:id="rId27"/>
    <p:sldId id="277" r:id="rId28"/>
    <p:sldId id="280" r:id="rId29"/>
    <p:sldId id="281" r:id="rId30"/>
    <p:sldId id="282" r:id="rId31"/>
    <p:sldId id="283" r:id="rId32"/>
    <p:sldId id="284" r:id="rId33"/>
    <p:sldId id="285" r:id="rId34"/>
    <p:sldId id="286" r:id="rId35"/>
    <p:sldId id="331" r:id="rId36"/>
    <p:sldId id="333" r:id="rId37"/>
    <p:sldId id="334" r:id="rId38"/>
    <p:sldId id="336" r:id="rId39"/>
    <p:sldId id="335" r:id="rId40"/>
    <p:sldId id="337" r:id="rId41"/>
    <p:sldId id="338" r:id="rId42"/>
    <p:sldId id="339" r:id="rId43"/>
    <p:sldId id="332" r:id="rId44"/>
    <p:sldId id="287" r:id="rId45"/>
    <p:sldId id="291" r:id="rId46"/>
    <p:sldId id="292" r:id="rId47"/>
    <p:sldId id="293" r:id="rId48"/>
    <p:sldId id="294" r:id="rId49"/>
    <p:sldId id="295" r:id="rId50"/>
    <p:sldId id="296" r:id="rId51"/>
    <p:sldId id="298" r:id="rId52"/>
    <p:sldId id="299" r:id="rId53"/>
    <p:sldId id="300" r:id="rId54"/>
    <p:sldId id="301" r:id="rId55"/>
    <p:sldId id="302" r:id="rId56"/>
    <p:sldId id="303" r:id="rId57"/>
    <p:sldId id="305" r:id="rId58"/>
    <p:sldId id="306" r:id="rId59"/>
    <p:sldId id="307" r:id="rId60"/>
    <p:sldId id="308" r:id="rId61"/>
    <p:sldId id="309" r:id="rId62"/>
    <p:sldId id="310" r:id="rId63"/>
    <p:sldId id="311" r:id="rId64"/>
    <p:sldId id="312" r:id="rId65"/>
    <p:sldId id="314" r:id="rId66"/>
    <p:sldId id="315" r:id="rId67"/>
    <p:sldId id="316" r:id="rId68"/>
    <p:sldId id="317" r:id="rId69"/>
    <p:sldId id="318" r:id="rId70"/>
    <p:sldId id="319" r:id="rId71"/>
    <p:sldId id="320" r:id="rId72"/>
  </p:sldIdLst>
  <p:sldSz cx="12192000" cy="6858000"/>
  <p:notesSz cx="12192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63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6531B16-5327-4AF4-B910-5F8A5B3C2EA0}" type="datetimeFigureOut">
              <a:rPr kumimoji="1" lang="ja-JP" altLang="en-US" smtClean="0"/>
              <a:t>2020/9/17</a:t>
            </a:fld>
            <a:endParaRPr kumimoji="1" lang="ja-JP" altLang="en-US"/>
          </a:p>
        </p:txBody>
      </p:sp>
      <p:sp>
        <p:nvSpPr>
          <p:cNvPr id="4" name="スライド イメージ プレースホルダー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1ECDFF8-4D1A-4FBA-8717-005960431F9B}" type="slidenum">
              <a:rPr kumimoji="1" lang="ja-JP" altLang="en-US" smtClean="0"/>
              <a:t>‹#›</a:t>
            </a:fld>
            <a:endParaRPr kumimoji="1" lang="ja-JP" altLang="en-US"/>
          </a:p>
        </p:txBody>
      </p:sp>
    </p:spTree>
    <p:extLst>
      <p:ext uri="{BB962C8B-B14F-4D97-AF65-F5344CB8AC3E}">
        <p14:creationId xmlns:p14="http://schemas.microsoft.com/office/powerpoint/2010/main" val="17221813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1ECDFF8-4D1A-4FBA-8717-005960431F9B}" type="slidenum">
              <a:rPr kumimoji="1" lang="ja-JP" altLang="en-US" smtClean="0"/>
              <a:t>32</a:t>
            </a:fld>
            <a:endParaRPr kumimoji="1" lang="ja-JP" altLang="en-US"/>
          </a:p>
        </p:txBody>
      </p:sp>
    </p:spTree>
    <p:extLst>
      <p:ext uri="{BB962C8B-B14F-4D97-AF65-F5344CB8AC3E}">
        <p14:creationId xmlns:p14="http://schemas.microsoft.com/office/powerpoint/2010/main" val="580401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solidFill>
            <a:srgbClr val="002A5C"/>
          </a:solidFill>
        </p:spPr>
        <p:txBody>
          <a:bodyPr wrap="square" lIns="0" tIns="0" rIns="0" bIns="0" rtlCol="0"/>
          <a:lstStyle/>
          <a:p>
            <a:endParaRPr/>
          </a:p>
        </p:txBody>
      </p:sp>
      <p:sp>
        <p:nvSpPr>
          <p:cNvPr id="17" name="bk object 17"/>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endParaRPr/>
          </a:p>
        </p:txBody>
      </p:sp>
      <p:sp>
        <p:nvSpPr>
          <p:cNvPr id="18" name="bk object 18"/>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00965" y="2017267"/>
            <a:ext cx="11190068" cy="5740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9879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5431790"/>
          </a:xfrm>
          <a:custGeom>
            <a:avLst/>
            <a:gdLst/>
            <a:ahLst/>
            <a:cxnLst/>
            <a:rect l="l" t="t" r="r" b="b"/>
            <a:pathLst>
              <a:path w="12192000" h="5431790">
                <a:moveTo>
                  <a:pt x="12192000" y="0"/>
                </a:moveTo>
                <a:lnTo>
                  <a:pt x="0" y="0"/>
                </a:lnTo>
                <a:lnTo>
                  <a:pt x="0" y="5431536"/>
                </a:lnTo>
                <a:lnTo>
                  <a:pt x="12192000" y="5431536"/>
                </a:lnTo>
                <a:lnTo>
                  <a:pt x="12192000" y="0"/>
                </a:lnTo>
                <a:close/>
              </a:path>
            </a:pathLst>
          </a:custGeom>
          <a:solidFill>
            <a:srgbClr val="002A5C"/>
          </a:solidFill>
        </p:spPr>
        <p:txBody>
          <a:bodyPr wrap="square" lIns="0" tIns="0" rIns="0" bIns="0" rtlCol="0"/>
          <a:lstStyle/>
          <a:p>
            <a:endParaRPr/>
          </a:p>
        </p:txBody>
      </p:sp>
      <p:sp>
        <p:nvSpPr>
          <p:cNvPr id="17" name="bg object 17"/>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endParaRPr/>
          </a:p>
        </p:txBody>
      </p:sp>
      <p:sp>
        <p:nvSpPr>
          <p:cNvPr id="18" name="bg object 18"/>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00965" y="2017267"/>
            <a:ext cx="11190068" cy="5740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77048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700" b="0" i="0">
                <a:solidFill>
                  <a:srgbClr val="002060"/>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4433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2600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14209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77798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9678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700" b="0" i="0">
                <a:solidFill>
                  <a:srgbClr val="002060"/>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58934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26267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2069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5864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00965" y="444500"/>
            <a:ext cx="11190068"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95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116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95442" y="2200299"/>
            <a:ext cx="1752845" cy="1776731"/>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2823673" y="2206185"/>
            <a:ext cx="7151991" cy="356523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9824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31556" y="1184987"/>
            <a:ext cx="9372598" cy="466360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956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64613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5431790"/>
          </a:xfrm>
          <a:custGeom>
            <a:avLst/>
            <a:gdLst/>
            <a:ahLst/>
            <a:cxnLst/>
            <a:rect l="l" t="t" r="r" b="b"/>
            <a:pathLst>
              <a:path w="12192000" h="5431790">
                <a:moveTo>
                  <a:pt x="12192000" y="0"/>
                </a:moveTo>
                <a:lnTo>
                  <a:pt x="0" y="0"/>
                </a:lnTo>
                <a:lnTo>
                  <a:pt x="0" y="5431536"/>
                </a:lnTo>
                <a:lnTo>
                  <a:pt x="12192000" y="5431536"/>
                </a:lnTo>
                <a:lnTo>
                  <a:pt x="12192000" y="0"/>
                </a:lnTo>
                <a:close/>
              </a:path>
            </a:pathLst>
          </a:custGeom>
          <a:solidFill>
            <a:srgbClr val="002A5C"/>
          </a:solidFill>
        </p:spPr>
        <p:txBody>
          <a:bodyPr wrap="square" lIns="0" tIns="0" rIns="0" bIns="0" rtlCol="0"/>
          <a:lstStyle/>
          <a:p>
            <a:endParaRPr/>
          </a:p>
        </p:txBody>
      </p:sp>
      <p:sp>
        <p:nvSpPr>
          <p:cNvPr id="17" name="bg object 17"/>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endParaRPr/>
          </a:p>
        </p:txBody>
      </p:sp>
      <p:sp>
        <p:nvSpPr>
          <p:cNvPr id="18" name="bg object 18"/>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00965" y="2017267"/>
            <a:ext cx="11190068" cy="5740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80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1" i="0">
                <a:solidFill>
                  <a:srgbClr val="00206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494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527567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17209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613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5431790"/>
          </a:xfrm>
          <a:custGeom>
            <a:avLst/>
            <a:gdLst/>
            <a:ahLst/>
            <a:cxnLst/>
            <a:rect l="l" t="t" r="r" b="b"/>
            <a:pathLst>
              <a:path w="12192000" h="5431790">
                <a:moveTo>
                  <a:pt x="12192000" y="0"/>
                </a:moveTo>
                <a:lnTo>
                  <a:pt x="0" y="0"/>
                </a:lnTo>
                <a:lnTo>
                  <a:pt x="0" y="5431536"/>
                </a:lnTo>
                <a:lnTo>
                  <a:pt x="12192000" y="5431536"/>
                </a:lnTo>
                <a:lnTo>
                  <a:pt x="12192000" y="0"/>
                </a:lnTo>
                <a:close/>
              </a:path>
            </a:pathLst>
          </a:custGeom>
          <a:solidFill>
            <a:srgbClr val="002A5C"/>
          </a:solidFill>
        </p:spPr>
        <p:txBody>
          <a:bodyPr wrap="square" lIns="0" tIns="0" rIns="0" bIns="0" rtlCol="0"/>
          <a:lstStyle/>
          <a:p>
            <a:endParaRPr/>
          </a:p>
        </p:txBody>
      </p:sp>
      <p:sp>
        <p:nvSpPr>
          <p:cNvPr id="17" name="bg object 17"/>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endParaRPr/>
          </a:p>
        </p:txBody>
      </p:sp>
      <p:sp>
        <p:nvSpPr>
          <p:cNvPr id="18" name="bg object 18"/>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00965" y="2017267"/>
            <a:ext cx="11190068" cy="5740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6270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78893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6225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32007" y="2493426"/>
            <a:ext cx="9666909" cy="239283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00206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207633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Cambria"/>
                <a:cs typeface="Cambria"/>
              </a:defRPr>
            </a:lvl1pPr>
          </a:lstStyle>
          <a:p>
            <a:endParaRPr/>
          </a:p>
        </p:txBody>
      </p:sp>
      <p:sp>
        <p:nvSpPr>
          <p:cNvPr id="3" name="Holder 3"/>
          <p:cNvSpPr>
            <a:spLocks noGrp="1"/>
          </p:cNvSpPr>
          <p:nvPr>
            <p:ph type="body" idx="1"/>
          </p:nvPr>
        </p:nvSpPr>
        <p:spPr>
          <a:xfrm>
            <a:off x="500965" y="1473200"/>
            <a:ext cx="11190068" cy="29762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a:xfrm>
            <a:off x="500965" y="1473200"/>
            <a:ext cx="11190068" cy="29762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7833704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a:xfrm>
            <a:off x="475565" y="1444507"/>
            <a:ext cx="7915275" cy="3194050"/>
          </a:xfrm>
          <a:prstGeom prst="rect">
            <a:avLst/>
          </a:prstGeom>
        </p:spPr>
        <p:txBody>
          <a:bodyPr wrap="square" lIns="0" tIns="0" rIns="0" bIns="0">
            <a:spAutoFit/>
          </a:bodyPr>
          <a:lstStyle>
            <a:lvl1pPr>
              <a:defRPr sz="2700" b="0" i="0">
                <a:solidFill>
                  <a:srgbClr val="002060"/>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37355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a:xfrm>
            <a:off x="475565" y="1444507"/>
            <a:ext cx="7930515" cy="2884170"/>
          </a:xfrm>
          <a:prstGeom prst="rect">
            <a:avLst/>
          </a:prstGeom>
        </p:spPr>
        <p:txBody>
          <a:bodyPr wrap="square" lIns="0" tIns="0" rIns="0" bIns="0">
            <a:spAutoFit/>
          </a:bodyPr>
          <a:lstStyle>
            <a:lvl1pPr>
              <a:defRPr sz="2700" b="0" i="0">
                <a:solidFill>
                  <a:srgbClr val="002060"/>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9191019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Cambria"/>
                <a:cs typeface="Cambria"/>
              </a:defRPr>
            </a:lvl1pPr>
          </a:lstStyle>
          <a:p>
            <a:endParaRPr/>
          </a:p>
        </p:txBody>
      </p:sp>
      <p:sp>
        <p:nvSpPr>
          <p:cNvPr id="3" name="Holder 3"/>
          <p:cNvSpPr>
            <a:spLocks noGrp="1"/>
          </p:cNvSpPr>
          <p:nvPr>
            <p:ph type="body" idx="1"/>
          </p:nvPr>
        </p:nvSpPr>
        <p:spPr>
          <a:xfrm>
            <a:off x="500965" y="1473200"/>
            <a:ext cx="11190068" cy="37896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5867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965" y="444500"/>
            <a:ext cx="11190068" cy="574040"/>
          </a:xfrm>
          <a:prstGeom prst="rect">
            <a:avLst/>
          </a:prstGeom>
        </p:spPr>
        <p:txBody>
          <a:bodyPr wrap="square" lIns="0" tIns="0" rIns="0" bIns="0">
            <a:spAutoFit/>
          </a:bodyPr>
          <a:lstStyle>
            <a:lvl1pPr>
              <a:defRPr sz="3600" b="1" i="0">
                <a:solidFill>
                  <a:srgbClr val="002060"/>
                </a:solidFill>
                <a:latin typeface="Trebuchet MS"/>
                <a:cs typeface="Trebuchet MS"/>
              </a:defRPr>
            </a:lvl1pPr>
          </a:lstStyle>
          <a:p>
            <a:endParaRPr/>
          </a:p>
        </p:txBody>
      </p:sp>
      <p:sp>
        <p:nvSpPr>
          <p:cNvPr id="3" name="Holder 3"/>
          <p:cNvSpPr>
            <a:spLocks noGrp="1"/>
          </p:cNvSpPr>
          <p:nvPr>
            <p:ph type="body" idx="1"/>
          </p:nvPr>
        </p:nvSpPr>
        <p:spPr>
          <a:xfrm>
            <a:off x="500965" y="3309747"/>
            <a:ext cx="8111490" cy="2914015"/>
          </a:xfrm>
          <a:prstGeom prst="rect">
            <a:avLst/>
          </a:prstGeom>
        </p:spPr>
        <p:txBody>
          <a:bodyPr wrap="square" lIns="0" tIns="0" rIns="0" bIns="0">
            <a:spAutoFit/>
          </a:bodyPr>
          <a:lstStyle>
            <a:lvl1pPr>
              <a:defRPr sz="2500" b="1" i="0">
                <a:solidFill>
                  <a:srgbClr val="002060"/>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49690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www.uio.no/studier/emner/matnat/its/TEK5030/v19/lect/lecture_4_1_feature_descriptors.pdf" TargetMode="External"/><Relationship Id="rId3" Type="http://schemas.openxmlformats.org/officeDocument/2006/relationships/image" Target="../media/image30.jp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hyperlink" Target="https://docs.opencv.org/master/da/df5/tutorial_py_sift_intro.html" TargetMode="External"/><Relationship Id="rId5" Type="http://schemas.openxmlformats.org/officeDocument/2006/relationships/image" Target="../media/image32.jp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hyperlink" Target="https://www.uio.no/studier/emner/matnat/its/TEK5030/v19/lect/lecture_4_1_feature_descriptors.pdf"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cityscapes-datase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hyperlink" Target="https://gilscvblog.com/category/descriptors/" TargetMode="External"/><Relationship Id="rId5" Type="http://schemas.openxmlformats.org/officeDocument/2006/relationships/image" Target="../media/image44.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jpg"/><Relationship Id="rId7" Type="http://schemas.openxmlformats.org/officeDocument/2006/relationships/image" Target="../media/image490.png"/><Relationship Id="rId2" Type="http://schemas.openxmlformats.org/officeDocument/2006/relationships/image" Target="../media/image40.jpg"/><Relationship Id="rId1" Type="http://schemas.openxmlformats.org/officeDocument/2006/relationships/slideLayout" Target="../slideLayouts/slideLayout1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jpg"/><Relationship Id="rId7" Type="http://schemas.openxmlformats.org/officeDocument/2006/relationships/image" Target="../media/image52.png"/><Relationship Id="rId2" Type="http://schemas.openxmlformats.org/officeDocument/2006/relationships/image" Target="../media/image44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50.png"/><Relationship Id="rId10" Type="http://schemas.openxmlformats.org/officeDocument/2006/relationships/image" Target="../media/image451.png"/><Relationship Id="rId4" Type="http://schemas.openxmlformats.org/officeDocument/2006/relationships/image" Target="../media/image41.jp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www.cityscapes-dataset.co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hyperlink" Target="https://livebook.manning.com/book/algorithms-and-data-structures-in-action/chapter-9/v-13/19"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660.png"/><Relationship Id="rId2" Type="http://schemas.openxmlformats.org/officeDocument/2006/relationships/image" Target="../media/image630.png"/><Relationship Id="rId1" Type="http://schemas.openxmlformats.org/officeDocument/2006/relationships/slideLayout" Target="../slideLayouts/slideLayout17.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0.jpg"/><Relationship Id="rId7" Type="http://schemas.openxmlformats.org/officeDocument/2006/relationships/image" Target="../media/image730.png"/><Relationship Id="rId2" Type="http://schemas.openxmlformats.org/officeDocument/2006/relationships/image" Target="../media/image630.png"/><Relationship Id="rId1" Type="http://schemas.openxmlformats.org/officeDocument/2006/relationships/slideLayout" Target="../slideLayouts/slideLayout17.xml"/><Relationship Id="rId6" Type="http://schemas.openxmlformats.org/officeDocument/2006/relationships/image" Target="../media/image650.png"/><Relationship Id="rId5" Type="http://schemas.openxmlformats.org/officeDocument/2006/relationships/image" Target="../media/image720.png"/><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3.jpg"/><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0.png"/><Relationship Id="rId2" Type="http://schemas.openxmlformats.org/officeDocument/2006/relationships/image" Target="../media/image4.jpg"/><Relationship Id="rId1" Type="http://schemas.openxmlformats.org/officeDocument/2006/relationships/slideLayout" Target="../slideLayouts/slideLayout2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21.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jpg"/><Relationship Id="rId7" Type="http://schemas.openxmlformats.org/officeDocument/2006/relationships/image" Target="../media/image98.png"/><Relationship Id="rId2" Type="http://schemas.openxmlformats.org/officeDocument/2006/relationships/image" Target="../media/image3.jpg"/><Relationship Id="rId1" Type="http://schemas.openxmlformats.org/officeDocument/2006/relationships/slideLayout" Target="../slideLayouts/slideLayout2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hyperlink" Target="https://docs.opencv.org/master/d0/d13/classcv_1_1Feature2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7.xml"/><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7.xml"/><Relationship Id="rId5" Type="http://schemas.openxmlformats.org/officeDocument/2006/relationships/image" Target="../media/image108.jp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7.xml"/><Relationship Id="rId6" Type="http://schemas.openxmlformats.org/officeDocument/2006/relationships/image" Target="../media/image108.jpg"/><Relationship Id="rId5" Type="http://schemas.openxmlformats.org/officeDocument/2006/relationships/image" Target="../media/image110.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 Type="http://schemas.openxmlformats.org/officeDocument/2006/relationships/image" Target="../media/image112.png"/><Relationship Id="rId21" Type="http://schemas.openxmlformats.org/officeDocument/2006/relationships/image" Target="../media/image130.png"/><Relationship Id="rId34" Type="http://schemas.openxmlformats.org/officeDocument/2006/relationships/image" Target="../media/image143.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png"/><Relationship Id="rId2" Type="http://schemas.openxmlformats.org/officeDocument/2006/relationships/image" Target="../media/image111.png"/><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1" Type="http://schemas.openxmlformats.org/officeDocument/2006/relationships/slideLayout" Target="../slideLayouts/slideLayout27.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141.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10" Type="http://schemas.openxmlformats.org/officeDocument/2006/relationships/image" Target="../media/image119.png"/><Relationship Id="rId19" Type="http://schemas.openxmlformats.org/officeDocument/2006/relationships/image" Target="../media/image128.png"/><Relationship Id="rId31" Type="http://schemas.openxmlformats.org/officeDocument/2006/relationships/image" Target="../media/image140.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8"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7.xml"/><Relationship Id="rId5" Type="http://schemas.openxmlformats.org/officeDocument/2006/relationships/image" Target="../media/image148.png"/><Relationship Id="rId4" Type="http://schemas.openxmlformats.org/officeDocument/2006/relationships/hyperlink" Target="https://en.wikipedia.org/wiki/Direct_linear_transformatio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0965" y="3240532"/>
            <a:ext cx="25965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4A66AC"/>
                </a:solidFill>
                <a:latin typeface="Calibri"/>
                <a:cs typeface="Calibri"/>
              </a:rPr>
              <a:t>Course </a:t>
            </a:r>
            <a:r>
              <a:rPr sz="1600" b="1" spc="50" dirty="0">
                <a:solidFill>
                  <a:srgbClr val="4A66AC"/>
                </a:solidFill>
                <a:latin typeface="Calibri"/>
                <a:cs typeface="Calibri"/>
              </a:rPr>
              <a:t>3, </a:t>
            </a:r>
            <a:r>
              <a:rPr sz="1600" b="1" spc="-50" dirty="0">
                <a:solidFill>
                  <a:srgbClr val="4A66AC"/>
                </a:solidFill>
                <a:latin typeface="Calibri"/>
                <a:cs typeface="Calibri"/>
              </a:rPr>
              <a:t>Module </a:t>
            </a:r>
            <a:r>
              <a:rPr sz="1600" b="1" spc="50" dirty="0">
                <a:solidFill>
                  <a:srgbClr val="4A66AC"/>
                </a:solidFill>
                <a:latin typeface="Calibri"/>
                <a:cs typeface="Calibri"/>
              </a:rPr>
              <a:t>2, </a:t>
            </a:r>
            <a:r>
              <a:rPr sz="1600" b="1" spc="5" dirty="0">
                <a:solidFill>
                  <a:srgbClr val="4A66AC"/>
                </a:solidFill>
                <a:latin typeface="Calibri"/>
                <a:cs typeface="Calibri"/>
              </a:rPr>
              <a:t>Lesson</a:t>
            </a:r>
            <a:r>
              <a:rPr sz="1600" b="1" spc="140" dirty="0">
                <a:solidFill>
                  <a:srgbClr val="4A66AC"/>
                </a:solidFill>
                <a:latin typeface="Calibri"/>
                <a:cs typeface="Calibri"/>
              </a:rPr>
              <a:t> </a:t>
            </a:r>
            <a:r>
              <a:rPr sz="1600" b="1" spc="75" dirty="0">
                <a:solidFill>
                  <a:srgbClr val="4A66AC"/>
                </a:solidFill>
                <a:latin typeface="Calibri"/>
                <a:cs typeface="Calibri"/>
              </a:rPr>
              <a:t>1</a:t>
            </a:r>
            <a:endParaRPr sz="1600">
              <a:latin typeface="Calibri"/>
              <a:cs typeface="Calibri"/>
            </a:endParaRPr>
          </a:p>
        </p:txBody>
      </p:sp>
      <p:sp>
        <p:nvSpPr>
          <p:cNvPr id="3" name="object 3"/>
          <p:cNvSpPr txBox="1"/>
          <p:nvPr/>
        </p:nvSpPr>
        <p:spPr>
          <a:xfrm>
            <a:off x="500965" y="2017267"/>
            <a:ext cx="2895600" cy="574040"/>
          </a:xfrm>
          <a:prstGeom prst="rect">
            <a:avLst/>
          </a:prstGeom>
        </p:spPr>
        <p:txBody>
          <a:bodyPr vert="horz" wrap="square" lIns="0" tIns="12700" rIns="0" bIns="0" rtlCol="0">
            <a:spAutoFit/>
          </a:bodyPr>
          <a:lstStyle/>
          <a:p>
            <a:pPr marL="12700">
              <a:lnSpc>
                <a:spcPct val="100000"/>
              </a:lnSpc>
              <a:spcBef>
                <a:spcPts val="100"/>
              </a:spcBef>
            </a:pPr>
            <a:r>
              <a:rPr sz="3600" b="1" spc="90" dirty="0">
                <a:solidFill>
                  <a:srgbClr val="FFFFFF"/>
                </a:solidFill>
                <a:latin typeface="Arial Narrow"/>
                <a:cs typeface="Arial Narrow"/>
              </a:rPr>
              <a:t>Image</a:t>
            </a:r>
            <a:r>
              <a:rPr sz="3600" b="1" spc="100" dirty="0">
                <a:solidFill>
                  <a:srgbClr val="FFFFFF"/>
                </a:solidFill>
                <a:latin typeface="Arial Narrow"/>
                <a:cs typeface="Arial Narrow"/>
              </a:rPr>
              <a:t> </a:t>
            </a:r>
            <a:r>
              <a:rPr sz="3600" b="1" spc="35" dirty="0">
                <a:solidFill>
                  <a:srgbClr val="FFFFFF"/>
                </a:solidFill>
                <a:latin typeface="Arial Narrow"/>
                <a:cs typeface="Arial Narrow"/>
              </a:rPr>
              <a:t>Features</a:t>
            </a:r>
            <a:endParaRPr sz="3600">
              <a:latin typeface="Arial Narrow"/>
              <a:cs typeface="Arial Narrow"/>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0" y="0"/>
            <a:ext cx="12191999" cy="553998"/>
          </a:xfrm>
        </p:spPr>
        <p:txBody>
          <a:bodyPr/>
          <a:lstStyle/>
          <a:p>
            <a:r>
              <a:rPr kumimoji="1" lang="en-US" altLang="ja-JP" dirty="0" smtClean="0"/>
              <a:t>Harris Corner Detection: Local Measures of Uniqueness</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908252" cy="4800600"/>
          </a:xfrm>
          <a:prstGeom prst="rect">
            <a:avLst/>
          </a:prstGeom>
        </p:spPr>
      </p:pic>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4038599" y="732472"/>
                <a:ext cx="8153399" cy="1477328"/>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result of our mathematical transformations is a matrix </a:t>
                </a:r>
                <a14:m>
                  <m:oMath xmlns:m="http://schemas.openxmlformats.org/officeDocument/2006/math">
                    <m:r>
                      <a:rPr kumimoji="0" lang="en-US" altLang="ja-JP" sz="1200" b="0"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𝐻</m:t>
                    </m:r>
                  </m:oMath>
                </a14:m>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can now be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conveniently analyzed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to locate structural change in a local window</a:t>
                </a:r>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14:m>
                  <m:oMath xmlns:m="http://schemas.openxmlformats.org/officeDocument/2006/math">
                    <m:r>
                      <a:rPr kumimoji="0" lang="en-US" altLang="ja-JP" sz="1200" b="0"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𝑊</m:t>
                    </m:r>
                  </m:oMath>
                </a14:m>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around every pixel position in an image.</a:t>
                </a:r>
                <a:endParaRPr kumimoji="0" lang="ja-JP" altLang="ja-JP"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To do this, it helps to visualize the matrix </a:t>
                </a:r>
                <a14:m>
                  <m:oMath xmlns:m="http://schemas.openxmlformats.org/officeDocument/2006/math">
                    <m:r>
                      <a:rPr kumimoji="0" lang="en-US" altLang="ja-JP" sz="1200" b="0"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𝐻</m:t>
                    </m:r>
                  </m:oMath>
                </a14:m>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as an ellipse, whose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axis length and directions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are given by its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eigenvalues(固有値) and eigenvectors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larger eigenvector</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points into 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direction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maximal intensity change, whereas the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smaller eigenvector</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points into the direction of minimal change.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So in order to identify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corners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we need to find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positions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the image which have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two significantly large eigenvalues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a:t>
                </a:r>
                <a14:m>
                  <m:oMath xmlns:m="http://schemas.openxmlformats.org/officeDocument/2006/math">
                    <m:r>
                      <a:rPr kumimoji="0" lang="en-US" altLang="ja-JP" sz="1200" b="0"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𝐻</m:t>
                    </m:r>
                  </m:oMath>
                </a14:m>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下記の位置には固有値が１つ大きい、１つ小さいので、cornerではない。</a:t>
                </a:r>
              </a:p>
            </p:txBody>
          </p:sp>
        </mc:Choice>
        <mc:Fallback xmlns="">
          <p:sp>
            <p:nvSpPr>
              <p:cNvPr id="5" name="Rectangle 1"/>
              <p:cNvSpPr>
                <a:spLocks noRot="1" noChangeAspect="1" noMove="1" noResize="1" noEditPoints="1" noAdjustHandles="1" noChangeArrowheads="1" noChangeShapeType="1" noTextEdit="1"/>
              </p:cNvSpPr>
              <p:nvPr/>
            </p:nvSpPr>
            <p:spPr bwMode="auto">
              <a:xfrm>
                <a:off x="4038599" y="732472"/>
                <a:ext cx="8153399" cy="1477328"/>
              </a:xfrm>
              <a:prstGeom prst="rect">
                <a:avLst/>
              </a:prstGeom>
              <a:blipFill>
                <a:blip r:embed="rId3"/>
                <a:stretch>
                  <a:fillRect l="-1271" t="-2881" b="-576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2057400" y="732472"/>
                <a:ext cx="1828800" cy="369332"/>
              </a:xfrm>
              <a:prstGeom prst="rect">
                <a:avLst/>
              </a:prstGeom>
              <a:noFill/>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𝐻</m:t>
                    </m:r>
                  </m:oMath>
                </a14:m>
                <a:r>
                  <a:rPr kumimoji="1" lang="ja-JP" altLang="en-US" dirty="0" smtClean="0"/>
                  <a:t>を固有値分解</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2057400" y="732472"/>
                <a:ext cx="1828800" cy="369332"/>
              </a:xfrm>
              <a:prstGeom prst="rect">
                <a:avLst/>
              </a:prstGeom>
              <a:blipFill>
                <a:blip r:embed="rId4"/>
                <a:stretch>
                  <a:fillRect t="-13115" b="-19672"/>
                </a:stretch>
              </a:blipFill>
            </p:spPr>
            <p:txBody>
              <a:bodyPr/>
              <a:lstStyle/>
              <a:p>
                <a:r>
                  <a:rPr lang="ja-JP" altLang="en-US">
                    <a:noFill/>
                  </a:rPr>
                  <a:t> </a:t>
                </a:r>
              </a:p>
            </p:txBody>
          </p:sp>
        </mc:Fallback>
      </mc:AlternateContent>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414" y="2192989"/>
            <a:ext cx="5105401" cy="813205"/>
          </a:xfrm>
          <a:prstGeom prst="rect">
            <a:avLst/>
          </a:prstGeom>
        </p:spPr>
      </p:pic>
      <p:sp>
        <p:nvSpPr>
          <p:cNvPr id="9" name="テキスト ボックス 8"/>
          <p:cNvSpPr txBox="1"/>
          <p:nvPr/>
        </p:nvSpPr>
        <p:spPr>
          <a:xfrm>
            <a:off x="4191000" y="2437526"/>
            <a:ext cx="1835448" cy="369332"/>
          </a:xfrm>
          <a:prstGeom prst="rect">
            <a:avLst/>
          </a:prstGeom>
          <a:noFill/>
        </p:spPr>
        <p:txBody>
          <a:bodyPr wrap="square" rtlCol="0">
            <a:spAutoFit/>
          </a:bodyPr>
          <a:lstStyle/>
          <a:p>
            <a:r>
              <a:rPr kumimoji="1" lang="ja-JP" altLang="en-US" dirty="0" smtClean="0"/>
              <a:t>固有値の計算式</a:t>
            </a:r>
            <a:endParaRPr kumimoji="1" lang="ja-JP" altLang="en-US" dirty="0"/>
          </a:p>
        </p:txBody>
      </p:sp>
      <p:sp>
        <p:nvSpPr>
          <p:cNvPr id="10" name="楕円 9"/>
          <p:cNvSpPr/>
          <p:nvPr/>
        </p:nvSpPr>
        <p:spPr>
          <a:xfrm>
            <a:off x="8387467" y="2421203"/>
            <a:ext cx="223133" cy="385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017" y="3006195"/>
            <a:ext cx="5813983" cy="3851805"/>
          </a:xfrm>
          <a:prstGeom prst="rect">
            <a:avLst/>
          </a:prstGeom>
        </p:spPr>
      </p:pic>
      <mc:AlternateContent xmlns:mc="http://schemas.openxmlformats.org/markup-compatibility/2006" xmlns:a14="http://schemas.microsoft.com/office/drawing/2010/main">
        <mc:Choice Requires="a14">
          <p:sp>
            <p:nvSpPr>
              <p:cNvPr id="12" name="Rectangle 2"/>
              <p:cNvSpPr>
                <a:spLocks noChangeArrowheads="1"/>
              </p:cNvSpPr>
              <p:nvPr/>
            </p:nvSpPr>
            <p:spPr bwMode="auto">
              <a:xfrm>
                <a:off x="4121733" y="2927848"/>
                <a:ext cx="2202867"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In addition to 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smoothing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the image before gradient computation, the Harris detector uses a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Gaussian</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window</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14:m>
                  <m:oMath xmlns:m="http://schemas.openxmlformats.org/officeDocument/2006/math">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𝒘</m:t>
                    </m:r>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m:t>
                    </m:r>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𝒙</m:t>
                    </m:r>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m:t>
                    </m:r>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𝒚</m:t>
                    </m:r>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m:t>
                    </m:r>
                  </m:oMath>
                </a14:m>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to compute a weighted sum of the intensity gradients around a local neighborhood.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mc:Choice>
        <mc:Fallback xmlns="">
          <p:sp>
            <p:nvSpPr>
              <p:cNvPr id="12" name="Rectangle 2"/>
              <p:cNvSpPr>
                <a:spLocks noRot="1" noChangeAspect="1" noMove="1" noResize="1" noEditPoints="1" noAdjustHandles="1" noChangeArrowheads="1" noChangeShapeType="1" noTextEdit="1"/>
              </p:cNvSpPr>
              <p:nvPr/>
            </p:nvSpPr>
            <p:spPr bwMode="auto">
              <a:xfrm>
                <a:off x="4121733" y="2927848"/>
                <a:ext cx="2202867" cy="1754326"/>
              </a:xfrm>
              <a:prstGeom prst="rect">
                <a:avLst/>
              </a:prstGeom>
              <a:blipFill>
                <a:blip r:embed="rId7"/>
                <a:stretch>
                  <a:fillRect r="-552" b="-24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
        <p:nvSpPr>
          <p:cNvPr id="13" name="テキスト ボックス 12"/>
          <p:cNvSpPr txBox="1"/>
          <p:nvPr/>
        </p:nvSpPr>
        <p:spPr>
          <a:xfrm>
            <a:off x="6330462" y="3053294"/>
            <a:ext cx="1594338" cy="1200329"/>
          </a:xfrm>
          <a:prstGeom prst="rect">
            <a:avLst/>
          </a:prstGeom>
          <a:noFill/>
        </p:spPr>
        <p:txBody>
          <a:bodyPr wrap="square" rtlCol="0">
            <a:spAutoFit/>
          </a:bodyPr>
          <a:lstStyle/>
          <a:p>
            <a:r>
              <a:rPr kumimoji="1" lang="en-US" altLang="ja-JP" dirty="0" smtClean="0"/>
              <a:t>Gaussian window</a:t>
            </a:r>
            <a:r>
              <a:rPr kumimoji="1" lang="ja-JP" altLang="en-US" dirty="0" smtClean="0"/>
              <a:t>は</a:t>
            </a:r>
            <a:r>
              <a:rPr kumimoji="1" lang="en-US" altLang="ja-JP" dirty="0" smtClean="0"/>
              <a:t>scale</a:t>
            </a:r>
            <a:r>
              <a:rPr kumimoji="1" lang="ja-JP" altLang="en-US" dirty="0" smtClean="0"/>
              <a:t>の選択ともつながる</a:t>
            </a:r>
            <a:endParaRPr kumimoji="1" lang="ja-JP" altLang="en-US" dirty="0"/>
          </a:p>
        </p:txBody>
      </p:sp>
      <p:pic>
        <p:nvPicPr>
          <p:cNvPr id="14" name="図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54" y="4365006"/>
            <a:ext cx="4059079" cy="2492994"/>
          </a:xfrm>
          <a:prstGeom prst="rect">
            <a:avLst/>
          </a:prstGeom>
        </p:spPr>
      </p:pic>
      <p:sp>
        <p:nvSpPr>
          <p:cNvPr id="15" name="正方形/長方形 14"/>
          <p:cNvSpPr/>
          <p:nvPr/>
        </p:nvSpPr>
        <p:spPr>
          <a:xfrm>
            <a:off x="351515" y="775658"/>
            <a:ext cx="535723" cy="923330"/>
          </a:xfrm>
          <a:prstGeom prst="rect">
            <a:avLst/>
          </a:prstGeom>
          <a:noFill/>
        </p:spPr>
        <p:txBody>
          <a:bodyPr wrap="none" lIns="91440" tIns="45720" rIns="91440" bIns="45720">
            <a:spAutoFit/>
          </a:bodyPr>
          <a:lstStyle/>
          <a:p>
            <a:pPr algn="ctr"/>
            <a:r>
              <a:rPr lang="en-US" altLang="ja-JP" sz="5400" b="1" cap="none" spc="0" dirty="0" smtClean="0">
                <a:ln w="22225">
                  <a:solidFill>
                    <a:schemeClr val="accent2"/>
                  </a:solidFill>
                  <a:prstDash val="solid"/>
                </a:ln>
                <a:solidFill>
                  <a:schemeClr val="accent2">
                    <a:lumMod val="40000"/>
                    <a:lumOff val="60000"/>
                  </a:schemeClr>
                </a:solidFill>
                <a:effectLst/>
              </a:rPr>
              <a:t>1</a:t>
            </a:r>
            <a:endParaRPr lang="ja-JP" altLang="en-US" sz="5400" b="1" cap="none" spc="0" dirty="0">
              <a:ln w="22225">
                <a:solidFill>
                  <a:schemeClr val="accent2"/>
                </a:solidFill>
                <a:prstDash val="solid"/>
              </a:ln>
              <a:solidFill>
                <a:schemeClr val="accent2">
                  <a:lumMod val="40000"/>
                  <a:lumOff val="60000"/>
                </a:schemeClr>
              </a:solidFill>
              <a:effectLst/>
            </a:endParaRPr>
          </a:p>
        </p:txBody>
      </p:sp>
      <p:sp>
        <p:nvSpPr>
          <p:cNvPr id="16" name="正方形/長方形 15"/>
          <p:cNvSpPr/>
          <p:nvPr/>
        </p:nvSpPr>
        <p:spPr>
          <a:xfrm>
            <a:off x="11368396" y="2503279"/>
            <a:ext cx="535724" cy="923330"/>
          </a:xfrm>
          <a:prstGeom prst="rect">
            <a:avLst/>
          </a:prstGeom>
          <a:noFill/>
        </p:spPr>
        <p:txBody>
          <a:bodyPr wrap="none" lIns="91440" tIns="45720" rIns="91440" bIns="45720">
            <a:spAutoFit/>
          </a:bodyPr>
          <a:lstStyle/>
          <a:p>
            <a:pPr algn="ctr"/>
            <a:r>
              <a:rPr lang="en-US" altLang="ja-JP" sz="5400" b="1" dirty="0">
                <a:ln w="22225">
                  <a:solidFill>
                    <a:schemeClr val="accent2"/>
                  </a:solidFill>
                  <a:prstDash val="solid"/>
                </a:ln>
                <a:solidFill>
                  <a:schemeClr val="accent2">
                    <a:lumMod val="40000"/>
                    <a:lumOff val="60000"/>
                  </a:schemeClr>
                </a:solidFill>
              </a:rPr>
              <a:t>2</a:t>
            </a:r>
            <a:endParaRPr lang="ja-JP" altLang="en-US" sz="5400" b="1" cap="none" spc="0" dirty="0">
              <a:ln w="22225">
                <a:solidFill>
                  <a:schemeClr val="accent2"/>
                </a:solidFill>
                <a:prstDash val="solid"/>
              </a:ln>
              <a:solidFill>
                <a:schemeClr val="accent2">
                  <a:lumMod val="40000"/>
                  <a:lumOff val="60000"/>
                </a:schemeClr>
              </a:solidFill>
              <a:effectLst/>
            </a:endParaRPr>
          </a:p>
        </p:txBody>
      </p:sp>
      <p:sp>
        <p:nvSpPr>
          <p:cNvPr id="17" name="正方形/長方形 16"/>
          <p:cNvSpPr/>
          <p:nvPr/>
        </p:nvSpPr>
        <p:spPr>
          <a:xfrm>
            <a:off x="3586009" y="5632641"/>
            <a:ext cx="535724" cy="923330"/>
          </a:xfrm>
          <a:prstGeom prst="rect">
            <a:avLst/>
          </a:prstGeom>
          <a:noFill/>
        </p:spPr>
        <p:txBody>
          <a:bodyPr wrap="none" lIns="91440" tIns="45720" rIns="91440" bIns="45720">
            <a:spAutoFit/>
          </a:bodyPr>
          <a:lstStyle/>
          <a:p>
            <a:pPr algn="ctr"/>
            <a:r>
              <a:rPr lang="en-US" altLang="ja-JP" sz="5400" b="1" dirty="0" smtClean="0">
                <a:ln w="22225">
                  <a:solidFill>
                    <a:schemeClr val="accent2"/>
                  </a:solidFill>
                  <a:prstDash val="solid"/>
                </a:ln>
                <a:solidFill>
                  <a:schemeClr val="accent2">
                    <a:lumMod val="40000"/>
                    <a:lumOff val="60000"/>
                  </a:schemeClr>
                </a:solidFill>
              </a:rPr>
              <a:t>3</a:t>
            </a:r>
            <a:endParaRPr lang="ja-JP" altLang="en-US" sz="5400" b="1" cap="none" spc="0" dirty="0">
              <a:ln w="22225">
                <a:solidFill>
                  <a:schemeClr val="accent2"/>
                </a:solidFill>
                <a:prstDash val="solid"/>
              </a:ln>
              <a:solidFill>
                <a:schemeClr val="accent2">
                  <a:lumMod val="40000"/>
                  <a:lumOff val="60000"/>
                </a:schemeClr>
              </a:solidFill>
              <a:effectLst/>
            </a:endParaRPr>
          </a:p>
        </p:txBody>
      </p:sp>
      <p:sp>
        <p:nvSpPr>
          <p:cNvPr id="18" name="テキスト ボックス 17"/>
          <p:cNvSpPr txBox="1"/>
          <p:nvPr/>
        </p:nvSpPr>
        <p:spPr>
          <a:xfrm>
            <a:off x="4038599" y="5611503"/>
            <a:ext cx="1447801" cy="1200329"/>
          </a:xfrm>
          <a:prstGeom prst="rect">
            <a:avLst/>
          </a:prstGeom>
          <a:noFill/>
        </p:spPr>
        <p:txBody>
          <a:bodyPr wrap="square" rtlCol="0">
            <a:spAutoFit/>
          </a:bodyPr>
          <a:lstStyle/>
          <a:p>
            <a:r>
              <a:rPr kumimoji="1" lang="ja-JP" altLang="en-US" dirty="0" smtClean="0"/>
              <a:t>最終の</a:t>
            </a:r>
            <a:r>
              <a:rPr kumimoji="1" lang="en-US" altLang="ja-JP" dirty="0" smtClean="0"/>
              <a:t>response</a:t>
            </a:r>
            <a:r>
              <a:rPr kumimoji="1" lang="ja-JP" altLang="en-US" dirty="0" smtClean="0"/>
              <a:t>式、固有値のみ使っている</a:t>
            </a:r>
            <a:endParaRPr kumimoji="1" lang="ja-JP" altLang="en-US" dirty="0"/>
          </a:p>
        </p:txBody>
      </p:sp>
      <p:sp>
        <p:nvSpPr>
          <p:cNvPr id="19" name="楕円 18"/>
          <p:cNvSpPr/>
          <p:nvPr/>
        </p:nvSpPr>
        <p:spPr>
          <a:xfrm>
            <a:off x="2209800" y="3505200"/>
            <a:ext cx="10668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4814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0965" y="0"/>
            <a:ext cx="11190068" cy="574040"/>
          </a:xfrm>
        </p:spPr>
        <p:txBody>
          <a:bodyPr/>
          <a:lstStyle/>
          <a:p>
            <a:r>
              <a:rPr kumimoji="1" lang="en-US" altLang="ja-JP" dirty="0" smtClean="0"/>
              <a:t>Automatic Scale Selection</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574040"/>
            <a:ext cx="4540445" cy="2626360"/>
          </a:xfrm>
          <a:prstGeom prst="rect">
            <a:avLst/>
          </a:prstGeom>
        </p:spPr>
      </p:pic>
      <p:sp>
        <p:nvSpPr>
          <p:cNvPr id="6" name="テキスト ボックス 5"/>
          <p:cNvSpPr txBox="1"/>
          <p:nvPr/>
        </p:nvSpPr>
        <p:spPr>
          <a:xfrm>
            <a:off x="76200" y="762000"/>
            <a:ext cx="1066800" cy="2031325"/>
          </a:xfrm>
          <a:prstGeom prst="rect">
            <a:avLst/>
          </a:prstGeom>
          <a:noFill/>
        </p:spPr>
        <p:txBody>
          <a:bodyPr wrap="square" rtlCol="0">
            <a:spAutoFit/>
          </a:bodyPr>
          <a:lstStyle/>
          <a:p>
            <a:r>
              <a:rPr kumimoji="1" lang="en-US" altLang="ja-JP" dirty="0" smtClean="0"/>
              <a:t>Harris Corner</a:t>
            </a:r>
            <a:r>
              <a:rPr kumimoji="1" lang="ja-JP" altLang="en-US" dirty="0" smtClean="0"/>
              <a:t>の課題：</a:t>
            </a:r>
            <a:r>
              <a:rPr kumimoji="1" lang="en-US" altLang="ja-JP" dirty="0" smtClean="0"/>
              <a:t>scale</a:t>
            </a:r>
            <a:r>
              <a:rPr kumimoji="1" lang="ja-JP" altLang="en-US" dirty="0" smtClean="0"/>
              <a:t>に無力（固定サイズ</a:t>
            </a:r>
            <a:r>
              <a:rPr kumimoji="1" lang="en-US" altLang="ja-JP" dirty="0" smtClean="0"/>
              <a:t>window</a:t>
            </a:r>
            <a:r>
              <a:rPr kumimoji="1" lang="ja-JP" altLang="en-US" dirty="0" smtClean="0"/>
              <a:t>）</a:t>
            </a:r>
            <a:endParaRPr kumimoji="1"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965" y="3694366"/>
            <a:ext cx="5049988" cy="3143788"/>
          </a:xfrm>
          <a:prstGeom prst="rect">
            <a:avLst/>
          </a:prstGeom>
        </p:spPr>
      </p:pic>
      <p:sp>
        <p:nvSpPr>
          <p:cNvPr id="8" name="Rectangle 1"/>
          <p:cNvSpPr>
            <a:spLocks noChangeArrowheads="1"/>
          </p:cNvSpPr>
          <p:nvPr/>
        </p:nvSpPr>
        <p:spPr bwMode="auto">
          <a:xfrm>
            <a:off x="0" y="3235632"/>
            <a:ext cx="56818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If the keypoint scale is unknown or if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keypoints with varying size</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exist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the image, detection must be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performed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successively</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at multiple scale levels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914400"/>
            <a:ext cx="4852232" cy="4819223"/>
          </a:xfrm>
          <a:prstGeom prst="rect">
            <a:avLst/>
          </a:prstGeom>
        </p:spPr>
      </p:pic>
      <mc:AlternateContent xmlns:mc="http://schemas.openxmlformats.org/markup-compatibility/2006" xmlns:a14="http://schemas.microsoft.com/office/drawing/2010/main">
        <mc:Choice Requires="a14">
          <p:sp>
            <p:nvSpPr>
              <p:cNvPr id="10" name="Rectangle 2"/>
              <p:cNvSpPr>
                <a:spLocks noChangeArrowheads="1"/>
              </p:cNvSpPr>
              <p:nvPr/>
            </p:nvSpPr>
            <p:spPr bwMode="auto">
              <a:xfrm>
                <a:off x="6019800" y="169475"/>
                <a:ext cx="6172200" cy="738664"/>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やり方：In 1998, Tony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Lindeberg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がproposed a function </a:t>
                </a:r>
                <a14:m>
                  <m:oMath xmlns:m="http://schemas.openxmlformats.org/officeDocument/2006/math">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𝐹</m:t>
                    </m:r>
                    <m:d>
                      <m:dPr>
                        <m:ctrlP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ctrlPr>
                      </m:dPr>
                      <m:e>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𝑥</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𝑦</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𝑠𝑐𝑎𝑙𝑒</m:t>
                        </m:r>
                      </m:e>
                    </m:d>
                  </m:oMath>
                </a14:m>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could be used to select those keypoints that showed a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stable</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maximum</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of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over scale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endParaRPr kumimoji="0" lang="ja-JP" altLang="ja-JP"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scale for which was maximized was termed the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characteristic scale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the respective keypoint</a:t>
                </a:r>
              </a:p>
            </p:txBody>
          </p:sp>
        </mc:Choice>
        <mc:Fallback xmlns="">
          <p:sp>
            <p:nvSpPr>
              <p:cNvPr id="10" name="Rectangle 2"/>
              <p:cNvSpPr>
                <a:spLocks noRot="1" noChangeAspect="1" noMove="1" noResize="1" noEditPoints="1" noAdjustHandles="1" noChangeArrowheads="1" noChangeShapeType="1" noTextEdit="1"/>
              </p:cNvSpPr>
              <p:nvPr/>
            </p:nvSpPr>
            <p:spPr bwMode="auto">
              <a:xfrm>
                <a:off x="6019800" y="169475"/>
                <a:ext cx="6172200" cy="738664"/>
              </a:xfrm>
              <a:prstGeom prst="rect">
                <a:avLst/>
              </a:prstGeom>
              <a:blipFill>
                <a:blip r:embed="rId5"/>
                <a:stretch>
                  <a:fillRect l="-1779" t="-7438" b="-12397"/>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
        <p:nvSpPr>
          <p:cNvPr id="11" name="Rectangle 3"/>
          <p:cNvSpPr>
            <a:spLocks noChangeArrowheads="1"/>
          </p:cNvSpPr>
          <p:nvPr/>
        </p:nvSpPr>
        <p:spPr bwMode="auto">
          <a:xfrm>
            <a:off x="6019800" y="5779789"/>
            <a:ext cx="5943599"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good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detector</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is able to automatically select the characteristic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scale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a keypoint based on structural properties of its local neighborhood.</a:t>
            </a:r>
            <a:endParaRPr kumimoji="0" lang="ja-JP" altLang="ja-JP"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Modern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keypoint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detectors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usually</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possess this ability and are thus robust under changes of the image scale.</a:t>
            </a:r>
          </a:p>
        </p:txBody>
      </p:sp>
    </p:spTree>
    <p:extLst>
      <p:ext uri="{BB962C8B-B14F-4D97-AF65-F5344CB8AC3E}">
        <p14:creationId xmlns:p14="http://schemas.microsoft.com/office/powerpoint/2010/main" val="2339727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0965" y="3240532"/>
            <a:ext cx="2596515"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600" b="1" i="0" u="none" strike="noStrike" kern="1200" cap="none" spc="-10" normalizeH="0" baseline="0" noProof="0" dirty="0">
                <a:ln>
                  <a:noFill/>
                </a:ln>
                <a:solidFill>
                  <a:srgbClr val="4A66AC"/>
                </a:solidFill>
                <a:effectLst/>
                <a:uLnTx/>
                <a:uFillTx/>
                <a:latin typeface="Calibri"/>
                <a:ea typeface="+mn-ea"/>
                <a:cs typeface="Calibri"/>
              </a:rPr>
              <a:t>Course </a:t>
            </a:r>
            <a:r>
              <a:rPr kumimoji="1" sz="1600" b="1" i="0" u="none" strike="noStrike" kern="1200" cap="none" spc="50" normalizeH="0" baseline="0" noProof="0" dirty="0">
                <a:ln>
                  <a:noFill/>
                </a:ln>
                <a:solidFill>
                  <a:srgbClr val="4A66AC"/>
                </a:solidFill>
                <a:effectLst/>
                <a:uLnTx/>
                <a:uFillTx/>
                <a:latin typeface="Calibri"/>
                <a:ea typeface="+mn-ea"/>
                <a:cs typeface="Calibri"/>
              </a:rPr>
              <a:t>3, </a:t>
            </a:r>
            <a:r>
              <a:rPr kumimoji="1" sz="1600" b="1" i="0" u="none" strike="noStrike" kern="1200" cap="none" spc="-50" normalizeH="0" baseline="0" noProof="0" dirty="0">
                <a:ln>
                  <a:noFill/>
                </a:ln>
                <a:solidFill>
                  <a:srgbClr val="4A66AC"/>
                </a:solidFill>
                <a:effectLst/>
                <a:uLnTx/>
                <a:uFillTx/>
                <a:latin typeface="Calibri"/>
                <a:ea typeface="+mn-ea"/>
                <a:cs typeface="Calibri"/>
              </a:rPr>
              <a:t>Module </a:t>
            </a:r>
            <a:r>
              <a:rPr kumimoji="1" sz="1600" b="1" i="0" u="none" strike="noStrike" kern="1200" cap="none" spc="50" normalizeH="0" baseline="0" noProof="0" dirty="0">
                <a:ln>
                  <a:noFill/>
                </a:ln>
                <a:solidFill>
                  <a:srgbClr val="4A66AC"/>
                </a:solidFill>
                <a:effectLst/>
                <a:uLnTx/>
                <a:uFillTx/>
                <a:latin typeface="Calibri"/>
                <a:ea typeface="+mn-ea"/>
                <a:cs typeface="Calibri"/>
              </a:rPr>
              <a:t>2, </a:t>
            </a:r>
            <a:r>
              <a:rPr kumimoji="1" sz="1600" b="1" i="0" u="none" strike="noStrike" kern="1200" cap="none" spc="5" normalizeH="0" baseline="0" noProof="0" dirty="0">
                <a:ln>
                  <a:noFill/>
                </a:ln>
                <a:solidFill>
                  <a:srgbClr val="4A66AC"/>
                </a:solidFill>
                <a:effectLst/>
                <a:uLnTx/>
                <a:uFillTx/>
                <a:latin typeface="Calibri"/>
                <a:ea typeface="+mn-ea"/>
                <a:cs typeface="Calibri"/>
              </a:rPr>
              <a:t>Lesson</a:t>
            </a:r>
            <a:r>
              <a:rPr kumimoji="1" sz="1600" b="1" i="0" u="none" strike="noStrike" kern="1200" cap="none" spc="140"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2</a:t>
            </a:r>
            <a:endParaRPr kumimoji="1"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p:nvPr/>
        </p:nvSpPr>
        <p:spPr>
          <a:xfrm>
            <a:off x="500965" y="2017267"/>
            <a:ext cx="525780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80" normalizeH="0" baseline="0" noProof="0" dirty="0">
                <a:ln>
                  <a:noFill/>
                </a:ln>
                <a:solidFill>
                  <a:srgbClr val="FFFFFF"/>
                </a:solidFill>
                <a:effectLst/>
                <a:uLnTx/>
                <a:uFillTx/>
                <a:latin typeface="Calibri"/>
                <a:ea typeface="+mn-ea"/>
                <a:cs typeface="Calibri"/>
              </a:rPr>
              <a:t>Image </a:t>
            </a:r>
            <a:r>
              <a:rPr kumimoji="1" sz="3600" b="1" i="0" u="none" strike="noStrike" kern="1200" cap="none" spc="35" normalizeH="0" baseline="0" noProof="0" dirty="0">
                <a:ln>
                  <a:noFill/>
                </a:ln>
                <a:solidFill>
                  <a:srgbClr val="FFFFFF"/>
                </a:solidFill>
                <a:effectLst/>
                <a:uLnTx/>
                <a:uFillTx/>
                <a:latin typeface="Calibri"/>
                <a:ea typeface="+mn-ea"/>
                <a:cs typeface="Calibri"/>
              </a:rPr>
              <a:t>Feature</a:t>
            </a:r>
            <a:r>
              <a:rPr kumimoji="1" sz="3600" b="1" i="0" u="none" strike="noStrike" kern="1200" cap="none" spc="450" normalizeH="0" baseline="0" noProof="0" dirty="0">
                <a:ln>
                  <a:noFill/>
                </a:ln>
                <a:solidFill>
                  <a:srgbClr val="FFFFFF"/>
                </a:solidFill>
                <a:effectLst/>
                <a:uLnTx/>
                <a:uFillTx/>
                <a:latin typeface="Calibri"/>
                <a:ea typeface="+mn-ea"/>
                <a:cs typeface="Calibri"/>
              </a:rPr>
              <a:t> </a:t>
            </a:r>
            <a:r>
              <a:rPr kumimoji="1" sz="3600" b="1" i="0" u="none" strike="noStrike" kern="1200" cap="none" spc="50" normalizeH="0" baseline="0" noProof="0" dirty="0">
                <a:ln>
                  <a:noFill/>
                </a:ln>
                <a:solidFill>
                  <a:srgbClr val="FFFFFF"/>
                </a:solidFill>
                <a:effectLst/>
                <a:uLnTx/>
                <a:uFillTx/>
                <a:latin typeface="Calibri"/>
                <a:ea typeface="+mn-ea"/>
                <a:cs typeface="Calibri"/>
              </a:rPr>
              <a:t>Descriptors</a:t>
            </a:r>
            <a:endParaRPr kumimoji="1" sz="36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249981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300" dirty="0">
                <a:latin typeface="Tahoma"/>
                <a:cs typeface="Tahoma"/>
              </a:rPr>
              <a:t>Feature</a:t>
            </a:r>
            <a:r>
              <a:rPr spc="-40" dirty="0">
                <a:latin typeface="Tahoma"/>
                <a:cs typeface="Tahoma"/>
              </a:rPr>
              <a:t> </a:t>
            </a:r>
            <a:r>
              <a:rPr spc="-280" dirty="0">
                <a:latin typeface="Tahoma"/>
                <a:cs typeface="Tahoma"/>
              </a:rPr>
              <a:t>Descriptors</a:t>
            </a:r>
          </a:p>
        </p:txBody>
      </p:sp>
      <mc:AlternateContent xmlns:mc="http://schemas.openxmlformats.org/markup-compatibility/2006" xmlns:a14="http://schemas.microsoft.com/office/drawing/2010/main">
        <mc:Choice Requires="a14">
          <p:sp>
            <p:nvSpPr>
              <p:cNvPr id="3" name="object 3"/>
              <p:cNvSpPr txBox="1"/>
              <p:nvPr/>
            </p:nvSpPr>
            <p:spPr>
              <a:xfrm>
                <a:off x="500965" y="1473200"/>
                <a:ext cx="7961630" cy="2108911"/>
              </a:xfrm>
              <a:prstGeom prst="rect">
                <a:avLst/>
              </a:prstGeom>
            </p:spPr>
            <p:txBody>
              <a:bodyPr vert="horz" wrap="square" lIns="0" tIns="31115" rIns="0" bIns="0" rtlCol="0">
                <a:spAutoFit/>
              </a:bodyPr>
              <a:lstStyle/>
              <a:p>
                <a:pPr marL="298450" marR="5080" lvl="0" indent="-285750" algn="l" defTabSz="914400" rtl="0" eaLnBrk="1" fontAlgn="auto" latinLnBrk="0" hangingPunct="1">
                  <a:lnSpc>
                    <a:spcPts val="3190"/>
                  </a:lnSpc>
                  <a:spcBef>
                    <a:spcPts val="245"/>
                  </a:spcBef>
                  <a:spcAft>
                    <a:spcPts val="0"/>
                  </a:spcAft>
                  <a:buClrTx/>
                  <a:buSzTx/>
                  <a:buFont typeface="Arial"/>
                  <a:buChar char="•"/>
                  <a:tabLst>
                    <a:tab pos="297815" algn="l"/>
                    <a:tab pos="298450" algn="l"/>
                  </a:tabLst>
                  <a:defRPr/>
                </a:pPr>
                <a:r>
                  <a:rPr kumimoji="1" lang="en-US" sz="2700" b="1" i="0" u="none" strike="noStrike" kern="1200" cap="none" spc="20" normalizeH="0" baseline="0" noProof="0" dirty="0" smtClean="0">
                    <a:ln>
                      <a:noFill/>
                    </a:ln>
                    <a:solidFill>
                      <a:srgbClr val="002060"/>
                    </a:solidFill>
                    <a:effectLst/>
                    <a:uLnTx/>
                    <a:uFillTx/>
                    <a:latin typeface="Calibri"/>
                    <a:ea typeface="+mn-ea"/>
                    <a:cs typeface="Calibri"/>
                  </a:rPr>
                  <a:t>Feature: </a:t>
                </a:r>
                <a:r>
                  <a:rPr kumimoji="1" lang="en-US" sz="2700" b="0" i="0" u="none" strike="noStrike" kern="1200" cap="none" spc="20" normalizeH="0" baseline="0" noProof="0" dirty="0">
                    <a:ln>
                      <a:noFill/>
                    </a:ln>
                    <a:solidFill>
                      <a:srgbClr val="002060"/>
                    </a:solidFill>
                    <a:effectLst/>
                    <a:uLnTx/>
                    <a:uFillTx/>
                    <a:latin typeface="Tahoma"/>
                    <a:ea typeface="+mn-ea"/>
                    <a:cs typeface="Tahoma"/>
                  </a:rPr>
                  <a:t>Point </a:t>
                </a:r>
                <a:r>
                  <a:rPr kumimoji="1" lang="en-US" sz="2700" b="0" i="0" u="none" strike="noStrike" kern="1200" cap="none" spc="-50" normalizeH="0" baseline="0" noProof="0" dirty="0">
                    <a:ln>
                      <a:noFill/>
                    </a:ln>
                    <a:solidFill>
                      <a:srgbClr val="002060"/>
                    </a:solidFill>
                    <a:effectLst/>
                    <a:uLnTx/>
                    <a:uFillTx/>
                    <a:latin typeface="Tahoma"/>
                    <a:ea typeface="+mn-ea"/>
                    <a:cs typeface="Tahoma"/>
                  </a:rPr>
                  <a:t>of </a:t>
                </a:r>
                <a:r>
                  <a:rPr kumimoji="1" lang="en-US" sz="2700" b="0" i="0" u="none" strike="noStrike" kern="1200" cap="none" spc="-30" normalizeH="0" baseline="0" noProof="0" dirty="0">
                    <a:ln>
                      <a:noFill/>
                    </a:ln>
                    <a:solidFill>
                      <a:srgbClr val="002060"/>
                    </a:solidFill>
                    <a:effectLst/>
                    <a:uLnTx/>
                    <a:uFillTx/>
                    <a:latin typeface="Tahoma"/>
                    <a:ea typeface="+mn-ea"/>
                    <a:cs typeface="Tahoma"/>
                  </a:rPr>
                  <a:t>interest </a:t>
                </a:r>
                <a:r>
                  <a:rPr kumimoji="1" lang="en-US" sz="2700" b="0" i="0" u="none" strike="noStrike" kern="1200" cap="none" spc="55" normalizeH="0" baseline="0" noProof="0" dirty="0">
                    <a:ln>
                      <a:noFill/>
                    </a:ln>
                    <a:solidFill>
                      <a:srgbClr val="002060"/>
                    </a:solidFill>
                    <a:effectLst/>
                    <a:uLnTx/>
                    <a:uFillTx/>
                    <a:latin typeface="Tahoma"/>
                    <a:ea typeface="+mn-ea"/>
                    <a:cs typeface="Tahoma"/>
                  </a:rPr>
                  <a:t>in </a:t>
                </a:r>
                <a:r>
                  <a:rPr kumimoji="1" lang="en-US" sz="2700" b="0" i="0" u="none" strike="noStrike" kern="1200" cap="none" spc="-45" normalizeH="0" baseline="0" noProof="0" dirty="0">
                    <a:ln>
                      <a:noFill/>
                    </a:ln>
                    <a:solidFill>
                      <a:srgbClr val="002060"/>
                    </a:solidFill>
                    <a:effectLst/>
                    <a:uLnTx/>
                    <a:uFillTx/>
                    <a:latin typeface="Tahoma"/>
                    <a:ea typeface="+mn-ea"/>
                    <a:cs typeface="Tahoma"/>
                  </a:rPr>
                  <a:t>an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10" normalizeH="0" baseline="0" noProof="0" dirty="0">
                    <a:ln>
                      <a:noFill/>
                    </a:ln>
                    <a:solidFill>
                      <a:srgbClr val="002060"/>
                    </a:solidFill>
                    <a:effectLst/>
                    <a:uLnTx/>
                    <a:uFillTx/>
                    <a:latin typeface="Tahoma"/>
                    <a:ea typeface="+mn-ea"/>
                    <a:cs typeface="Tahoma"/>
                  </a:rPr>
                  <a:t>defined </a:t>
                </a:r>
                <a:r>
                  <a:rPr kumimoji="1" lang="en-US" sz="2700" b="0" i="0" u="none" strike="noStrike" kern="1200" cap="none" spc="-80" normalizeH="0" baseline="0" noProof="0" dirty="0">
                    <a:ln>
                      <a:noFill/>
                    </a:ln>
                    <a:solidFill>
                      <a:srgbClr val="002060"/>
                    </a:solidFill>
                    <a:effectLst/>
                    <a:uLnTx/>
                    <a:uFillTx/>
                    <a:latin typeface="Tahoma"/>
                    <a:ea typeface="+mn-ea"/>
                    <a:cs typeface="Tahoma"/>
                  </a:rPr>
                  <a:t>by </a:t>
                </a:r>
                <a:r>
                  <a:rPr kumimoji="1" lang="en-US" sz="2700" b="0" i="0" u="none" strike="noStrike" kern="1200" cap="none" spc="30" normalizeH="0" baseline="0" noProof="0" dirty="0">
                    <a:ln>
                      <a:noFill/>
                    </a:ln>
                    <a:solidFill>
                      <a:srgbClr val="002060"/>
                    </a:solidFill>
                    <a:effectLst/>
                    <a:uLnTx/>
                    <a:uFillTx/>
                    <a:latin typeface="Tahoma"/>
                    <a:ea typeface="+mn-ea"/>
                    <a:cs typeface="Tahoma"/>
                  </a:rPr>
                  <a:t>its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0" normalizeH="0" baseline="0" noProof="0" dirty="0">
                    <a:ln>
                      <a:noFill/>
                    </a:ln>
                    <a:solidFill>
                      <a:srgbClr val="002060"/>
                    </a:solidFill>
                    <a:effectLst/>
                    <a:uLnTx/>
                    <a:uFillTx/>
                    <a:latin typeface="Tahoma"/>
                    <a:ea typeface="+mn-ea"/>
                    <a:cs typeface="Tahoma"/>
                  </a:rPr>
                  <a:t>pixel </a:t>
                </a:r>
                <a:r>
                  <a:rPr kumimoji="1" lang="en-US" sz="2700" b="0" i="0" u="none" strike="noStrike" kern="1200" cap="none" spc="-35" normalizeH="0" baseline="0" noProof="0" dirty="0">
                    <a:ln>
                      <a:noFill/>
                    </a:ln>
                    <a:solidFill>
                      <a:srgbClr val="002060"/>
                    </a:solidFill>
                    <a:effectLst/>
                    <a:uLnTx/>
                    <a:uFillTx/>
                    <a:latin typeface="Tahoma"/>
                    <a:ea typeface="+mn-ea"/>
                    <a:cs typeface="Tahoma"/>
                  </a:rPr>
                  <a:t>coordinates </a:t>
                </a:r>
                <a:r>
                  <a:rPr kumimoji="1" lang="en-US" sz="2700" b="0" i="0" u="none" strike="noStrike" kern="1200" cap="none" spc="215" normalizeH="0" baseline="0" noProof="0" dirty="0" smtClean="0">
                    <a:ln>
                      <a:noFill/>
                    </a:ln>
                    <a:solidFill>
                      <a:srgbClr val="002060"/>
                    </a:solidFill>
                    <a:effectLst/>
                    <a:uLnTx/>
                    <a:uFillTx/>
                    <a:latin typeface="Cambria Math"/>
                    <a:ea typeface="+mn-ea"/>
                    <a:cs typeface="Cambria Math"/>
                  </a:rPr>
                  <a:t>[</a:t>
                </a:r>
                <a14:m>
                  <m:oMath xmlns:m="http://schemas.openxmlformats.org/officeDocument/2006/math">
                    <m:r>
                      <a:rPr kumimoji="1" lang="ja-JP" altLang="en-US" sz="2700" b="0" i="1" u="none" strike="noStrike" kern="1200" cap="none" spc="215" normalizeH="0" baseline="0" noProof="0" smtClean="0">
                        <a:ln>
                          <a:noFill/>
                        </a:ln>
                        <a:solidFill>
                          <a:srgbClr val="002060"/>
                        </a:solidFill>
                        <a:effectLst/>
                        <a:uLnTx/>
                        <a:uFillTx/>
                        <a:latin typeface="Cambria Math" panose="02040503050406030204" pitchFamily="18" charset="0"/>
                        <a:ea typeface="+mn-ea"/>
                        <a:cs typeface="Cambria Math"/>
                      </a:rPr>
                      <m:t>𝑢</m:t>
                    </m:r>
                    <m:r>
                      <a:rPr kumimoji="1" lang="en-US" altLang="ja-JP" sz="2700" b="0" i="1" u="none" strike="noStrike" kern="1200" cap="none" spc="215" normalizeH="0" baseline="0" noProof="0" smtClean="0">
                        <a:ln>
                          <a:noFill/>
                        </a:ln>
                        <a:solidFill>
                          <a:srgbClr val="002060"/>
                        </a:solidFill>
                        <a:effectLst/>
                        <a:uLnTx/>
                        <a:uFillTx/>
                        <a:latin typeface="Cambria Math" panose="02040503050406030204" pitchFamily="18" charset="0"/>
                        <a:ea typeface="+mn-ea"/>
                        <a:cs typeface="Cambria Math"/>
                      </a:rPr>
                      <m:t>,</m:t>
                    </m:r>
                    <m:r>
                      <a:rPr kumimoji="1" lang="en-US" altLang="ja-JP" sz="2700" b="0" i="1" u="none" strike="noStrike" kern="1200" cap="none" spc="215" normalizeH="0" baseline="0" noProof="0" smtClean="0">
                        <a:ln>
                          <a:noFill/>
                        </a:ln>
                        <a:solidFill>
                          <a:srgbClr val="002060"/>
                        </a:solidFill>
                        <a:effectLst/>
                        <a:uLnTx/>
                        <a:uFillTx/>
                        <a:latin typeface="Cambria Math" panose="02040503050406030204" pitchFamily="18" charset="0"/>
                        <a:ea typeface="+mn-ea"/>
                        <a:cs typeface="Cambria Math"/>
                      </a:rPr>
                      <m:t>𝑣</m:t>
                    </m:r>
                  </m:oMath>
                </a14:m>
                <a:r>
                  <a:rPr kumimoji="1" lang="en-US" sz="2700" b="0" i="0" u="none" strike="noStrike" kern="1200" cap="none" spc="110" normalizeH="0" baseline="0" noProof="0" dirty="0" smtClean="0">
                    <a:ln>
                      <a:noFill/>
                    </a:ln>
                    <a:solidFill>
                      <a:srgbClr val="002060"/>
                    </a:solidFill>
                    <a:effectLst/>
                    <a:uLnTx/>
                    <a:uFillTx/>
                    <a:latin typeface="Cambria Math"/>
                    <a:ea typeface="+mn-ea"/>
                    <a:cs typeface="Cambria Math"/>
                  </a:rPr>
                  <a:t>]</a:t>
                </a:r>
                <a:endParaRPr kumimoji="1" lang="en-US" sz="2700" b="0" i="0" u="none" strike="noStrike" kern="1200" cap="none" spc="0" normalizeH="0" baseline="0" noProof="0" dirty="0">
                  <a:ln>
                    <a:noFill/>
                  </a:ln>
                  <a:solidFill>
                    <a:prstClr val="black"/>
                  </a:solidFill>
                  <a:effectLst/>
                  <a:uLnTx/>
                  <a:uFillTx/>
                  <a:latin typeface="Cambria Math"/>
                  <a:ea typeface="+mn-ea"/>
                  <a:cs typeface="Cambria Math"/>
                </a:endParaRPr>
              </a:p>
              <a:p>
                <a:pPr marL="298450" marR="15240" lvl="0" indent="-285750" algn="l" defTabSz="914400" rtl="0" eaLnBrk="1" fontAlgn="auto" latinLnBrk="0" hangingPunct="1">
                  <a:lnSpc>
                    <a:spcPts val="3190"/>
                  </a:lnSpc>
                  <a:spcBef>
                    <a:spcPts val="220"/>
                  </a:spcBef>
                  <a:spcAft>
                    <a:spcPts val="0"/>
                  </a:spcAft>
                  <a:buClrTx/>
                  <a:buSzTx/>
                  <a:buFont typeface="Arial"/>
                  <a:buChar char="•"/>
                  <a:tabLst>
                    <a:tab pos="297815" algn="l"/>
                    <a:tab pos="298450" algn="l"/>
                  </a:tabLst>
                  <a:defRPr/>
                </a:pPr>
                <a:r>
                  <a:rPr kumimoji="1" lang="en-US" sz="2700" b="1" i="0" u="none" strike="noStrike" kern="1200" cap="none" spc="0" normalizeH="0" baseline="0" noProof="0" dirty="0">
                    <a:ln>
                      <a:noFill/>
                    </a:ln>
                    <a:solidFill>
                      <a:srgbClr val="002060"/>
                    </a:solidFill>
                    <a:effectLst/>
                    <a:uLnTx/>
                    <a:uFillTx/>
                    <a:latin typeface="Calibri"/>
                    <a:ea typeface="+mn-ea"/>
                    <a:cs typeface="Calibri"/>
                  </a:rPr>
                  <a:t>Descriptor</a:t>
                </a:r>
                <a:r>
                  <a:rPr kumimoji="1" lang="en-US" sz="2700" b="0" i="0" u="none" strike="noStrike" kern="1200" cap="none" spc="0" normalizeH="0" baseline="0" noProof="0" dirty="0">
                    <a:ln>
                      <a:noFill/>
                    </a:ln>
                    <a:solidFill>
                      <a:srgbClr val="002060"/>
                    </a:solidFill>
                    <a:effectLst/>
                    <a:uLnTx/>
                    <a:uFillTx/>
                    <a:latin typeface="Tahoma"/>
                    <a:ea typeface="+mn-ea"/>
                    <a:cs typeface="Tahoma"/>
                  </a:rPr>
                  <a:t>: An </a:t>
                </a:r>
                <a:r>
                  <a:rPr kumimoji="1" lang="en-US" sz="2700" b="1" i="0" u="none" strike="noStrike" kern="1200" cap="none" spc="40" normalizeH="0" baseline="0" noProof="0" dirty="0">
                    <a:ln>
                      <a:noFill/>
                    </a:ln>
                    <a:solidFill>
                      <a:srgbClr val="002060"/>
                    </a:solidFill>
                    <a:effectLst/>
                    <a:uLnTx/>
                    <a:uFillTx/>
                    <a:latin typeface="Calibri"/>
                    <a:ea typeface="+mn-ea"/>
                    <a:cs typeface="Calibri"/>
                  </a:rPr>
                  <a:t>N-dimensional </a:t>
                </a:r>
                <a:r>
                  <a:rPr kumimoji="1" lang="en-US" sz="2700" b="0" i="0" u="none" strike="noStrike" kern="1200" cap="none" spc="-65" normalizeH="0" baseline="0" noProof="0" dirty="0">
                    <a:ln>
                      <a:noFill/>
                    </a:ln>
                    <a:solidFill>
                      <a:srgbClr val="002060"/>
                    </a:solidFill>
                    <a:effectLst/>
                    <a:uLnTx/>
                    <a:uFillTx/>
                    <a:latin typeface="Tahoma"/>
                    <a:ea typeface="+mn-ea"/>
                    <a:cs typeface="Tahoma"/>
                  </a:rPr>
                  <a:t>vector </a:t>
                </a:r>
                <a:r>
                  <a:rPr kumimoji="1" lang="en-US" sz="2700" b="0" i="0" u="none" strike="noStrike" kern="1200" cap="none" spc="-35" normalizeH="0" baseline="0" noProof="0" dirty="0">
                    <a:ln>
                      <a:noFill/>
                    </a:ln>
                    <a:solidFill>
                      <a:srgbClr val="002060"/>
                    </a:solidFill>
                    <a:effectLst/>
                    <a:uLnTx/>
                    <a:uFillTx/>
                    <a:latin typeface="Tahoma"/>
                    <a:ea typeface="+mn-ea"/>
                    <a:cs typeface="Tahoma"/>
                  </a:rPr>
                  <a:t>that </a:t>
                </a:r>
                <a:r>
                  <a:rPr kumimoji="1" lang="en-US" sz="2700" b="0" i="0" u="none" strike="noStrike" kern="1200" cap="none" spc="-50" normalizeH="0" baseline="0" noProof="0" dirty="0">
                    <a:ln>
                      <a:noFill/>
                    </a:ln>
                    <a:solidFill>
                      <a:srgbClr val="002060"/>
                    </a:solidFill>
                    <a:effectLst/>
                    <a:uLnTx/>
                    <a:uFillTx/>
                    <a:latin typeface="Tahoma"/>
                    <a:ea typeface="+mn-ea"/>
                    <a:cs typeface="Tahoma"/>
                  </a:rPr>
                  <a:t>provides </a:t>
                </a:r>
                <a:r>
                  <a:rPr kumimoji="1" lang="en-US" sz="2700" b="0" i="0" u="none" strike="noStrike" kern="1200" cap="none" spc="-70" normalizeH="0" baseline="0" noProof="0" dirty="0">
                    <a:ln>
                      <a:noFill/>
                    </a:ln>
                    <a:solidFill>
                      <a:srgbClr val="002060"/>
                    </a:solidFill>
                    <a:effectLst/>
                    <a:uLnTx/>
                    <a:uFillTx/>
                    <a:latin typeface="Tahoma"/>
                    <a:ea typeface="+mn-ea"/>
                    <a:cs typeface="Tahoma"/>
                  </a:rPr>
                  <a:t>a  </a:t>
                </a:r>
                <a:r>
                  <a:rPr kumimoji="1" lang="en-US" sz="2700" b="1" i="0" u="none" strike="noStrike" kern="1200" cap="none" spc="5" normalizeH="0" baseline="0" noProof="0" dirty="0" smtClean="0">
                    <a:ln>
                      <a:noFill/>
                    </a:ln>
                    <a:solidFill>
                      <a:srgbClr val="FF0000"/>
                    </a:solidFill>
                    <a:effectLst/>
                    <a:uLnTx/>
                    <a:uFillTx/>
                    <a:latin typeface="Calibri"/>
                    <a:ea typeface="+mn-ea"/>
                    <a:cs typeface="Calibri"/>
                  </a:rPr>
                  <a:t>summary</a:t>
                </a:r>
                <a:r>
                  <a:rPr kumimoji="1" lang="ja-JP" altLang="en-US" sz="2700" b="1" i="0" u="none" strike="noStrike" kern="1200" cap="none" spc="5" normalizeH="0" baseline="0" noProof="0" dirty="0" smtClean="0">
                    <a:ln>
                      <a:noFill/>
                    </a:ln>
                    <a:effectLst/>
                    <a:uLnTx/>
                    <a:uFillTx/>
                    <a:latin typeface="Calibri"/>
                    <a:ea typeface="+mn-ea"/>
                    <a:cs typeface="Calibri"/>
                  </a:rPr>
                  <a:t>（概要）</a:t>
                </a:r>
                <a:r>
                  <a:rPr kumimoji="1" lang="en-US" sz="2700" b="1" i="0" u="none" strike="noStrike" kern="1200" cap="none" spc="5" normalizeH="0" baseline="0" noProof="0" dirty="0" smtClean="0">
                    <a:ln>
                      <a:noFill/>
                    </a:ln>
                    <a:effectLst/>
                    <a:uLnTx/>
                    <a:uFillTx/>
                    <a:latin typeface="Calibri"/>
                    <a:ea typeface="+mn-ea"/>
                    <a:cs typeface="Calibri"/>
                  </a:rPr>
                  <a:t> </a:t>
                </a:r>
                <a:r>
                  <a:rPr kumimoji="1" lang="en-US" sz="2700" b="0" i="0" u="none" strike="noStrike" kern="1200" cap="none" spc="-50" normalizeH="0" baseline="0" noProof="0" dirty="0">
                    <a:ln>
                      <a:noFill/>
                    </a:ln>
                    <a:solidFill>
                      <a:srgbClr val="002060"/>
                    </a:solidFill>
                    <a:effectLst/>
                    <a:uLnTx/>
                    <a:uFillTx/>
                    <a:latin typeface="Tahoma"/>
                    <a:ea typeface="+mn-ea"/>
                    <a:cs typeface="Tahoma"/>
                  </a:rPr>
                  <a:t>of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25" normalizeH="0" baseline="0" noProof="0" dirty="0">
                    <a:ln>
                      <a:noFill/>
                    </a:ln>
                    <a:solidFill>
                      <a:srgbClr val="002060"/>
                    </a:solidFill>
                    <a:effectLst/>
                    <a:uLnTx/>
                    <a:uFillTx/>
                    <a:latin typeface="Tahoma"/>
                    <a:ea typeface="+mn-ea"/>
                    <a:cs typeface="Tahoma"/>
                  </a:rPr>
                  <a:t>information </a:t>
                </a:r>
                <a:r>
                  <a:rPr kumimoji="1" lang="en-US" sz="2700" b="0" i="0" u="none" strike="noStrike" kern="1200" cap="none" spc="-60" normalizeH="0" baseline="0" noProof="0" dirty="0">
                    <a:ln>
                      <a:noFill/>
                    </a:ln>
                    <a:solidFill>
                      <a:srgbClr val="FF0000"/>
                    </a:solidFill>
                    <a:effectLst/>
                    <a:uLnTx/>
                    <a:uFillTx/>
                    <a:latin typeface="Tahoma"/>
                    <a:ea typeface="+mn-ea"/>
                    <a:cs typeface="Tahoma"/>
                  </a:rPr>
                  <a:t>around </a:t>
                </a:r>
                <a:r>
                  <a:rPr kumimoji="1" lang="en-US" sz="2700" b="0" i="0" u="none" strike="noStrike" kern="1200" cap="none" spc="-40" normalizeH="0" baseline="0" noProof="0" dirty="0">
                    <a:ln>
                      <a:noFill/>
                    </a:ln>
                    <a:solidFill>
                      <a:srgbClr val="FF0000"/>
                    </a:solidFill>
                    <a:effectLst/>
                    <a:uLnTx/>
                    <a:uFillTx/>
                    <a:latin typeface="Tahoma"/>
                    <a:ea typeface="+mn-ea"/>
                    <a:cs typeface="Tahoma"/>
                  </a:rPr>
                  <a:t>the  </a:t>
                </a:r>
                <a:r>
                  <a:rPr kumimoji="1" lang="en-US" sz="2700" b="0" i="0" u="none" strike="noStrike" kern="1200" cap="none" spc="-30" normalizeH="0" baseline="0" noProof="0" dirty="0">
                    <a:ln>
                      <a:noFill/>
                    </a:ln>
                    <a:solidFill>
                      <a:srgbClr val="FF0000"/>
                    </a:solidFill>
                    <a:effectLst/>
                    <a:uLnTx/>
                    <a:uFillTx/>
                    <a:latin typeface="Tahoma"/>
                    <a:ea typeface="+mn-ea"/>
                    <a:cs typeface="Tahoma"/>
                  </a:rPr>
                  <a:t>detected</a:t>
                </a:r>
                <a:r>
                  <a:rPr kumimoji="1" lang="en-US" sz="2700" b="0" i="0" u="none" strike="noStrike" kern="1200" cap="none" spc="-55" normalizeH="0" baseline="0" noProof="0" dirty="0">
                    <a:ln>
                      <a:noFill/>
                    </a:ln>
                    <a:solidFill>
                      <a:srgbClr val="FF0000"/>
                    </a:solidFill>
                    <a:effectLst/>
                    <a:uLnTx/>
                    <a:uFillTx/>
                    <a:latin typeface="Tahoma"/>
                    <a:ea typeface="+mn-ea"/>
                    <a:cs typeface="Tahoma"/>
                  </a:rPr>
                  <a:t> </a:t>
                </a:r>
                <a:r>
                  <a:rPr kumimoji="1" lang="en-US" sz="2700" b="0" i="0" u="none" strike="noStrike" kern="1200" cap="none" spc="-50" normalizeH="0" baseline="0" noProof="0" dirty="0">
                    <a:ln>
                      <a:noFill/>
                    </a:ln>
                    <a:solidFill>
                      <a:srgbClr val="FF0000"/>
                    </a:solidFill>
                    <a:effectLst/>
                    <a:uLnTx/>
                    <a:uFillTx/>
                    <a:latin typeface="Tahoma"/>
                    <a:ea typeface="+mn-ea"/>
                    <a:cs typeface="Tahoma"/>
                  </a:rPr>
                  <a:t>feature</a:t>
                </a:r>
                <a:endParaRPr kumimoji="1" sz="2700" b="0" i="0" u="none" strike="noStrike" kern="1200" cap="none" spc="0" normalizeH="0" baseline="0" noProof="0" dirty="0">
                  <a:ln>
                    <a:noFill/>
                  </a:ln>
                  <a:solidFill>
                    <a:srgbClr val="FF0000"/>
                  </a:solidFill>
                  <a:effectLst/>
                  <a:uLnTx/>
                  <a:uFillTx/>
                  <a:latin typeface="Tahoma"/>
                  <a:ea typeface="+mn-ea"/>
                  <a:cs typeface="Tahoma"/>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00965" y="1473200"/>
                <a:ext cx="7961630" cy="2108911"/>
              </a:xfrm>
              <a:prstGeom prst="rect">
                <a:avLst/>
              </a:prstGeom>
              <a:blipFill>
                <a:blip r:embed="rId2"/>
                <a:stretch>
                  <a:fillRect l="-2297" t="-4046" r="-4671" b="-8960"/>
                </a:stretch>
              </a:blipFill>
            </p:spPr>
            <p:txBody>
              <a:bodyPr/>
              <a:lstStyle/>
              <a:p>
                <a:r>
                  <a:rPr lang="ja-JP" altLang="en-US">
                    <a:noFill/>
                  </a:rPr>
                  <a:t> </a:t>
                </a:r>
              </a:p>
            </p:txBody>
          </p:sp>
        </mc:Fallback>
      </mc:AlternateContent>
      <p:grpSp>
        <p:nvGrpSpPr>
          <p:cNvPr id="4" name="object 4"/>
          <p:cNvGrpSpPr/>
          <p:nvPr/>
        </p:nvGrpSpPr>
        <p:grpSpPr>
          <a:xfrm>
            <a:off x="672826" y="3545668"/>
            <a:ext cx="3641090" cy="1958339"/>
            <a:chOff x="672826" y="3545668"/>
            <a:chExt cx="3641090" cy="1958339"/>
          </a:xfrm>
        </p:grpSpPr>
        <p:sp>
          <p:nvSpPr>
            <p:cNvPr id="5" name="object 5"/>
            <p:cNvSpPr/>
            <p:nvPr/>
          </p:nvSpPr>
          <p:spPr>
            <a:xfrm>
              <a:off x="672826" y="3545668"/>
              <a:ext cx="1798983" cy="19580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51573" y="4716378"/>
              <a:ext cx="365125" cy="400685"/>
            </a:xfrm>
            <a:custGeom>
              <a:avLst/>
              <a:gdLst/>
              <a:ahLst/>
              <a:cxnLst/>
              <a:rect l="l" t="t" r="r" b="b"/>
              <a:pathLst>
                <a:path w="365125" h="400685">
                  <a:moveTo>
                    <a:pt x="0" y="0"/>
                  </a:moveTo>
                  <a:lnTo>
                    <a:pt x="364958" y="0"/>
                  </a:lnTo>
                  <a:lnTo>
                    <a:pt x="364958" y="400507"/>
                  </a:lnTo>
                  <a:lnTo>
                    <a:pt x="0" y="400507"/>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116532" y="4903008"/>
              <a:ext cx="3166110" cy="13970"/>
            </a:xfrm>
            <a:custGeom>
              <a:avLst/>
              <a:gdLst/>
              <a:ahLst/>
              <a:cxnLst/>
              <a:rect l="l" t="t" r="r" b="b"/>
              <a:pathLst>
                <a:path w="3166110" h="13970">
                  <a:moveTo>
                    <a:pt x="0" y="13625"/>
                  </a:moveTo>
                  <a:lnTo>
                    <a:pt x="3165571" y="0"/>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p:nvPr/>
        </p:nvSpPr>
        <p:spPr>
          <a:xfrm>
            <a:off x="6819455" y="4744720"/>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087237" y="4744720"/>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object 10"/>
              <p:cNvSpPr txBox="1"/>
              <p:nvPr/>
            </p:nvSpPr>
            <p:spPr>
              <a:xfrm>
                <a:off x="4314257" y="4482083"/>
                <a:ext cx="4562475" cy="1302280"/>
              </a:xfrm>
              <a:prstGeom prst="rect">
                <a:avLst/>
              </a:prstGeom>
            </p:spPr>
            <p:txBody>
              <a:bodyPr vert="horz" wrap="square" lIns="0" tIns="161925" rIns="0" bIns="0" rtlCol="0">
                <a:spAutoFit/>
              </a:bodyPr>
              <a:lstStyle/>
              <a:p>
                <a:pPr marL="59055" marR="0" lvl="0" indent="0" algn="l" defTabSz="914400" rtl="0" eaLnBrk="1" fontAlgn="auto" latinLnBrk="0" hangingPunct="1">
                  <a:lnSpc>
                    <a:spcPct val="100000"/>
                  </a:lnSpc>
                  <a:spcBef>
                    <a:spcPts val="1275"/>
                  </a:spcBef>
                  <a:spcAft>
                    <a:spcPts val="0"/>
                  </a:spcAft>
                  <a:buClrTx/>
                  <a:buSzTx/>
                  <a:buFontTx/>
                  <a:buNone/>
                  <a:tabLst>
                    <a:tab pos="1869439" algn="l"/>
                  </a:tabLst>
                  <a:defRPr/>
                </a:pPr>
                <a:r>
                  <a:rPr kumimoji="1" lang="en-US" sz="3200" b="1" i="0" u="none" strike="noStrike" kern="1200" cap="none" spc="-195" normalizeH="0" baseline="0" noProof="0" dirty="0" smtClean="0">
                    <a:ln>
                      <a:noFill/>
                    </a:ln>
                    <a:solidFill>
                      <a:srgbClr val="242852"/>
                    </a:solidFill>
                    <a:effectLst/>
                    <a:uLnTx/>
                    <a:uFillTx/>
                    <a:latin typeface="Tahoma"/>
                    <a:ea typeface="+mn-ea"/>
                    <a:cs typeface="Tahoma"/>
                  </a:rPr>
                  <a:t>Position</a:t>
                </a:r>
                <a:r>
                  <a:rPr kumimoji="1" lang="en-US" sz="3200" b="0" i="0" u="none" strike="noStrike" kern="1200" cap="none" spc="-195" normalizeH="0" baseline="0" noProof="0" dirty="0">
                    <a:ln>
                      <a:noFill/>
                    </a:ln>
                    <a:solidFill>
                      <a:srgbClr val="242852"/>
                    </a:solidFill>
                    <a:effectLst/>
                    <a:uLnTx/>
                    <a:uFillTx/>
                    <a:latin typeface="Century Gothic"/>
                    <a:ea typeface="+mn-ea"/>
                    <a:cs typeface="Century Gothic"/>
                  </a:rPr>
                  <a:t>:	</a:t>
                </a:r>
                <a14:m>
                  <m:oMath xmlns:m="http://schemas.openxmlformats.org/officeDocument/2006/math">
                    <m:r>
                      <a:rPr kumimoji="1" lang="ja-JP" altLang="en-US" sz="3200" b="0" i="1" u="none" strike="noStrike" kern="1200" cap="none" spc="-195" normalizeH="0" baseline="0" noProof="0" smtClean="0">
                        <a:ln>
                          <a:noFill/>
                        </a:ln>
                        <a:solidFill>
                          <a:srgbClr val="242852"/>
                        </a:solidFill>
                        <a:effectLst/>
                        <a:uLnTx/>
                        <a:uFillTx/>
                        <a:latin typeface="Cambria Math" panose="02040503050406030204" pitchFamily="18" charset="0"/>
                        <a:ea typeface="+mn-ea"/>
                        <a:cs typeface="Century Gothic"/>
                      </a:rPr>
                      <m:t>𝑢</m:t>
                    </m:r>
                    <m:r>
                      <a:rPr kumimoji="1" lang="en-US" altLang="ja-JP" sz="3200" b="0" i="1" u="none" strike="noStrike" kern="1200" cap="none" spc="-195" normalizeH="0" baseline="0" noProof="0" smtClean="0">
                        <a:ln>
                          <a:noFill/>
                        </a:ln>
                        <a:solidFill>
                          <a:srgbClr val="242852"/>
                        </a:solidFill>
                        <a:effectLst/>
                        <a:uLnTx/>
                        <a:uFillTx/>
                        <a:latin typeface="Cambria Math" panose="02040503050406030204" pitchFamily="18" charset="0"/>
                        <a:ea typeface="+mn-ea"/>
                        <a:cs typeface="Century Gothic"/>
                      </a:rPr>
                      <m:t>,</m:t>
                    </m:r>
                    <m:r>
                      <a:rPr kumimoji="1" lang="en-US" altLang="ja-JP" sz="3200" b="0" i="1" u="none" strike="noStrike" kern="1200" cap="none" spc="-195" normalizeH="0" baseline="0" noProof="0" smtClean="0">
                        <a:ln>
                          <a:noFill/>
                        </a:ln>
                        <a:solidFill>
                          <a:srgbClr val="242852"/>
                        </a:solidFill>
                        <a:effectLst/>
                        <a:uLnTx/>
                        <a:uFillTx/>
                        <a:latin typeface="Cambria Math" panose="02040503050406030204" pitchFamily="18" charset="0"/>
                        <a:ea typeface="+mn-ea"/>
                        <a:cs typeface="Century Gothic"/>
                      </a:rPr>
                      <m:t>𝑣</m:t>
                    </m:r>
                  </m:oMath>
                </a14:m>
                <a:endParaRPr kumimoji="1" lang="en-US" sz="3200" b="0" i="0" u="none" strike="noStrike" kern="1200" cap="none" spc="0" normalizeH="0" baseline="0" noProof="0" dirty="0">
                  <a:ln>
                    <a:noFill/>
                  </a:ln>
                  <a:solidFill>
                    <a:prstClr val="black"/>
                  </a:solidFill>
                  <a:effectLst/>
                  <a:uLnTx/>
                  <a:uFillTx/>
                  <a:latin typeface="Cambria Math"/>
                  <a:ea typeface="+mn-ea"/>
                  <a:cs typeface="Cambria Math"/>
                </a:endParaRPr>
              </a:p>
              <a:p>
                <a:pPr marL="50800" marR="0" lvl="0" indent="0" algn="l" defTabSz="914400" rtl="0" eaLnBrk="1" fontAlgn="auto" latinLnBrk="0" hangingPunct="1">
                  <a:lnSpc>
                    <a:spcPct val="100000"/>
                  </a:lnSpc>
                  <a:spcBef>
                    <a:spcPts val="1175"/>
                  </a:spcBef>
                  <a:spcAft>
                    <a:spcPts val="0"/>
                  </a:spcAft>
                  <a:buClrTx/>
                  <a:buSzTx/>
                  <a:buFontTx/>
                  <a:buNone/>
                  <a:tabLst>
                    <a:tab pos="2761615" algn="l"/>
                    <a:tab pos="3968115" algn="l"/>
                  </a:tabLst>
                  <a:defRPr/>
                </a:pPr>
                <a:r>
                  <a:rPr kumimoji="1" lang="en-US" sz="3200" b="1" i="0" u="none" strike="noStrike" kern="1200" cap="none" spc="-225" normalizeH="0" baseline="0" noProof="0" dirty="0">
                    <a:ln>
                      <a:noFill/>
                    </a:ln>
                    <a:solidFill>
                      <a:srgbClr val="242852"/>
                    </a:solidFill>
                    <a:effectLst/>
                    <a:uLnTx/>
                    <a:uFillTx/>
                    <a:latin typeface="Tahoma"/>
                    <a:ea typeface="+mn-ea"/>
                    <a:cs typeface="Tahoma"/>
                  </a:rPr>
                  <a:t>Descriptor</a:t>
                </a:r>
                <a:r>
                  <a:rPr kumimoji="1" lang="en-US" sz="3200" b="0" i="0" u="none" strike="noStrike" kern="1200" cap="none" spc="-225" normalizeH="0" baseline="0" noProof="0" dirty="0">
                    <a:ln>
                      <a:noFill/>
                    </a:ln>
                    <a:solidFill>
                      <a:srgbClr val="242852"/>
                    </a:solidFill>
                    <a:effectLst/>
                    <a:uLnTx/>
                    <a:uFillTx/>
                    <a:latin typeface="Century Gothic"/>
                    <a:ea typeface="+mn-ea"/>
                    <a:cs typeface="Century Gothic"/>
                  </a:rPr>
                  <a:t>:</a:t>
                </a:r>
                <a:r>
                  <a:rPr kumimoji="1" lang="en-US" sz="3200" b="0" i="0" u="none" strike="noStrike" kern="1200" cap="none" spc="105" normalizeH="0" baseline="0" noProof="0" dirty="0">
                    <a:ln>
                      <a:noFill/>
                    </a:ln>
                    <a:solidFill>
                      <a:srgbClr val="242852"/>
                    </a:solidFill>
                    <a:effectLst/>
                    <a:uLnTx/>
                    <a:uFillTx/>
                    <a:latin typeface="Century Gothic"/>
                    <a:ea typeface="+mn-ea"/>
                    <a:cs typeface="Century Gothic"/>
                  </a:rPr>
                  <a:t> </a:t>
                </a:r>
                <a:r>
                  <a:rPr kumimoji="1" lang="en-US" sz="3200" b="0" i="0" u="none" strike="noStrike" kern="1200" cap="none" spc="-365" normalizeH="0" baseline="0" noProof="0" dirty="0" smtClean="0">
                    <a:ln>
                      <a:noFill/>
                    </a:ln>
                    <a:solidFill>
                      <a:srgbClr val="242852"/>
                    </a:solidFill>
                    <a:effectLst/>
                    <a:uLnTx/>
                    <a:uFillTx/>
                    <a:latin typeface="Cambria Math"/>
                    <a:ea typeface="+mn-ea"/>
                    <a:cs typeface="Cambria Math"/>
                  </a:rPr>
                  <a:t>{</a:t>
                </a:r>
                <a14:m>
                  <m:oMath xmlns:m="http://schemas.openxmlformats.org/officeDocument/2006/math">
                    <m:sSub>
                      <m:sSubPr>
                        <m:ctrlPr>
                          <a:rPr kumimoji="1" lang="en-US" sz="3200" b="0" i="1" u="none" strike="noStrike" kern="1200" cap="none" spc="-365"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en-US" sz="3200" b="0" i="1" u="none" strike="noStrike" kern="1200" cap="none" spc="-365"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sz="3200" b="0" i="1" u="none" strike="noStrike" kern="1200" cap="none" spc="-365" normalizeH="0" baseline="0" noProof="0" smtClean="0">
                            <a:ln>
                              <a:noFill/>
                            </a:ln>
                            <a:solidFill>
                              <a:srgbClr val="242852"/>
                            </a:solidFill>
                            <a:effectLst/>
                            <a:uLnTx/>
                            <a:uFillTx/>
                            <a:latin typeface="Cambria Math" panose="02040503050406030204" pitchFamily="18" charset="0"/>
                            <a:ea typeface="+mn-ea"/>
                            <a:cs typeface="Cambria Math"/>
                          </a:rPr>
                          <m:t>1</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180" normalizeH="0" baseline="0" noProof="0" dirty="0" smtClean="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a:t>
                </a:r>
                <a:r>
                  <a:rPr kumimoji="1" lang="en-US" sz="3200" b="0" i="0" u="none" strike="noStrike" kern="1200" cap="none" spc="-18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14:m>
                  <m:oMath xmlns:m="http://schemas.openxmlformats.org/officeDocument/2006/math">
                    <m:sSub>
                      <m:sSubPr>
                        <m:ctrlP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𝑁</m:t>
                        </m:r>
                      </m:sub>
                    </m:sSub>
                  </m:oMath>
                </a14:m>
                <a:r>
                  <a:rPr kumimoji="1" lang="en-US" sz="3200" b="0" i="0" u="none" strike="noStrike" kern="1200" cap="none" spc="-120" normalizeH="0" baseline="0" noProof="0" dirty="0" smtClean="0">
                    <a:ln>
                      <a:noFill/>
                    </a:ln>
                    <a:solidFill>
                      <a:srgbClr val="242852"/>
                    </a:solidFill>
                    <a:effectLst/>
                    <a:uLnTx/>
                    <a:uFillTx/>
                    <a:latin typeface="Century Gothic"/>
                    <a:ea typeface="+mn-ea"/>
                    <a:cs typeface="Century Gothic"/>
                  </a:rPr>
                  <a:t>}</a:t>
                </a:r>
                <a:endParaRPr kumimoji="1" sz="3200" b="0" i="0" u="none" strike="noStrike" kern="1200" cap="none" spc="0" normalizeH="0" baseline="0" noProof="0" dirty="0">
                  <a:ln>
                    <a:noFill/>
                  </a:ln>
                  <a:solidFill>
                    <a:prstClr val="black"/>
                  </a:solidFill>
                  <a:effectLst/>
                  <a:uLnTx/>
                  <a:uFillTx/>
                  <a:latin typeface="Century Gothic"/>
                  <a:ea typeface="+mn-ea"/>
                  <a:cs typeface="Century Gothic"/>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4314257" y="4482083"/>
                <a:ext cx="4562475" cy="1302280"/>
              </a:xfrm>
              <a:prstGeom prst="rect">
                <a:avLst/>
              </a:prstGeom>
              <a:blipFill>
                <a:blip r:embed="rId4"/>
                <a:stretch>
                  <a:fillRect l="-4412" b="-177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1993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210" dirty="0"/>
              <a:t>Feature</a:t>
            </a:r>
            <a:r>
              <a:rPr spc="-40" dirty="0"/>
              <a:t> </a:t>
            </a:r>
            <a:r>
              <a:rPr spc="-135" dirty="0"/>
              <a:t>Descriptors</a:t>
            </a:r>
          </a:p>
        </p:txBody>
      </p:sp>
      <p:sp>
        <p:nvSpPr>
          <p:cNvPr id="3" name="object 3"/>
          <p:cNvSpPr txBox="1"/>
          <p:nvPr/>
        </p:nvSpPr>
        <p:spPr>
          <a:xfrm>
            <a:off x="500965" y="1598167"/>
            <a:ext cx="9366250" cy="1455527"/>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700" b="1" i="0" u="none" strike="noStrike" kern="1200" cap="none" spc="105" normalizeH="0" baseline="0" noProof="0" dirty="0">
                <a:ln>
                  <a:noFill/>
                </a:ln>
                <a:solidFill>
                  <a:srgbClr val="002060"/>
                </a:solidFill>
                <a:effectLst/>
                <a:uLnTx/>
                <a:uFillTx/>
                <a:latin typeface="Arial Narrow"/>
                <a:ea typeface="+mn-ea"/>
                <a:cs typeface="Arial Narrow"/>
              </a:rPr>
              <a:t>Feature </a:t>
            </a:r>
            <a:r>
              <a:rPr kumimoji="1" sz="2700" b="1" i="0" u="none" strike="noStrike" kern="1200" cap="none" spc="60" normalizeH="0" baseline="0" noProof="0" dirty="0">
                <a:ln>
                  <a:noFill/>
                </a:ln>
                <a:solidFill>
                  <a:srgbClr val="002060"/>
                </a:solidFill>
                <a:effectLst/>
                <a:uLnTx/>
                <a:uFillTx/>
                <a:latin typeface="Arial Narrow"/>
                <a:ea typeface="+mn-ea"/>
                <a:cs typeface="Arial Narrow"/>
              </a:rPr>
              <a:t>descriptors </a:t>
            </a:r>
            <a:r>
              <a:rPr kumimoji="1" sz="2700" b="0" i="0" u="none" strike="noStrike" kern="1200" cap="none" spc="-15" normalizeH="0" baseline="0" noProof="0" dirty="0">
                <a:ln>
                  <a:noFill/>
                </a:ln>
                <a:solidFill>
                  <a:srgbClr val="002060"/>
                </a:solidFill>
                <a:effectLst/>
                <a:uLnTx/>
                <a:uFillTx/>
                <a:latin typeface="Trebuchet MS"/>
                <a:ea typeface="+mn-ea"/>
                <a:cs typeface="Trebuchet MS"/>
              </a:rPr>
              <a:t>should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have </a:t>
            </a:r>
            <a:r>
              <a:rPr kumimoji="1" sz="2700" b="0" i="0" u="none" strike="noStrike" kern="1200" cap="none" spc="-100" normalizeH="0" baseline="0" noProof="0" dirty="0">
                <a:ln>
                  <a:noFill/>
                </a:ln>
                <a:solidFill>
                  <a:srgbClr val="002060"/>
                </a:solidFill>
                <a:effectLst/>
                <a:uLnTx/>
                <a:uFillTx/>
                <a:latin typeface="Trebuchet MS"/>
                <a:ea typeface="+mn-ea"/>
                <a:cs typeface="Trebuchet MS"/>
              </a:rPr>
              <a:t>the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following</a:t>
            </a:r>
            <a:r>
              <a:rPr kumimoji="1" sz="2700" b="0" i="0" u="none" strike="noStrike" kern="1200" cap="none" spc="40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characteristics:</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a:p>
            <a:pPr marL="771525" marR="355600" lvl="0" indent="-287655" algn="l" defTabSz="914400" rtl="0" eaLnBrk="1" fontAlgn="auto" latinLnBrk="0" hangingPunct="1">
              <a:lnSpc>
                <a:spcPct val="150500"/>
              </a:lnSpc>
              <a:spcBef>
                <a:spcPts val="405"/>
              </a:spcBef>
              <a:spcAft>
                <a:spcPts val="0"/>
              </a:spcAft>
              <a:buClrTx/>
              <a:buSzTx/>
              <a:buFontTx/>
              <a:buNone/>
              <a:tabLst/>
              <a:defRPr/>
            </a:pPr>
            <a:r>
              <a:rPr kumimoji="1" sz="2100" b="0" i="0" u="none" strike="noStrike" kern="1200" cap="none" spc="0" normalizeH="0" baseline="0" noProof="0" dirty="0">
                <a:ln>
                  <a:noFill/>
                </a:ln>
                <a:solidFill>
                  <a:srgbClr val="002060"/>
                </a:solidFill>
                <a:effectLst/>
                <a:uLnTx/>
                <a:uFillTx/>
                <a:latin typeface="Courier New"/>
                <a:ea typeface="+mn-ea"/>
                <a:cs typeface="Courier New"/>
              </a:rPr>
              <a:t>o </a:t>
            </a:r>
            <a:r>
              <a:rPr kumimoji="1" sz="2100" b="1" i="0" u="none" strike="noStrike" kern="1200" cap="none" spc="-75" normalizeH="0" baseline="0" noProof="0" dirty="0">
                <a:ln>
                  <a:noFill/>
                </a:ln>
                <a:solidFill>
                  <a:srgbClr val="002060"/>
                </a:solidFill>
                <a:effectLst/>
                <a:uLnTx/>
                <a:uFillTx/>
                <a:latin typeface="Trebuchet MS"/>
                <a:ea typeface="+mn-ea"/>
                <a:cs typeface="Trebuchet MS"/>
              </a:rPr>
              <a:t>Repeatability: </a:t>
            </a:r>
            <a:r>
              <a:rPr kumimoji="1" sz="2100" b="0" i="0" u="none" strike="noStrike" kern="1200" cap="none" spc="5" normalizeH="0" baseline="0" noProof="0" dirty="0">
                <a:ln>
                  <a:noFill/>
                </a:ln>
                <a:solidFill>
                  <a:srgbClr val="002060"/>
                </a:solidFill>
                <a:effectLst/>
                <a:uLnTx/>
                <a:uFillTx/>
                <a:latin typeface="Tahoma"/>
                <a:ea typeface="+mn-ea"/>
                <a:cs typeface="Tahoma"/>
              </a:rPr>
              <a:t>manifested </a:t>
            </a:r>
            <a:r>
              <a:rPr kumimoji="1" sz="2100" b="0" i="0" u="none" strike="noStrike" kern="1200" cap="none" spc="-25" normalizeH="0" baseline="0" noProof="0" dirty="0">
                <a:ln>
                  <a:noFill/>
                </a:ln>
                <a:solidFill>
                  <a:srgbClr val="002060"/>
                </a:solidFill>
                <a:effectLst/>
                <a:uLnTx/>
                <a:uFillTx/>
                <a:latin typeface="Tahoma"/>
                <a:ea typeface="+mn-ea"/>
                <a:cs typeface="Tahoma"/>
              </a:rPr>
              <a:t>as </a:t>
            </a:r>
            <a:r>
              <a:rPr kumimoji="1" sz="2100" b="1" i="0" u="none" strike="noStrike" kern="1200" cap="none" spc="-65" normalizeH="0" baseline="0" noProof="0" dirty="0">
                <a:ln>
                  <a:noFill/>
                </a:ln>
                <a:solidFill>
                  <a:srgbClr val="002060"/>
                </a:solidFill>
                <a:effectLst/>
                <a:uLnTx/>
                <a:uFillTx/>
                <a:latin typeface="Trebuchet MS"/>
                <a:ea typeface="+mn-ea"/>
                <a:cs typeface="Trebuchet MS"/>
              </a:rPr>
              <a:t>robustness </a:t>
            </a:r>
            <a:r>
              <a:rPr kumimoji="1" sz="2100" b="1" i="0" u="none" strike="noStrike" kern="1200" cap="none" spc="-55" normalizeH="0" baseline="0" noProof="0" dirty="0">
                <a:ln>
                  <a:noFill/>
                </a:ln>
                <a:solidFill>
                  <a:srgbClr val="002060"/>
                </a:solidFill>
                <a:effectLst/>
                <a:uLnTx/>
                <a:uFillTx/>
                <a:latin typeface="Trebuchet MS"/>
                <a:ea typeface="+mn-ea"/>
                <a:cs typeface="Trebuchet MS"/>
              </a:rPr>
              <a:t>and </a:t>
            </a:r>
            <a:r>
              <a:rPr kumimoji="1" sz="2100" b="1" i="0" u="none" strike="noStrike" kern="1200" cap="none" spc="-85" normalizeH="0" baseline="0" noProof="0" dirty="0">
                <a:ln>
                  <a:noFill/>
                </a:ln>
                <a:solidFill>
                  <a:srgbClr val="FF0000"/>
                </a:solidFill>
                <a:effectLst/>
                <a:uLnTx/>
                <a:uFillTx/>
                <a:latin typeface="Trebuchet MS"/>
                <a:ea typeface="+mn-ea"/>
                <a:cs typeface="Trebuchet MS"/>
              </a:rPr>
              <a:t>invariance</a:t>
            </a:r>
            <a:r>
              <a:rPr kumimoji="1" sz="2100" b="1" i="0" u="none" strike="noStrike" kern="1200" cap="none" spc="-85" normalizeH="0" baseline="0" noProof="0" dirty="0">
                <a:ln>
                  <a:noFill/>
                </a:ln>
                <a:solidFill>
                  <a:srgbClr val="002060"/>
                </a:solidFill>
                <a:effectLst/>
                <a:uLnTx/>
                <a:uFillTx/>
                <a:latin typeface="Trebuchet MS"/>
                <a:ea typeface="+mn-ea"/>
                <a:cs typeface="Trebuchet MS"/>
              </a:rPr>
              <a:t> </a:t>
            </a:r>
            <a:r>
              <a:rPr kumimoji="1" sz="2100" b="0" i="0" u="none" strike="noStrike" kern="1200" cap="none" spc="-45" normalizeH="0" baseline="0" noProof="0" dirty="0">
                <a:ln>
                  <a:noFill/>
                </a:ln>
                <a:solidFill>
                  <a:srgbClr val="002060"/>
                </a:solidFill>
                <a:effectLst/>
                <a:uLnTx/>
                <a:uFillTx/>
                <a:latin typeface="Tahoma"/>
                <a:ea typeface="+mn-ea"/>
                <a:cs typeface="Tahoma"/>
              </a:rPr>
              <a:t>to </a:t>
            </a:r>
            <a:r>
              <a:rPr kumimoji="1" sz="2100" b="0" i="0" u="none" strike="noStrike" kern="1200" cap="none" spc="0" normalizeH="0" baseline="0" noProof="0" dirty="0">
                <a:ln>
                  <a:noFill/>
                </a:ln>
                <a:solidFill>
                  <a:srgbClr val="FF0000"/>
                </a:solidFill>
                <a:effectLst/>
                <a:uLnTx/>
                <a:uFillTx/>
                <a:latin typeface="Tahoma"/>
                <a:ea typeface="+mn-ea"/>
                <a:cs typeface="Tahoma"/>
              </a:rPr>
              <a:t>translation</a:t>
            </a:r>
            <a:r>
              <a:rPr kumimoji="1" sz="2100" b="0" i="0" u="none" strike="noStrike" kern="1200" cap="none" spc="0" normalizeH="0" baseline="0" noProof="0" dirty="0">
                <a:ln>
                  <a:noFill/>
                </a:ln>
                <a:solidFill>
                  <a:srgbClr val="002060"/>
                </a:solidFill>
                <a:effectLst/>
                <a:uLnTx/>
                <a:uFillTx/>
                <a:latin typeface="Tahoma"/>
                <a:ea typeface="+mn-ea"/>
                <a:cs typeface="Tahoma"/>
              </a:rPr>
              <a:t>,  </a:t>
            </a:r>
            <a:r>
              <a:rPr kumimoji="1" sz="2100" b="0" i="0" u="none" strike="noStrike" kern="1200" cap="none" spc="-15" normalizeH="0" baseline="0" noProof="0" dirty="0">
                <a:ln>
                  <a:noFill/>
                </a:ln>
                <a:solidFill>
                  <a:srgbClr val="FF0000"/>
                </a:solidFill>
                <a:effectLst/>
                <a:uLnTx/>
                <a:uFillTx/>
                <a:latin typeface="Tahoma"/>
                <a:ea typeface="+mn-ea"/>
                <a:cs typeface="Tahoma"/>
              </a:rPr>
              <a:t>rotation</a:t>
            </a:r>
            <a:r>
              <a:rPr kumimoji="1" sz="2100" b="0" i="0" u="none" strike="noStrike" kern="1200" cap="none" spc="-15" normalizeH="0" baseline="0" noProof="0" dirty="0">
                <a:ln>
                  <a:noFill/>
                </a:ln>
                <a:solidFill>
                  <a:srgbClr val="002060"/>
                </a:solidFill>
                <a:effectLst/>
                <a:uLnTx/>
                <a:uFillTx/>
                <a:latin typeface="Tahoma"/>
                <a:ea typeface="+mn-ea"/>
                <a:cs typeface="Tahoma"/>
              </a:rPr>
              <a:t>, </a:t>
            </a:r>
            <a:r>
              <a:rPr kumimoji="1" sz="2100" b="0" i="0" u="none" strike="noStrike" kern="1200" cap="none" spc="20" normalizeH="0" baseline="0" noProof="0" dirty="0">
                <a:ln>
                  <a:noFill/>
                </a:ln>
                <a:solidFill>
                  <a:srgbClr val="FF0000"/>
                </a:solidFill>
                <a:effectLst/>
                <a:uLnTx/>
                <a:uFillTx/>
                <a:latin typeface="Tahoma"/>
                <a:ea typeface="+mn-ea"/>
                <a:cs typeface="Tahoma"/>
              </a:rPr>
              <a:t>scale</a:t>
            </a:r>
            <a:r>
              <a:rPr kumimoji="1" sz="2100" b="0" i="0" u="none" strike="noStrike" kern="1200" cap="none" spc="20" normalizeH="0" baseline="0" noProof="0" dirty="0">
                <a:ln>
                  <a:noFill/>
                </a:ln>
                <a:solidFill>
                  <a:srgbClr val="002060"/>
                </a:solidFill>
                <a:effectLst/>
                <a:uLnTx/>
                <a:uFillTx/>
                <a:latin typeface="Tahoma"/>
                <a:ea typeface="+mn-ea"/>
                <a:cs typeface="Tahoma"/>
              </a:rPr>
              <a:t>, </a:t>
            </a:r>
            <a:r>
              <a:rPr kumimoji="1" sz="2100" b="0" i="0" u="none" strike="noStrike" kern="1200" cap="none" spc="-10" normalizeH="0" baseline="0" noProof="0" dirty="0">
                <a:ln>
                  <a:noFill/>
                </a:ln>
                <a:solidFill>
                  <a:srgbClr val="002060"/>
                </a:solidFill>
                <a:effectLst/>
                <a:uLnTx/>
                <a:uFillTx/>
                <a:latin typeface="Tahoma"/>
                <a:ea typeface="+mn-ea"/>
                <a:cs typeface="Tahoma"/>
              </a:rPr>
              <a:t>and </a:t>
            </a:r>
            <a:r>
              <a:rPr kumimoji="1" sz="2100" b="0" i="0" u="none" strike="noStrike" kern="1200" cap="none" spc="35" normalizeH="0" baseline="0" noProof="0" dirty="0">
                <a:ln>
                  <a:noFill/>
                </a:ln>
                <a:solidFill>
                  <a:srgbClr val="FF0000"/>
                </a:solidFill>
                <a:effectLst/>
                <a:uLnTx/>
                <a:uFillTx/>
                <a:latin typeface="Tahoma"/>
                <a:ea typeface="+mn-ea"/>
                <a:cs typeface="Tahoma"/>
              </a:rPr>
              <a:t>illumination</a:t>
            </a:r>
            <a:r>
              <a:rPr kumimoji="1" sz="2100" b="0" i="0" u="none" strike="noStrike" kern="1200" cap="none" spc="15" normalizeH="0" baseline="0" noProof="0" dirty="0">
                <a:ln>
                  <a:noFill/>
                </a:ln>
                <a:solidFill>
                  <a:srgbClr val="002060"/>
                </a:solidFill>
                <a:effectLst/>
                <a:uLnTx/>
                <a:uFillTx/>
                <a:latin typeface="Tahoma"/>
                <a:ea typeface="+mn-ea"/>
                <a:cs typeface="Tahoma"/>
              </a:rPr>
              <a:t> </a:t>
            </a:r>
            <a:r>
              <a:rPr kumimoji="1" sz="2100" b="0" i="0" u="none" strike="noStrike" kern="1200" cap="none" spc="-10" normalizeH="0" baseline="0" noProof="0" dirty="0">
                <a:ln>
                  <a:noFill/>
                </a:ln>
                <a:solidFill>
                  <a:srgbClr val="002060"/>
                </a:solidFill>
                <a:effectLst/>
                <a:uLnTx/>
                <a:uFillTx/>
                <a:latin typeface="Tahoma"/>
                <a:ea typeface="+mn-ea"/>
                <a:cs typeface="Tahoma"/>
              </a:rPr>
              <a:t>changes</a:t>
            </a:r>
            <a:endParaRPr kumimoji="1" sz="2100" b="0" i="0" u="none" strike="noStrike" kern="1200" cap="none" spc="0" normalizeH="0" baseline="0" noProof="0" dirty="0">
              <a:ln>
                <a:noFill/>
              </a:ln>
              <a:solidFill>
                <a:prstClr val="black"/>
              </a:solidFill>
              <a:effectLst/>
              <a:uLnTx/>
              <a:uFillTx/>
              <a:latin typeface="Tahoma"/>
              <a:ea typeface="+mn-ea"/>
              <a:cs typeface="Tahoma"/>
            </a:endParaRPr>
          </a:p>
        </p:txBody>
      </p:sp>
      <p:grpSp>
        <p:nvGrpSpPr>
          <p:cNvPr id="4" name="object 4"/>
          <p:cNvGrpSpPr/>
          <p:nvPr/>
        </p:nvGrpSpPr>
        <p:grpSpPr>
          <a:xfrm>
            <a:off x="1742884" y="3516376"/>
            <a:ext cx="1799589" cy="1958339"/>
            <a:chOff x="1742884" y="3516376"/>
            <a:chExt cx="1799589" cy="1958339"/>
          </a:xfrm>
        </p:grpSpPr>
        <p:sp>
          <p:nvSpPr>
            <p:cNvPr id="5" name="object 5"/>
            <p:cNvSpPr/>
            <p:nvPr/>
          </p:nvSpPr>
          <p:spPr>
            <a:xfrm>
              <a:off x="1742884" y="3516376"/>
              <a:ext cx="1798982" cy="19580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810931" y="4692731"/>
              <a:ext cx="365125" cy="400685"/>
            </a:xfrm>
            <a:custGeom>
              <a:avLst/>
              <a:gdLst/>
              <a:ahLst/>
              <a:cxnLst/>
              <a:rect l="l" t="t" r="r" b="b"/>
              <a:pathLst>
                <a:path w="365125" h="400685">
                  <a:moveTo>
                    <a:pt x="0" y="0"/>
                  </a:moveTo>
                  <a:lnTo>
                    <a:pt x="364958" y="0"/>
                  </a:lnTo>
                  <a:lnTo>
                    <a:pt x="364958" y="400507"/>
                  </a:lnTo>
                  <a:lnTo>
                    <a:pt x="0" y="400507"/>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object 7"/>
          <p:cNvGrpSpPr/>
          <p:nvPr/>
        </p:nvGrpSpPr>
        <p:grpSpPr>
          <a:xfrm>
            <a:off x="6922007" y="3169920"/>
            <a:ext cx="2661285" cy="2661285"/>
            <a:chOff x="6922007" y="3169920"/>
            <a:chExt cx="2661285" cy="2661285"/>
          </a:xfrm>
        </p:grpSpPr>
        <p:sp>
          <p:nvSpPr>
            <p:cNvPr id="8" name="object 8"/>
            <p:cNvSpPr/>
            <p:nvPr/>
          </p:nvSpPr>
          <p:spPr>
            <a:xfrm>
              <a:off x="6922007" y="3169920"/>
              <a:ext cx="2660904" cy="266090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887136" y="5047118"/>
              <a:ext cx="365125" cy="400685"/>
            </a:xfrm>
            <a:custGeom>
              <a:avLst/>
              <a:gdLst/>
              <a:ahLst/>
              <a:cxnLst/>
              <a:rect l="l" t="t" r="r" b="b"/>
              <a:pathLst>
                <a:path w="365125" h="400685">
                  <a:moveTo>
                    <a:pt x="0" y="0"/>
                  </a:moveTo>
                  <a:lnTo>
                    <a:pt x="364958" y="0"/>
                  </a:lnTo>
                  <a:lnTo>
                    <a:pt x="364958" y="400507"/>
                  </a:lnTo>
                  <a:lnTo>
                    <a:pt x="0" y="400507"/>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p:nvPr/>
        </p:nvSpPr>
        <p:spPr>
          <a:xfrm>
            <a:off x="5103192" y="3807459"/>
            <a:ext cx="860425" cy="13665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8800" b="0" i="0" u="none" strike="noStrike" kern="1200" cap="none" spc="0" normalizeH="0" baseline="0" noProof="0" dirty="0">
                <a:ln>
                  <a:noFill/>
                </a:ln>
                <a:solidFill>
                  <a:srgbClr val="242852"/>
                </a:solidFill>
                <a:effectLst/>
                <a:uLnTx/>
                <a:uFillTx/>
                <a:latin typeface="Cambria Math"/>
                <a:ea typeface="+mn-ea"/>
                <a:cs typeface="Cambria Math"/>
              </a:rPr>
              <a:t>=</a:t>
            </a:r>
            <a:endParaRPr kumimoji="1" sz="8800" b="0" i="0" u="none" strike="noStrike" kern="1200" cap="none" spc="0" normalizeH="0" baseline="0" noProof="0">
              <a:ln>
                <a:noFill/>
              </a:ln>
              <a:solidFill>
                <a:prstClr val="black"/>
              </a:solidFill>
              <a:effectLst/>
              <a:uLnTx/>
              <a:uFillTx/>
              <a:latin typeface="Cambria Math"/>
              <a:ea typeface="+mn-ea"/>
              <a:cs typeface="Cambria Math"/>
            </a:endParaRPr>
          </a:p>
        </p:txBody>
      </p:sp>
      <p:sp>
        <p:nvSpPr>
          <p:cNvPr id="12" name="テキスト ボックス 11"/>
          <p:cNvSpPr txBox="1"/>
          <p:nvPr/>
        </p:nvSpPr>
        <p:spPr>
          <a:xfrm>
            <a:off x="6858000" y="2667000"/>
            <a:ext cx="2590800" cy="369332"/>
          </a:xfrm>
          <a:prstGeom prst="rect">
            <a:avLst/>
          </a:prstGeom>
          <a:noFill/>
        </p:spPr>
        <p:txBody>
          <a:bodyPr wrap="square" rtlCol="0">
            <a:spAutoFit/>
          </a:bodyPr>
          <a:lstStyle/>
          <a:p>
            <a:r>
              <a:rPr kumimoji="1" lang="ja-JP" altLang="en-US" dirty="0" smtClean="0"/>
              <a:t>不変性でしょう</a:t>
            </a:r>
            <a:endParaRPr kumimoji="1" lang="ja-JP" altLang="en-US" dirty="0"/>
          </a:p>
        </p:txBody>
      </p:sp>
    </p:spTree>
    <p:extLst>
      <p:ext uri="{BB962C8B-B14F-4D97-AF65-F5344CB8AC3E}">
        <p14:creationId xmlns:p14="http://schemas.microsoft.com/office/powerpoint/2010/main" val="86857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03620" y="4337465"/>
            <a:ext cx="1831339" cy="1958339"/>
            <a:chOff x="1503620" y="4337465"/>
            <a:chExt cx="1831339" cy="1958339"/>
          </a:xfrm>
        </p:grpSpPr>
        <p:sp>
          <p:nvSpPr>
            <p:cNvPr id="3" name="object 3"/>
            <p:cNvSpPr/>
            <p:nvPr/>
          </p:nvSpPr>
          <p:spPr>
            <a:xfrm>
              <a:off x="1535370" y="4337465"/>
              <a:ext cx="1798982" cy="19580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535370" y="4738988"/>
              <a:ext cx="370840" cy="353695"/>
            </a:xfrm>
            <a:custGeom>
              <a:avLst/>
              <a:gdLst/>
              <a:ahLst/>
              <a:cxnLst/>
              <a:rect l="l" t="t" r="r" b="b"/>
              <a:pathLst>
                <a:path w="370839" h="353695">
                  <a:moveTo>
                    <a:pt x="0" y="0"/>
                  </a:moveTo>
                  <a:lnTo>
                    <a:pt x="370431" y="0"/>
                  </a:lnTo>
                  <a:lnTo>
                    <a:pt x="370431" y="353561"/>
                  </a:lnTo>
                  <a:lnTo>
                    <a:pt x="0" y="353561"/>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210" dirty="0"/>
              <a:t>Feature</a:t>
            </a:r>
            <a:r>
              <a:rPr spc="-40" dirty="0"/>
              <a:t> </a:t>
            </a:r>
            <a:r>
              <a:rPr spc="-135" dirty="0"/>
              <a:t>Descriptors</a:t>
            </a:r>
          </a:p>
        </p:txBody>
      </p:sp>
      <p:sp>
        <p:nvSpPr>
          <p:cNvPr id="6" name="object 6"/>
          <p:cNvSpPr txBox="1"/>
          <p:nvPr/>
        </p:nvSpPr>
        <p:spPr>
          <a:xfrm>
            <a:off x="500965" y="1598167"/>
            <a:ext cx="9366250" cy="2454910"/>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700" b="1" i="0" u="none" strike="noStrike" kern="1200" cap="none" spc="105" normalizeH="0" baseline="0" noProof="0" dirty="0">
                <a:ln>
                  <a:noFill/>
                </a:ln>
                <a:solidFill>
                  <a:srgbClr val="002060"/>
                </a:solidFill>
                <a:effectLst/>
                <a:uLnTx/>
                <a:uFillTx/>
                <a:latin typeface="Arial Narrow"/>
                <a:ea typeface="+mn-ea"/>
                <a:cs typeface="Arial Narrow"/>
              </a:rPr>
              <a:t>Feature </a:t>
            </a:r>
            <a:r>
              <a:rPr kumimoji="1" sz="2700" b="1" i="0" u="none" strike="noStrike" kern="1200" cap="none" spc="60" normalizeH="0" baseline="0" noProof="0" dirty="0">
                <a:ln>
                  <a:noFill/>
                </a:ln>
                <a:solidFill>
                  <a:srgbClr val="002060"/>
                </a:solidFill>
                <a:effectLst/>
                <a:uLnTx/>
                <a:uFillTx/>
                <a:latin typeface="Arial Narrow"/>
                <a:ea typeface="+mn-ea"/>
                <a:cs typeface="Arial Narrow"/>
              </a:rPr>
              <a:t>descriptors </a:t>
            </a:r>
            <a:r>
              <a:rPr kumimoji="1" sz="2700" b="0" i="0" u="none" strike="noStrike" kern="1200" cap="none" spc="-15" normalizeH="0" baseline="0" noProof="0" dirty="0">
                <a:ln>
                  <a:noFill/>
                </a:ln>
                <a:solidFill>
                  <a:srgbClr val="002060"/>
                </a:solidFill>
                <a:effectLst/>
                <a:uLnTx/>
                <a:uFillTx/>
                <a:latin typeface="Trebuchet MS"/>
                <a:ea typeface="+mn-ea"/>
                <a:cs typeface="Trebuchet MS"/>
              </a:rPr>
              <a:t>should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have </a:t>
            </a:r>
            <a:r>
              <a:rPr kumimoji="1" sz="2700" b="0" i="0" u="none" strike="noStrike" kern="1200" cap="none" spc="-100" normalizeH="0" baseline="0" noProof="0" dirty="0">
                <a:ln>
                  <a:noFill/>
                </a:ln>
                <a:solidFill>
                  <a:srgbClr val="002060"/>
                </a:solidFill>
                <a:effectLst/>
                <a:uLnTx/>
                <a:uFillTx/>
                <a:latin typeface="Trebuchet MS"/>
                <a:ea typeface="+mn-ea"/>
                <a:cs typeface="Trebuchet MS"/>
              </a:rPr>
              <a:t>the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following</a:t>
            </a:r>
            <a:r>
              <a:rPr kumimoji="1" sz="2700" b="0" i="0" u="none" strike="noStrike" kern="1200" cap="none" spc="40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characteristics:</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a:p>
            <a:pPr marL="771525" marR="355600" lvl="1" indent="-287655" algn="l" defTabSz="914400" rtl="0" eaLnBrk="1" fontAlgn="auto" latinLnBrk="0" hangingPunct="1">
              <a:lnSpc>
                <a:spcPct val="150500"/>
              </a:lnSpc>
              <a:spcBef>
                <a:spcPts val="405"/>
              </a:spcBef>
              <a:spcAft>
                <a:spcPts val="0"/>
              </a:spcAft>
              <a:buClrTx/>
              <a:buSzTx/>
              <a:buFont typeface="Courier New"/>
              <a:buChar char="o"/>
              <a:tabLst>
                <a:tab pos="772160" algn="l"/>
              </a:tabLst>
              <a:defRPr/>
            </a:pPr>
            <a:r>
              <a:rPr kumimoji="1" sz="2100" b="1" i="0" u="none" strike="noStrike" kern="1200" cap="none" spc="-75" normalizeH="0" baseline="0" noProof="0" dirty="0">
                <a:ln>
                  <a:noFill/>
                </a:ln>
                <a:solidFill>
                  <a:srgbClr val="002060"/>
                </a:solidFill>
                <a:effectLst/>
                <a:uLnTx/>
                <a:uFillTx/>
                <a:latin typeface="Trebuchet MS"/>
                <a:ea typeface="+mn-ea"/>
                <a:cs typeface="Trebuchet MS"/>
              </a:rPr>
              <a:t>Repeatability: </a:t>
            </a:r>
            <a:r>
              <a:rPr kumimoji="1" sz="2100" b="0" i="0" u="none" strike="noStrike" kern="1200" cap="none" spc="-30" normalizeH="0" baseline="0" noProof="0" dirty="0">
                <a:ln>
                  <a:noFill/>
                </a:ln>
                <a:solidFill>
                  <a:srgbClr val="002060"/>
                </a:solidFill>
                <a:effectLst/>
                <a:uLnTx/>
                <a:uFillTx/>
                <a:latin typeface="Trebuchet MS"/>
                <a:ea typeface="+mn-ea"/>
                <a:cs typeface="Trebuchet MS"/>
              </a:rPr>
              <a:t>manifested </a:t>
            </a:r>
            <a:r>
              <a:rPr kumimoji="1" sz="2100" b="0" i="0" u="none" strike="noStrike" kern="1200" cap="none" spc="15" normalizeH="0" baseline="0" noProof="0" dirty="0">
                <a:ln>
                  <a:noFill/>
                </a:ln>
                <a:solidFill>
                  <a:srgbClr val="002060"/>
                </a:solidFill>
                <a:effectLst/>
                <a:uLnTx/>
                <a:uFillTx/>
                <a:latin typeface="Trebuchet MS"/>
                <a:ea typeface="+mn-ea"/>
                <a:cs typeface="Trebuchet MS"/>
              </a:rPr>
              <a:t>as </a:t>
            </a:r>
            <a:r>
              <a:rPr kumimoji="1" sz="2100" b="1" i="0" u="none" strike="noStrike" kern="1200" cap="none" spc="-65" normalizeH="0" baseline="0" noProof="0" dirty="0">
                <a:ln>
                  <a:noFill/>
                </a:ln>
                <a:solidFill>
                  <a:srgbClr val="002060"/>
                </a:solidFill>
                <a:effectLst/>
                <a:uLnTx/>
                <a:uFillTx/>
                <a:latin typeface="Trebuchet MS"/>
                <a:ea typeface="+mn-ea"/>
                <a:cs typeface="Trebuchet MS"/>
              </a:rPr>
              <a:t>robustness </a:t>
            </a:r>
            <a:r>
              <a:rPr kumimoji="1" sz="2100" b="1" i="0" u="none" strike="noStrike" kern="1200" cap="none" spc="-55" normalizeH="0" baseline="0" noProof="0" dirty="0">
                <a:ln>
                  <a:noFill/>
                </a:ln>
                <a:solidFill>
                  <a:srgbClr val="002060"/>
                </a:solidFill>
                <a:effectLst/>
                <a:uLnTx/>
                <a:uFillTx/>
                <a:latin typeface="Trebuchet MS"/>
                <a:ea typeface="+mn-ea"/>
                <a:cs typeface="Trebuchet MS"/>
              </a:rPr>
              <a:t>and </a:t>
            </a:r>
            <a:r>
              <a:rPr kumimoji="1" sz="2100" b="1" i="0" u="none" strike="noStrike" kern="1200" cap="none" spc="-85" normalizeH="0" baseline="0" noProof="0" dirty="0">
                <a:ln>
                  <a:noFill/>
                </a:ln>
                <a:solidFill>
                  <a:srgbClr val="002060"/>
                </a:solidFill>
                <a:effectLst/>
                <a:uLnTx/>
                <a:uFillTx/>
                <a:latin typeface="Trebuchet MS"/>
                <a:ea typeface="+mn-ea"/>
                <a:cs typeface="Trebuchet MS"/>
              </a:rPr>
              <a:t>invariance </a:t>
            </a:r>
            <a:r>
              <a:rPr kumimoji="1" sz="2100" b="0" i="0" u="none" strike="noStrike" kern="1200" cap="none" spc="-105" normalizeH="0" baseline="0" noProof="0" dirty="0">
                <a:ln>
                  <a:noFill/>
                </a:ln>
                <a:solidFill>
                  <a:srgbClr val="002060"/>
                </a:solidFill>
                <a:effectLst/>
                <a:uLnTx/>
                <a:uFillTx/>
                <a:latin typeface="Trebuchet MS"/>
                <a:ea typeface="+mn-ea"/>
                <a:cs typeface="Trebuchet MS"/>
              </a:rPr>
              <a:t>to </a:t>
            </a:r>
            <a:r>
              <a:rPr kumimoji="1" sz="2100" b="0" i="0" u="none" strike="noStrike" kern="1200" cap="none" spc="-45" normalizeH="0" baseline="0" noProof="0" dirty="0">
                <a:ln>
                  <a:noFill/>
                </a:ln>
                <a:solidFill>
                  <a:srgbClr val="002060"/>
                </a:solidFill>
                <a:effectLst/>
                <a:uLnTx/>
                <a:uFillTx/>
                <a:latin typeface="Trebuchet MS"/>
                <a:ea typeface="+mn-ea"/>
                <a:cs typeface="Trebuchet MS"/>
              </a:rPr>
              <a:t>translation,  </a:t>
            </a:r>
            <a:r>
              <a:rPr kumimoji="1" sz="2100" b="0" i="0" u="none" strike="noStrike" kern="1200" cap="none" spc="-75" normalizeH="0" baseline="0" noProof="0" dirty="0">
                <a:ln>
                  <a:noFill/>
                </a:ln>
                <a:solidFill>
                  <a:srgbClr val="002060"/>
                </a:solidFill>
                <a:effectLst/>
                <a:uLnTx/>
                <a:uFillTx/>
                <a:latin typeface="Trebuchet MS"/>
                <a:ea typeface="+mn-ea"/>
                <a:cs typeface="Trebuchet MS"/>
              </a:rPr>
              <a:t>rotation, </a:t>
            </a:r>
            <a:r>
              <a:rPr kumimoji="1" sz="2100" b="0" i="0" u="none" strike="noStrike" kern="1200" cap="none" spc="-30" normalizeH="0" baseline="0" noProof="0" dirty="0">
                <a:ln>
                  <a:noFill/>
                </a:ln>
                <a:solidFill>
                  <a:srgbClr val="002060"/>
                </a:solidFill>
                <a:effectLst/>
                <a:uLnTx/>
                <a:uFillTx/>
                <a:latin typeface="Trebuchet MS"/>
                <a:ea typeface="+mn-ea"/>
                <a:cs typeface="Trebuchet MS"/>
              </a:rPr>
              <a:t>scale, </a:t>
            </a:r>
            <a:r>
              <a:rPr kumimoji="1" sz="2100" b="0" i="0" u="none" strike="noStrike" kern="1200" cap="none" spc="-5" normalizeH="0" baseline="0" noProof="0" dirty="0">
                <a:ln>
                  <a:noFill/>
                </a:ln>
                <a:solidFill>
                  <a:srgbClr val="002060"/>
                </a:solidFill>
                <a:effectLst/>
                <a:uLnTx/>
                <a:uFillTx/>
                <a:latin typeface="Trebuchet MS"/>
                <a:ea typeface="+mn-ea"/>
                <a:cs typeface="Trebuchet MS"/>
              </a:rPr>
              <a:t>and </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illumination</a:t>
            </a:r>
            <a:r>
              <a:rPr kumimoji="1" sz="2100" b="0" i="0" u="none" strike="noStrike" kern="1200" cap="none" spc="225" normalizeH="0" baseline="0" noProof="0" dirty="0">
                <a:ln>
                  <a:noFill/>
                </a:ln>
                <a:solidFill>
                  <a:srgbClr val="002060"/>
                </a:solidFill>
                <a:effectLst/>
                <a:uLnTx/>
                <a:uFillTx/>
                <a:latin typeface="Trebuchet MS"/>
                <a:ea typeface="+mn-ea"/>
                <a:cs typeface="Trebuchet MS"/>
              </a:rPr>
              <a:t> </a:t>
            </a:r>
            <a:r>
              <a:rPr kumimoji="1" sz="2100" b="0" i="0" u="none" strike="noStrike" kern="1200" cap="none" spc="5" normalizeH="0" baseline="0" noProof="0" dirty="0">
                <a:ln>
                  <a:noFill/>
                </a:ln>
                <a:solidFill>
                  <a:srgbClr val="002060"/>
                </a:solidFill>
                <a:effectLst/>
                <a:uLnTx/>
                <a:uFillTx/>
                <a:latin typeface="Trebuchet MS"/>
                <a:ea typeface="+mn-ea"/>
                <a:cs typeface="Trebuchet MS"/>
              </a:rPr>
              <a:t>changes</a:t>
            </a:r>
            <a:endParaRPr kumimoji="1" sz="2100" b="0" i="0" u="none" strike="noStrike" kern="1200" cap="none" spc="0" normalizeH="0" baseline="0" noProof="0" dirty="0">
              <a:ln>
                <a:noFill/>
              </a:ln>
              <a:solidFill>
                <a:prstClr val="black"/>
              </a:solidFill>
              <a:effectLst/>
              <a:uLnTx/>
              <a:uFillTx/>
              <a:latin typeface="Trebuchet MS"/>
              <a:ea typeface="+mn-ea"/>
              <a:cs typeface="Trebuchet MS"/>
            </a:endParaRPr>
          </a:p>
          <a:p>
            <a:pPr marL="771525" marR="558165" lvl="1" indent="-287655" algn="l" defTabSz="914400" rtl="0" eaLnBrk="1" fontAlgn="auto" latinLnBrk="0" hangingPunct="1">
              <a:lnSpc>
                <a:spcPct val="150500"/>
              </a:lnSpc>
              <a:spcBef>
                <a:spcPts val="310"/>
              </a:spcBef>
              <a:spcAft>
                <a:spcPts val="0"/>
              </a:spcAft>
              <a:buClrTx/>
              <a:buSzTx/>
              <a:buFont typeface="Courier New"/>
              <a:buChar char="o"/>
              <a:tabLst>
                <a:tab pos="772160" algn="l"/>
              </a:tabLst>
              <a:defRPr/>
            </a:pPr>
            <a:r>
              <a:rPr kumimoji="1" sz="2100" b="1" i="0" u="none" strike="noStrike" kern="1200" cap="none" spc="-55" normalizeH="0" baseline="0" noProof="0" dirty="0" smtClean="0">
                <a:ln>
                  <a:noFill/>
                </a:ln>
                <a:solidFill>
                  <a:srgbClr val="002060"/>
                </a:solidFill>
                <a:effectLst/>
                <a:uLnTx/>
                <a:uFillTx/>
                <a:latin typeface="Trebuchet MS"/>
                <a:ea typeface="+mn-ea"/>
                <a:cs typeface="Trebuchet MS"/>
              </a:rPr>
              <a:t>Distinctiveness</a:t>
            </a:r>
            <a:r>
              <a:rPr kumimoji="1" lang="ja-JP" altLang="en-US" sz="2100" b="1" i="0" u="none" strike="noStrike" kern="1200" cap="none" spc="-55" normalizeH="0" baseline="0" noProof="0" dirty="0" smtClean="0">
                <a:ln>
                  <a:noFill/>
                </a:ln>
                <a:solidFill>
                  <a:srgbClr val="002060"/>
                </a:solidFill>
                <a:effectLst/>
                <a:uLnTx/>
                <a:uFillTx/>
                <a:latin typeface="Trebuchet MS"/>
                <a:ea typeface="+mn-ea"/>
                <a:cs typeface="Trebuchet MS"/>
              </a:rPr>
              <a:t>（弁別性）</a:t>
            </a:r>
            <a:r>
              <a:rPr kumimoji="1" sz="2100" b="1" i="0" u="none" strike="noStrike" kern="1200" cap="none" spc="-55" normalizeH="0" baseline="0" noProof="0" dirty="0" smtClean="0">
                <a:ln>
                  <a:noFill/>
                </a:ln>
                <a:solidFill>
                  <a:srgbClr val="002060"/>
                </a:solidFill>
                <a:effectLst/>
                <a:uLnTx/>
                <a:uFillTx/>
                <a:latin typeface="Trebuchet MS"/>
                <a:ea typeface="+mn-ea"/>
                <a:cs typeface="Trebuchet MS"/>
              </a:rPr>
              <a:t>: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should </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allow </a:t>
            </a:r>
            <a:r>
              <a:rPr kumimoji="1" sz="2100" b="0" i="0" u="none" strike="noStrike" kern="1200" cap="none" spc="55" normalizeH="0" baseline="0" noProof="0" dirty="0">
                <a:ln>
                  <a:noFill/>
                </a:ln>
                <a:solidFill>
                  <a:srgbClr val="002060"/>
                </a:solidFill>
                <a:effectLst/>
                <a:uLnTx/>
                <a:uFillTx/>
                <a:latin typeface="Trebuchet MS"/>
                <a:ea typeface="+mn-ea"/>
                <a:cs typeface="Trebuchet MS"/>
              </a:rPr>
              <a:t>us </a:t>
            </a:r>
            <a:r>
              <a:rPr kumimoji="1" sz="2100" b="0" i="0" u="none" strike="noStrike" kern="1200" cap="none" spc="-105" normalizeH="0" baseline="0" noProof="0" dirty="0">
                <a:ln>
                  <a:noFill/>
                </a:ln>
                <a:solidFill>
                  <a:srgbClr val="002060"/>
                </a:solidFill>
                <a:effectLst/>
                <a:uLnTx/>
                <a:uFillTx/>
                <a:latin typeface="Trebuchet MS"/>
                <a:ea typeface="+mn-ea"/>
                <a:cs typeface="Trebuchet MS"/>
              </a:rPr>
              <a:t>to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distinguish </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between </a:t>
            </a:r>
            <a:r>
              <a:rPr kumimoji="1" sz="2100" b="0" i="0" u="none" strike="noStrike" kern="1200" cap="none" spc="-114" normalizeH="0" baseline="0" noProof="0" dirty="0">
                <a:ln>
                  <a:noFill/>
                </a:ln>
                <a:solidFill>
                  <a:srgbClr val="FF0000"/>
                </a:solidFill>
                <a:effectLst/>
                <a:uLnTx/>
                <a:uFillTx/>
                <a:latin typeface="Trebuchet MS"/>
                <a:ea typeface="+mn-ea"/>
                <a:cs typeface="Trebuchet MS"/>
              </a:rPr>
              <a:t>two</a:t>
            </a:r>
            <a:r>
              <a:rPr kumimoji="1" sz="2100" b="0" i="0" u="none" strike="noStrike" kern="1200" cap="none" spc="-114" normalizeH="0" baseline="0" noProof="0" dirty="0">
                <a:ln>
                  <a:noFill/>
                </a:ln>
                <a:solidFill>
                  <a:srgbClr val="002060"/>
                </a:solidFill>
                <a:effectLst/>
                <a:uLnTx/>
                <a:uFillTx/>
                <a:latin typeface="Trebuchet MS"/>
                <a:ea typeface="+mn-ea"/>
                <a:cs typeface="Trebuchet MS"/>
              </a:rPr>
              <a:t> </a:t>
            </a:r>
            <a:r>
              <a:rPr kumimoji="1" sz="2100" b="0" i="0" u="none" strike="noStrike" kern="1200" cap="none" spc="-20" normalizeH="0" baseline="0" noProof="0" dirty="0">
                <a:ln>
                  <a:noFill/>
                </a:ln>
                <a:solidFill>
                  <a:srgbClr val="FF0000"/>
                </a:solidFill>
                <a:effectLst/>
                <a:uLnTx/>
                <a:uFillTx/>
                <a:latin typeface="Trebuchet MS"/>
                <a:ea typeface="+mn-ea"/>
                <a:cs typeface="Trebuchet MS"/>
              </a:rPr>
              <a:t>close</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 </a:t>
            </a:r>
            <a:r>
              <a:rPr kumimoji="1" sz="2100" b="0" i="0" u="none" strike="noStrike" kern="1200" cap="none" spc="-50" normalizeH="0" baseline="0" noProof="0" dirty="0">
                <a:ln>
                  <a:noFill/>
                </a:ln>
                <a:solidFill>
                  <a:srgbClr val="002060"/>
                </a:solidFill>
                <a:effectLst/>
                <a:uLnTx/>
                <a:uFillTx/>
                <a:latin typeface="Trebuchet MS"/>
                <a:ea typeface="+mn-ea"/>
                <a:cs typeface="Trebuchet MS"/>
              </a:rPr>
              <a:t>by  </a:t>
            </a:r>
            <a:r>
              <a:rPr kumimoji="1" sz="2100" b="0" i="0" u="none" strike="noStrike" kern="1200" cap="none" spc="-60" normalizeH="0" baseline="0" noProof="0" dirty="0">
                <a:ln>
                  <a:noFill/>
                </a:ln>
                <a:solidFill>
                  <a:srgbClr val="002060"/>
                </a:solidFill>
                <a:effectLst/>
                <a:uLnTx/>
                <a:uFillTx/>
                <a:latin typeface="Trebuchet MS"/>
                <a:ea typeface="+mn-ea"/>
                <a:cs typeface="Trebuchet MS"/>
              </a:rPr>
              <a:t>features, </a:t>
            </a:r>
            <a:r>
              <a:rPr kumimoji="1" sz="2100" b="0" i="0" u="none" strike="noStrike" kern="1200" cap="none" spc="-95" normalizeH="0" baseline="0" noProof="0" dirty="0">
                <a:ln>
                  <a:noFill/>
                </a:ln>
                <a:solidFill>
                  <a:srgbClr val="002060"/>
                </a:solidFill>
                <a:effectLst/>
                <a:uLnTx/>
                <a:uFillTx/>
                <a:latin typeface="Trebuchet MS"/>
                <a:ea typeface="+mn-ea"/>
                <a:cs typeface="Trebuchet MS"/>
              </a:rPr>
              <a:t>very </a:t>
            </a:r>
            <a:r>
              <a:rPr kumimoji="1" sz="2100" b="0" i="0" u="none" strike="noStrike" kern="1200" cap="none" spc="-50" normalizeH="0" baseline="0" noProof="0" dirty="0">
                <a:ln>
                  <a:noFill/>
                </a:ln>
                <a:solidFill>
                  <a:srgbClr val="002060"/>
                </a:solidFill>
                <a:effectLst/>
                <a:uLnTx/>
                <a:uFillTx/>
                <a:latin typeface="Trebuchet MS"/>
                <a:ea typeface="+mn-ea"/>
                <a:cs typeface="Trebuchet MS"/>
              </a:rPr>
              <a:t>important </a:t>
            </a:r>
            <a:r>
              <a:rPr kumimoji="1" sz="2100" b="0" i="0" u="none" strike="noStrike" kern="1200" cap="none" spc="-85" normalizeH="0" baseline="0" noProof="0" dirty="0">
                <a:ln>
                  <a:noFill/>
                </a:ln>
                <a:solidFill>
                  <a:srgbClr val="002060"/>
                </a:solidFill>
                <a:effectLst/>
                <a:uLnTx/>
                <a:uFillTx/>
                <a:latin typeface="Trebuchet MS"/>
                <a:ea typeface="+mn-ea"/>
                <a:cs typeface="Trebuchet MS"/>
              </a:rPr>
              <a:t>for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matching </a:t>
            </a:r>
            <a:r>
              <a:rPr kumimoji="1" sz="2100" b="0" i="0" u="none" strike="noStrike" kern="1200" cap="none" spc="-85" normalizeH="0" baseline="0" noProof="0" dirty="0">
                <a:ln>
                  <a:noFill/>
                </a:ln>
                <a:solidFill>
                  <a:srgbClr val="002060"/>
                </a:solidFill>
                <a:effectLst/>
                <a:uLnTx/>
                <a:uFillTx/>
                <a:latin typeface="Trebuchet MS"/>
                <a:ea typeface="+mn-ea"/>
                <a:cs typeface="Trebuchet MS"/>
              </a:rPr>
              <a:t>later</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 </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on</a:t>
            </a:r>
            <a:endParaRPr kumimoji="1" sz="2100" b="0" i="0" u="none" strike="noStrike" kern="1200" cap="none" spc="0" normalizeH="0" baseline="0" noProof="0" dirty="0">
              <a:ln>
                <a:noFill/>
              </a:ln>
              <a:solidFill>
                <a:prstClr val="black"/>
              </a:solidFill>
              <a:effectLst/>
              <a:uLnTx/>
              <a:uFillTx/>
              <a:latin typeface="Trebuchet MS"/>
              <a:ea typeface="+mn-ea"/>
              <a:cs typeface="Trebuchet MS"/>
            </a:endParaRPr>
          </a:p>
        </p:txBody>
      </p:sp>
      <p:grpSp>
        <p:nvGrpSpPr>
          <p:cNvPr id="7" name="object 7"/>
          <p:cNvGrpSpPr/>
          <p:nvPr/>
        </p:nvGrpSpPr>
        <p:grpSpPr>
          <a:xfrm>
            <a:off x="7041314" y="4337466"/>
            <a:ext cx="1799589" cy="1958339"/>
            <a:chOff x="7041314" y="4337466"/>
            <a:chExt cx="1799589" cy="1958339"/>
          </a:xfrm>
        </p:grpSpPr>
        <p:sp>
          <p:nvSpPr>
            <p:cNvPr id="8" name="object 8"/>
            <p:cNvSpPr/>
            <p:nvPr/>
          </p:nvSpPr>
          <p:spPr>
            <a:xfrm>
              <a:off x="7041314" y="4337466"/>
              <a:ext cx="1798982" cy="19580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193014" y="4493144"/>
              <a:ext cx="313055" cy="300355"/>
            </a:xfrm>
            <a:custGeom>
              <a:avLst/>
              <a:gdLst/>
              <a:ahLst/>
              <a:cxnLst/>
              <a:rect l="l" t="t" r="r" b="b"/>
              <a:pathLst>
                <a:path w="313054" h="300354">
                  <a:moveTo>
                    <a:pt x="0" y="0"/>
                  </a:moveTo>
                  <a:lnTo>
                    <a:pt x="312686" y="0"/>
                  </a:lnTo>
                  <a:lnTo>
                    <a:pt x="312686" y="300304"/>
                  </a:lnTo>
                  <a:lnTo>
                    <a:pt x="0" y="300304"/>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p:nvPr/>
        </p:nvSpPr>
        <p:spPr>
          <a:xfrm>
            <a:off x="5000738" y="4599939"/>
            <a:ext cx="860425" cy="13665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8800" b="0" i="0" u="none" strike="noStrike" kern="1200" cap="none" spc="0" normalizeH="0" baseline="0" noProof="0" dirty="0">
                <a:ln>
                  <a:noFill/>
                </a:ln>
                <a:solidFill>
                  <a:srgbClr val="242852"/>
                </a:solidFill>
                <a:effectLst/>
                <a:uLnTx/>
                <a:uFillTx/>
                <a:latin typeface="Cambria Math"/>
                <a:ea typeface="+mn-ea"/>
                <a:cs typeface="Cambria Math"/>
              </a:rPr>
              <a:t>≠</a:t>
            </a:r>
            <a:endParaRPr kumimoji="1" sz="8800" b="0" i="0" u="none" strike="noStrike" kern="1200" cap="none" spc="0" normalizeH="0" baseline="0" noProof="0">
              <a:ln>
                <a:noFill/>
              </a:ln>
              <a:solidFill>
                <a:prstClr val="black"/>
              </a:solidFill>
              <a:effectLst/>
              <a:uLnTx/>
              <a:uFillTx/>
              <a:latin typeface="Cambria Math"/>
              <a:ea typeface="+mn-ea"/>
              <a:cs typeface="Cambria Math"/>
            </a:endParaRPr>
          </a:p>
        </p:txBody>
      </p:sp>
    </p:spTree>
    <p:extLst>
      <p:ext uri="{BB962C8B-B14F-4D97-AF65-F5344CB8AC3E}">
        <p14:creationId xmlns:p14="http://schemas.microsoft.com/office/powerpoint/2010/main" val="369136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210" dirty="0"/>
              <a:t>Feature</a:t>
            </a:r>
            <a:r>
              <a:rPr spc="-40" dirty="0"/>
              <a:t> </a:t>
            </a:r>
            <a:r>
              <a:rPr spc="-135" dirty="0"/>
              <a:t>Descriptors</a:t>
            </a:r>
          </a:p>
        </p:txBody>
      </p:sp>
      <p:sp>
        <p:nvSpPr>
          <p:cNvPr id="3" name="object 3"/>
          <p:cNvSpPr txBox="1"/>
          <p:nvPr/>
        </p:nvSpPr>
        <p:spPr>
          <a:xfrm>
            <a:off x="500965" y="1598167"/>
            <a:ext cx="9366250" cy="2964180"/>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700" b="1" i="0" u="none" strike="noStrike" kern="1200" cap="none" spc="105" normalizeH="0" baseline="0" noProof="0" dirty="0">
                <a:ln>
                  <a:noFill/>
                </a:ln>
                <a:solidFill>
                  <a:srgbClr val="002060"/>
                </a:solidFill>
                <a:effectLst/>
                <a:uLnTx/>
                <a:uFillTx/>
                <a:latin typeface="Arial Narrow"/>
                <a:ea typeface="+mn-ea"/>
                <a:cs typeface="Arial Narrow"/>
              </a:rPr>
              <a:t>Feature </a:t>
            </a:r>
            <a:r>
              <a:rPr kumimoji="1" sz="2700" b="1" i="0" u="none" strike="noStrike" kern="1200" cap="none" spc="60" normalizeH="0" baseline="0" noProof="0" dirty="0">
                <a:ln>
                  <a:noFill/>
                </a:ln>
                <a:solidFill>
                  <a:srgbClr val="002060"/>
                </a:solidFill>
                <a:effectLst/>
                <a:uLnTx/>
                <a:uFillTx/>
                <a:latin typeface="Arial Narrow"/>
                <a:ea typeface="+mn-ea"/>
                <a:cs typeface="Arial Narrow"/>
              </a:rPr>
              <a:t>descriptors </a:t>
            </a:r>
            <a:r>
              <a:rPr kumimoji="1" sz="2700" b="0" i="0" u="none" strike="noStrike" kern="1200" cap="none" spc="-15" normalizeH="0" baseline="0" noProof="0" dirty="0">
                <a:ln>
                  <a:noFill/>
                </a:ln>
                <a:solidFill>
                  <a:srgbClr val="002060"/>
                </a:solidFill>
                <a:effectLst/>
                <a:uLnTx/>
                <a:uFillTx/>
                <a:latin typeface="Trebuchet MS"/>
                <a:ea typeface="+mn-ea"/>
                <a:cs typeface="Trebuchet MS"/>
              </a:rPr>
              <a:t>should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have </a:t>
            </a:r>
            <a:r>
              <a:rPr kumimoji="1" sz="2700" b="0" i="0" u="none" strike="noStrike" kern="1200" cap="none" spc="-100" normalizeH="0" baseline="0" noProof="0" dirty="0">
                <a:ln>
                  <a:noFill/>
                </a:ln>
                <a:solidFill>
                  <a:srgbClr val="002060"/>
                </a:solidFill>
                <a:effectLst/>
                <a:uLnTx/>
                <a:uFillTx/>
                <a:latin typeface="Trebuchet MS"/>
                <a:ea typeface="+mn-ea"/>
                <a:cs typeface="Trebuchet MS"/>
              </a:rPr>
              <a:t>the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following</a:t>
            </a:r>
            <a:r>
              <a:rPr kumimoji="1" sz="2700" b="0" i="0" u="none" strike="noStrike" kern="1200" cap="none" spc="40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characteristics:</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a:p>
            <a:pPr marL="771525" marR="355600" lvl="1" indent="-287655" algn="l" defTabSz="914400" rtl="0" eaLnBrk="1" fontAlgn="auto" latinLnBrk="0" hangingPunct="1">
              <a:lnSpc>
                <a:spcPct val="150500"/>
              </a:lnSpc>
              <a:spcBef>
                <a:spcPts val="405"/>
              </a:spcBef>
              <a:spcAft>
                <a:spcPts val="0"/>
              </a:spcAft>
              <a:buClrTx/>
              <a:buSzTx/>
              <a:buFont typeface="Courier New"/>
              <a:buChar char="o"/>
              <a:tabLst>
                <a:tab pos="772160" algn="l"/>
              </a:tabLst>
              <a:defRPr/>
            </a:pPr>
            <a:r>
              <a:rPr kumimoji="1" sz="2100" b="1" i="0" u="none" strike="noStrike" kern="1200" cap="none" spc="-75" normalizeH="0" baseline="0" noProof="0" dirty="0">
                <a:ln>
                  <a:noFill/>
                </a:ln>
                <a:solidFill>
                  <a:srgbClr val="002060"/>
                </a:solidFill>
                <a:effectLst/>
                <a:uLnTx/>
                <a:uFillTx/>
                <a:latin typeface="Trebuchet MS"/>
                <a:ea typeface="+mn-ea"/>
                <a:cs typeface="Trebuchet MS"/>
              </a:rPr>
              <a:t>Repeatability: </a:t>
            </a:r>
            <a:r>
              <a:rPr kumimoji="1" sz="2100" b="0" i="0" u="none" strike="noStrike" kern="1200" cap="none" spc="-30" normalizeH="0" baseline="0" noProof="0" dirty="0">
                <a:ln>
                  <a:noFill/>
                </a:ln>
                <a:solidFill>
                  <a:srgbClr val="002060"/>
                </a:solidFill>
                <a:effectLst/>
                <a:uLnTx/>
                <a:uFillTx/>
                <a:latin typeface="Trebuchet MS"/>
                <a:ea typeface="+mn-ea"/>
                <a:cs typeface="Trebuchet MS"/>
              </a:rPr>
              <a:t>manifested </a:t>
            </a:r>
            <a:r>
              <a:rPr kumimoji="1" sz="2100" b="0" i="0" u="none" strike="noStrike" kern="1200" cap="none" spc="15" normalizeH="0" baseline="0" noProof="0" dirty="0">
                <a:ln>
                  <a:noFill/>
                </a:ln>
                <a:solidFill>
                  <a:srgbClr val="002060"/>
                </a:solidFill>
                <a:effectLst/>
                <a:uLnTx/>
                <a:uFillTx/>
                <a:latin typeface="Trebuchet MS"/>
                <a:ea typeface="+mn-ea"/>
                <a:cs typeface="Trebuchet MS"/>
              </a:rPr>
              <a:t>as </a:t>
            </a:r>
            <a:r>
              <a:rPr kumimoji="1" sz="2100" b="1" i="0" u="none" strike="noStrike" kern="1200" cap="none" spc="-65" normalizeH="0" baseline="0" noProof="0" dirty="0">
                <a:ln>
                  <a:noFill/>
                </a:ln>
                <a:solidFill>
                  <a:srgbClr val="002060"/>
                </a:solidFill>
                <a:effectLst/>
                <a:uLnTx/>
                <a:uFillTx/>
                <a:latin typeface="Trebuchet MS"/>
                <a:ea typeface="+mn-ea"/>
                <a:cs typeface="Trebuchet MS"/>
              </a:rPr>
              <a:t>robustness </a:t>
            </a:r>
            <a:r>
              <a:rPr kumimoji="1" sz="2100" b="1" i="0" u="none" strike="noStrike" kern="1200" cap="none" spc="-55" normalizeH="0" baseline="0" noProof="0" dirty="0">
                <a:ln>
                  <a:noFill/>
                </a:ln>
                <a:solidFill>
                  <a:srgbClr val="002060"/>
                </a:solidFill>
                <a:effectLst/>
                <a:uLnTx/>
                <a:uFillTx/>
                <a:latin typeface="Trebuchet MS"/>
                <a:ea typeface="+mn-ea"/>
                <a:cs typeface="Trebuchet MS"/>
              </a:rPr>
              <a:t>and </a:t>
            </a:r>
            <a:r>
              <a:rPr kumimoji="1" sz="2100" b="1" i="0" u="none" strike="noStrike" kern="1200" cap="none" spc="-85" normalizeH="0" baseline="0" noProof="0" dirty="0">
                <a:ln>
                  <a:noFill/>
                </a:ln>
                <a:solidFill>
                  <a:srgbClr val="002060"/>
                </a:solidFill>
                <a:effectLst/>
                <a:uLnTx/>
                <a:uFillTx/>
                <a:latin typeface="Trebuchet MS"/>
                <a:ea typeface="+mn-ea"/>
                <a:cs typeface="Trebuchet MS"/>
              </a:rPr>
              <a:t>invariance </a:t>
            </a:r>
            <a:r>
              <a:rPr kumimoji="1" sz="2100" b="0" i="0" u="none" strike="noStrike" kern="1200" cap="none" spc="-105" normalizeH="0" baseline="0" noProof="0" dirty="0">
                <a:ln>
                  <a:noFill/>
                </a:ln>
                <a:solidFill>
                  <a:srgbClr val="002060"/>
                </a:solidFill>
                <a:effectLst/>
                <a:uLnTx/>
                <a:uFillTx/>
                <a:latin typeface="Trebuchet MS"/>
                <a:ea typeface="+mn-ea"/>
                <a:cs typeface="Trebuchet MS"/>
              </a:rPr>
              <a:t>to </a:t>
            </a:r>
            <a:r>
              <a:rPr kumimoji="1" sz="2100" b="0" i="0" u="none" strike="noStrike" kern="1200" cap="none" spc="-45" normalizeH="0" baseline="0" noProof="0" dirty="0">
                <a:ln>
                  <a:noFill/>
                </a:ln>
                <a:solidFill>
                  <a:srgbClr val="002060"/>
                </a:solidFill>
                <a:effectLst/>
                <a:uLnTx/>
                <a:uFillTx/>
                <a:latin typeface="Trebuchet MS"/>
                <a:ea typeface="+mn-ea"/>
                <a:cs typeface="Trebuchet MS"/>
              </a:rPr>
              <a:t>translation,  </a:t>
            </a:r>
            <a:r>
              <a:rPr kumimoji="1" sz="2100" b="0" i="0" u="none" strike="noStrike" kern="1200" cap="none" spc="-75" normalizeH="0" baseline="0" noProof="0" dirty="0">
                <a:ln>
                  <a:noFill/>
                </a:ln>
                <a:solidFill>
                  <a:srgbClr val="002060"/>
                </a:solidFill>
                <a:effectLst/>
                <a:uLnTx/>
                <a:uFillTx/>
                <a:latin typeface="Trebuchet MS"/>
                <a:ea typeface="+mn-ea"/>
                <a:cs typeface="Trebuchet MS"/>
              </a:rPr>
              <a:t>rotation, </a:t>
            </a:r>
            <a:r>
              <a:rPr kumimoji="1" sz="2100" b="0" i="0" u="none" strike="noStrike" kern="1200" cap="none" spc="-30" normalizeH="0" baseline="0" noProof="0" dirty="0">
                <a:ln>
                  <a:noFill/>
                </a:ln>
                <a:solidFill>
                  <a:srgbClr val="002060"/>
                </a:solidFill>
                <a:effectLst/>
                <a:uLnTx/>
                <a:uFillTx/>
                <a:latin typeface="Trebuchet MS"/>
                <a:ea typeface="+mn-ea"/>
                <a:cs typeface="Trebuchet MS"/>
              </a:rPr>
              <a:t>scale, </a:t>
            </a:r>
            <a:r>
              <a:rPr kumimoji="1" sz="2100" b="0" i="0" u="none" strike="noStrike" kern="1200" cap="none" spc="-5" normalizeH="0" baseline="0" noProof="0" dirty="0">
                <a:ln>
                  <a:noFill/>
                </a:ln>
                <a:solidFill>
                  <a:srgbClr val="002060"/>
                </a:solidFill>
                <a:effectLst/>
                <a:uLnTx/>
                <a:uFillTx/>
                <a:latin typeface="Trebuchet MS"/>
                <a:ea typeface="+mn-ea"/>
                <a:cs typeface="Trebuchet MS"/>
              </a:rPr>
              <a:t>and </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illumination</a:t>
            </a:r>
            <a:r>
              <a:rPr kumimoji="1" sz="2100" b="0" i="0" u="none" strike="noStrike" kern="1200" cap="none" spc="225" normalizeH="0" baseline="0" noProof="0" dirty="0">
                <a:ln>
                  <a:noFill/>
                </a:ln>
                <a:solidFill>
                  <a:srgbClr val="002060"/>
                </a:solidFill>
                <a:effectLst/>
                <a:uLnTx/>
                <a:uFillTx/>
                <a:latin typeface="Trebuchet MS"/>
                <a:ea typeface="+mn-ea"/>
                <a:cs typeface="Trebuchet MS"/>
              </a:rPr>
              <a:t> </a:t>
            </a:r>
            <a:r>
              <a:rPr kumimoji="1" sz="2100" b="0" i="0" u="none" strike="noStrike" kern="1200" cap="none" spc="5" normalizeH="0" baseline="0" noProof="0" dirty="0">
                <a:ln>
                  <a:noFill/>
                </a:ln>
                <a:solidFill>
                  <a:srgbClr val="002060"/>
                </a:solidFill>
                <a:effectLst/>
                <a:uLnTx/>
                <a:uFillTx/>
                <a:latin typeface="Trebuchet MS"/>
                <a:ea typeface="+mn-ea"/>
                <a:cs typeface="Trebuchet MS"/>
              </a:rPr>
              <a:t>changes</a:t>
            </a:r>
            <a:endParaRPr kumimoji="1" sz="2100" b="0" i="0" u="none" strike="noStrike" kern="1200" cap="none" spc="0" normalizeH="0" baseline="0" noProof="0" dirty="0">
              <a:ln>
                <a:noFill/>
              </a:ln>
              <a:solidFill>
                <a:prstClr val="black"/>
              </a:solidFill>
              <a:effectLst/>
              <a:uLnTx/>
              <a:uFillTx/>
              <a:latin typeface="Trebuchet MS"/>
              <a:ea typeface="+mn-ea"/>
              <a:cs typeface="Trebuchet MS"/>
            </a:endParaRPr>
          </a:p>
          <a:p>
            <a:pPr marL="771525" marR="558165" lvl="1" indent="-287655" algn="l" defTabSz="914400" rtl="0" eaLnBrk="1" fontAlgn="auto" latinLnBrk="0" hangingPunct="1">
              <a:lnSpc>
                <a:spcPct val="150500"/>
              </a:lnSpc>
              <a:spcBef>
                <a:spcPts val="310"/>
              </a:spcBef>
              <a:spcAft>
                <a:spcPts val="0"/>
              </a:spcAft>
              <a:buClrTx/>
              <a:buSzTx/>
              <a:buFont typeface="Courier New"/>
              <a:buChar char="o"/>
              <a:tabLst>
                <a:tab pos="772160" algn="l"/>
              </a:tabLst>
              <a:defRPr/>
            </a:pPr>
            <a:r>
              <a:rPr kumimoji="1" sz="2100" b="1" i="0" u="none" strike="noStrike" kern="1200" cap="none" spc="-55" normalizeH="0" baseline="0" noProof="0" dirty="0">
                <a:ln>
                  <a:noFill/>
                </a:ln>
                <a:solidFill>
                  <a:srgbClr val="002060"/>
                </a:solidFill>
                <a:effectLst/>
                <a:uLnTx/>
                <a:uFillTx/>
                <a:latin typeface="Trebuchet MS"/>
                <a:ea typeface="+mn-ea"/>
                <a:cs typeface="Trebuchet MS"/>
              </a:rPr>
              <a:t>Distinctiveness: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should </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allow </a:t>
            </a:r>
            <a:r>
              <a:rPr kumimoji="1" sz="2100" b="0" i="0" u="none" strike="noStrike" kern="1200" cap="none" spc="55" normalizeH="0" baseline="0" noProof="0" dirty="0">
                <a:ln>
                  <a:noFill/>
                </a:ln>
                <a:solidFill>
                  <a:srgbClr val="002060"/>
                </a:solidFill>
                <a:effectLst/>
                <a:uLnTx/>
                <a:uFillTx/>
                <a:latin typeface="Trebuchet MS"/>
                <a:ea typeface="+mn-ea"/>
                <a:cs typeface="Trebuchet MS"/>
              </a:rPr>
              <a:t>us </a:t>
            </a:r>
            <a:r>
              <a:rPr kumimoji="1" sz="2100" b="0" i="0" u="none" strike="noStrike" kern="1200" cap="none" spc="-105" normalizeH="0" baseline="0" noProof="0" dirty="0">
                <a:ln>
                  <a:noFill/>
                </a:ln>
                <a:solidFill>
                  <a:srgbClr val="002060"/>
                </a:solidFill>
                <a:effectLst/>
                <a:uLnTx/>
                <a:uFillTx/>
                <a:latin typeface="Trebuchet MS"/>
                <a:ea typeface="+mn-ea"/>
                <a:cs typeface="Trebuchet MS"/>
              </a:rPr>
              <a:t>to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distinguish </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between </a:t>
            </a:r>
            <a:r>
              <a:rPr kumimoji="1" sz="2100" b="0" i="0" u="none" strike="noStrike" kern="1200" cap="none" spc="-114" normalizeH="0" baseline="0" noProof="0" dirty="0">
                <a:ln>
                  <a:noFill/>
                </a:ln>
                <a:solidFill>
                  <a:srgbClr val="002060"/>
                </a:solidFill>
                <a:effectLst/>
                <a:uLnTx/>
                <a:uFillTx/>
                <a:latin typeface="Trebuchet MS"/>
                <a:ea typeface="+mn-ea"/>
                <a:cs typeface="Trebuchet MS"/>
              </a:rPr>
              <a:t>two </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close </a:t>
            </a:r>
            <a:r>
              <a:rPr kumimoji="1" sz="2100" b="0" i="0" u="none" strike="noStrike" kern="1200" cap="none" spc="-50" normalizeH="0" baseline="0" noProof="0" dirty="0">
                <a:ln>
                  <a:noFill/>
                </a:ln>
                <a:solidFill>
                  <a:srgbClr val="002060"/>
                </a:solidFill>
                <a:effectLst/>
                <a:uLnTx/>
                <a:uFillTx/>
                <a:latin typeface="Trebuchet MS"/>
                <a:ea typeface="+mn-ea"/>
                <a:cs typeface="Trebuchet MS"/>
              </a:rPr>
              <a:t>by  </a:t>
            </a:r>
            <a:r>
              <a:rPr kumimoji="1" sz="2100" b="0" i="0" u="none" strike="noStrike" kern="1200" cap="none" spc="-60" normalizeH="0" baseline="0" noProof="0" dirty="0">
                <a:ln>
                  <a:noFill/>
                </a:ln>
                <a:solidFill>
                  <a:srgbClr val="002060"/>
                </a:solidFill>
                <a:effectLst/>
                <a:uLnTx/>
                <a:uFillTx/>
                <a:latin typeface="Trebuchet MS"/>
                <a:ea typeface="+mn-ea"/>
                <a:cs typeface="Trebuchet MS"/>
              </a:rPr>
              <a:t>features, </a:t>
            </a:r>
            <a:r>
              <a:rPr kumimoji="1" sz="2100" b="0" i="0" u="none" strike="noStrike" kern="1200" cap="none" spc="-95" normalizeH="0" baseline="0" noProof="0" dirty="0">
                <a:ln>
                  <a:noFill/>
                </a:ln>
                <a:solidFill>
                  <a:srgbClr val="002060"/>
                </a:solidFill>
                <a:effectLst/>
                <a:uLnTx/>
                <a:uFillTx/>
                <a:latin typeface="Trebuchet MS"/>
                <a:ea typeface="+mn-ea"/>
                <a:cs typeface="Trebuchet MS"/>
              </a:rPr>
              <a:t>very </a:t>
            </a:r>
            <a:r>
              <a:rPr kumimoji="1" sz="2100" b="0" i="0" u="none" strike="noStrike" kern="1200" cap="none" spc="-50" normalizeH="0" baseline="0" noProof="0" dirty="0">
                <a:ln>
                  <a:noFill/>
                </a:ln>
                <a:solidFill>
                  <a:srgbClr val="002060"/>
                </a:solidFill>
                <a:effectLst/>
                <a:uLnTx/>
                <a:uFillTx/>
                <a:latin typeface="Trebuchet MS"/>
                <a:ea typeface="+mn-ea"/>
                <a:cs typeface="Trebuchet MS"/>
              </a:rPr>
              <a:t>important </a:t>
            </a:r>
            <a:r>
              <a:rPr kumimoji="1" sz="2100" b="0" i="0" u="none" strike="noStrike" kern="1200" cap="none" spc="-85" normalizeH="0" baseline="0" noProof="0" dirty="0">
                <a:ln>
                  <a:noFill/>
                </a:ln>
                <a:solidFill>
                  <a:srgbClr val="002060"/>
                </a:solidFill>
                <a:effectLst/>
                <a:uLnTx/>
                <a:uFillTx/>
                <a:latin typeface="Trebuchet MS"/>
                <a:ea typeface="+mn-ea"/>
                <a:cs typeface="Trebuchet MS"/>
              </a:rPr>
              <a:t>for </a:t>
            </a:r>
            <a:r>
              <a:rPr kumimoji="1" sz="2100" b="0" i="0" u="none" strike="noStrike" kern="1200" cap="none" spc="-10" normalizeH="0" baseline="0" noProof="0" dirty="0">
                <a:ln>
                  <a:noFill/>
                </a:ln>
                <a:solidFill>
                  <a:srgbClr val="002060"/>
                </a:solidFill>
                <a:effectLst/>
                <a:uLnTx/>
                <a:uFillTx/>
                <a:latin typeface="Trebuchet MS"/>
                <a:ea typeface="+mn-ea"/>
                <a:cs typeface="Trebuchet MS"/>
              </a:rPr>
              <a:t>matching </a:t>
            </a:r>
            <a:r>
              <a:rPr kumimoji="1" sz="2100" b="0" i="0" u="none" strike="noStrike" kern="1200" cap="none" spc="-85" normalizeH="0" baseline="0" noProof="0" dirty="0">
                <a:ln>
                  <a:noFill/>
                </a:ln>
                <a:solidFill>
                  <a:srgbClr val="002060"/>
                </a:solidFill>
                <a:effectLst/>
                <a:uLnTx/>
                <a:uFillTx/>
                <a:latin typeface="Trebuchet MS"/>
                <a:ea typeface="+mn-ea"/>
                <a:cs typeface="Trebuchet MS"/>
              </a:rPr>
              <a:t>later</a:t>
            </a:r>
            <a:r>
              <a:rPr kumimoji="1" sz="2100" b="0" i="0" u="none" strike="noStrike" kern="1200" cap="none" spc="-70" normalizeH="0" baseline="0" noProof="0" dirty="0">
                <a:ln>
                  <a:noFill/>
                </a:ln>
                <a:solidFill>
                  <a:srgbClr val="002060"/>
                </a:solidFill>
                <a:effectLst/>
                <a:uLnTx/>
                <a:uFillTx/>
                <a:latin typeface="Trebuchet MS"/>
                <a:ea typeface="+mn-ea"/>
                <a:cs typeface="Trebuchet MS"/>
              </a:rPr>
              <a:t> </a:t>
            </a:r>
            <a:r>
              <a:rPr kumimoji="1" sz="2100" b="0" i="0" u="none" strike="noStrike" kern="1200" cap="none" spc="-20" normalizeH="0" baseline="0" noProof="0" dirty="0">
                <a:ln>
                  <a:noFill/>
                </a:ln>
                <a:solidFill>
                  <a:srgbClr val="002060"/>
                </a:solidFill>
                <a:effectLst/>
                <a:uLnTx/>
                <a:uFillTx/>
                <a:latin typeface="Trebuchet MS"/>
                <a:ea typeface="+mn-ea"/>
                <a:cs typeface="Trebuchet MS"/>
              </a:rPr>
              <a:t>on</a:t>
            </a:r>
            <a:endParaRPr kumimoji="1" sz="2100" b="0" i="0" u="none" strike="noStrike" kern="1200" cap="none" spc="0" normalizeH="0" baseline="0" noProof="0" dirty="0">
              <a:ln>
                <a:noFill/>
              </a:ln>
              <a:solidFill>
                <a:prstClr val="black"/>
              </a:solidFill>
              <a:effectLst/>
              <a:uLnTx/>
              <a:uFillTx/>
              <a:latin typeface="Trebuchet MS"/>
              <a:ea typeface="+mn-ea"/>
              <a:cs typeface="Trebuchet MS"/>
            </a:endParaRPr>
          </a:p>
          <a:p>
            <a:pPr marL="772160" marR="0" lvl="1" indent="-287655" algn="l" defTabSz="914400" rtl="0" eaLnBrk="1" fontAlgn="auto" latinLnBrk="0" hangingPunct="1">
              <a:lnSpc>
                <a:spcPct val="100000"/>
              </a:lnSpc>
              <a:spcBef>
                <a:spcPts val="1490"/>
              </a:spcBef>
              <a:spcAft>
                <a:spcPts val="0"/>
              </a:spcAft>
              <a:buClrTx/>
              <a:buSzTx/>
              <a:buFont typeface="Courier New"/>
              <a:buChar char="o"/>
              <a:tabLst>
                <a:tab pos="772160" algn="l"/>
              </a:tabLst>
              <a:defRPr/>
            </a:pPr>
            <a:r>
              <a:rPr kumimoji="1" sz="2100" b="1" i="0" u="none" strike="noStrike" kern="1200" cap="none" spc="-50" normalizeH="0" baseline="0" noProof="0" dirty="0">
                <a:ln>
                  <a:noFill/>
                </a:ln>
                <a:solidFill>
                  <a:srgbClr val="FF0000"/>
                </a:solidFill>
                <a:effectLst/>
                <a:uLnTx/>
                <a:uFillTx/>
                <a:latin typeface="Trebuchet MS"/>
                <a:ea typeface="+mn-ea"/>
                <a:cs typeface="Trebuchet MS"/>
              </a:rPr>
              <a:t>Compactness</a:t>
            </a:r>
            <a:r>
              <a:rPr kumimoji="1" sz="2100" b="1" i="0" u="none" strike="noStrike" kern="1200" cap="none" spc="-50" normalizeH="0" baseline="0" noProof="0" dirty="0">
                <a:ln>
                  <a:noFill/>
                </a:ln>
                <a:solidFill>
                  <a:srgbClr val="002060"/>
                </a:solidFill>
                <a:effectLst/>
                <a:uLnTx/>
                <a:uFillTx/>
                <a:latin typeface="Trebuchet MS"/>
                <a:ea typeface="+mn-ea"/>
                <a:cs typeface="Trebuchet MS"/>
              </a:rPr>
              <a:t> </a:t>
            </a:r>
            <a:r>
              <a:rPr kumimoji="1" sz="2100" b="1" i="0" u="none" strike="noStrike" kern="1200" cap="none" spc="-85" normalizeH="0" baseline="0" noProof="0" dirty="0">
                <a:ln>
                  <a:noFill/>
                </a:ln>
                <a:solidFill>
                  <a:srgbClr val="002060"/>
                </a:solidFill>
                <a:effectLst/>
                <a:uLnTx/>
                <a:uFillTx/>
                <a:latin typeface="Trebuchet MS"/>
                <a:ea typeface="+mn-ea"/>
                <a:cs typeface="Trebuchet MS"/>
              </a:rPr>
              <a:t>&amp; </a:t>
            </a:r>
            <a:r>
              <a:rPr kumimoji="1" sz="2100" b="1" i="0" u="none" strike="noStrike" kern="1200" cap="none" spc="-60" normalizeH="0" baseline="0" noProof="0" dirty="0">
                <a:ln>
                  <a:noFill/>
                </a:ln>
                <a:solidFill>
                  <a:srgbClr val="002060"/>
                </a:solidFill>
                <a:effectLst/>
                <a:uLnTx/>
                <a:uFillTx/>
                <a:latin typeface="Trebuchet MS"/>
                <a:ea typeface="+mn-ea"/>
                <a:cs typeface="Trebuchet MS"/>
              </a:rPr>
              <a:t>Efficiency: </a:t>
            </a:r>
            <a:r>
              <a:rPr kumimoji="1" sz="2100" b="0" i="0" u="none" strike="noStrike" kern="1200" cap="none" spc="-35" normalizeH="0" baseline="0" noProof="0" dirty="0">
                <a:ln>
                  <a:noFill/>
                </a:ln>
                <a:solidFill>
                  <a:srgbClr val="002060"/>
                </a:solidFill>
                <a:effectLst/>
                <a:uLnTx/>
                <a:uFillTx/>
                <a:latin typeface="Trebuchet MS"/>
                <a:ea typeface="+mn-ea"/>
                <a:cs typeface="Trebuchet MS"/>
              </a:rPr>
              <a:t>reasonable </a:t>
            </a:r>
            <a:r>
              <a:rPr kumimoji="1" sz="2100" b="0" i="0" u="none" strike="noStrike" kern="1200" cap="none" spc="-30" normalizeH="0" baseline="0" noProof="0" dirty="0">
                <a:ln>
                  <a:noFill/>
                </a:ln>
                <a:solidFill>
                  <a:srgbClr val="002060"/>
                </a:solidFill>
                <a:effectLst/>
                <a:uLnTx/>
                <a:uFillTx/>
                <a:latin typeface="Trebuchet MS"/>
                <a:ea typeface="+mn-ea"/>
                <a:cs typeface="Trebuchet MS"/>
              </a:rPr>
              <a:t>computation</a:t>
            </a:r>
            <a:r>
              <a:rPr kumimoji="1" sz="2100" b="0" i="0" u="none" strike="noStrike" kern="1200" cap="none" spc="390" normalizeH="0" baseline="0" noProof="0" dirty="0">
                <a:ln>
                  <a:noFill/>
                </a:ln>
                <a:solidFill>
                  <a:srgbClr val="002060"/>
                </a:solidFill>
                <a:effectLst/>
                <a:uLnTx/>
                <a:uFillTx/>
                <a:latin typeface="Trebuchet MS"/>
                <a:ea typeface="+mn-ea"/>
                <a:cs typeface="Trebuchet MS"/>
              </a:rPr>
              <a:t> </a:t>
            </a:r>
            <a:r>
              <a:rPr kumimoji="1" sz="2100" b="0" i="0" u="none" strike="noStrike" kern="1200" cap="none" spc="-55" normalizeH="0" baseline="0" noProof="0" dirty="0">
                <a:ln>
                  <a:noFill/>
                </a:ln>
                <a:solidFill>
                  <a:srgbClr val="002060"/>
                </a:solidFill>
                <a:effectLst/>
                <a:uLnTx/>
                <a:uFillTx/>
                <a:latin typeface="Trebuchet MS"/>
                <a:ea typeface="+mn-ea"/>
                <a:cs typeface="Trebuchet MS"/>
              </a:rPr>
              <a:t>time</a:t>
            </a:r>
            <a:endParaRPr kumimoji="1" sz="21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 name="テキスト ボックス 3"/>
          <p:cNvSpPr txBox="1"/>
          <p:nvPr/>
        </p:nvSpPr>
        <p:spPr>
          <a:xfrm>
            <a:off x="685800" y="4800600"/>
            <a:ext cx="2438400" cy="923330"/>
          </a:xfrm>
          <a:prstGeom prst="rect">
            <a:avLst/>
          </a:prstGeom>
          <a:noFill/>
        </p:spPr>
        <p:txBody>
          <a:bodyPr wrap="square" rtlCol="0">
            <a:spAutoFit/>
          </a:bodyPr>
          <a:lstStyle/>
          <a:p>
            <a:r>
              <a:rPr kumimoji="1" lang="en-US" altLang="ja-JP" dirty="0" smtClean="0"/>
              <a:t>Compactness</a:t>
            </a:r>
            <a:r>
              <a:rPr kumimoji="1" lang="ja-JP" altLang="en-US" dirty="0" smtClean="0"/>
              <a:t>（緊密さ）は</a:t>
            </a:r>
            <a:r>
              <a:rPr kumimoji="1" lang="en-US" altLang="ja-JP" dirty="0" smtClean="0"/>
              <a:t>descriptor</a:t>
            </a:r>
            <a:r>
              <a:rPr kumimoji="1" lang="ja-JP" altLang="en-US" dirty="0" smtClean="0"/>
              <a:t>のサイズを言っていると思う。</a:t>
            </a:r>
            <a:endParaRPr kumimoji="1" lang="ja-JP" altLang="en-US" dirty="0"/>
          </a:p>
        </p:txBody>
      </p:sp>
    </p:spTree>
    <p:extLst>
      <p:ext uri="{BB962C8B-B14F-4D97-AF65-F5344CB8AC3E}">
        <p14:creationId xmlns:p14="http://schemas.microsoft.com/office/powerpoint/2010/main" val="366059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4" y="444500"/>
            <a:ext cx="4985435" cy="566822"/>
          </a:xfrm>
          <a:prstGeom prst="rect">
            <a:avLst/>
          </a:prstGeom>
        </p:spPr>
        <p:txBody>
          <a:bodyPr vert="horz" wrap="square" lIns="0" tIns="12700" rIns="0" bIns="0" rtlCol="0">
            <a:spAutoFit/>
          </a:bodyPr>
          <a:lstStyle/>
          <a:p>
            <a:pPr marL="12700">
              <a:lnSpc>
                <a:spcPct val="100000"/>
              </a:lnSpc>
              <a:spcBef>
                <a:spcPts val="100"/>
              </a:spcBef>
            </a:pPr>
            <a:r>
              <a:rPr lang="ja-JP" altLang="en-US" spc="50" dirty="0" smtClean="0">
                <a:latin typeface="Calibri"/>
                <a:cs typeface="Calibri"/>
              </a:rPr>
              <a:t>たくさんの</a:t>
            </a:r>
            <a:r>
              <a:rPr spc="50" dirty="0" smtClean="0">
                <a:latin typeface="Calibri"/>
                <a:cs typeface="Calibri"/>
              </a:rPr>
              <a:t>Descriptors</a:t>
            </a:r>
            <a:endParaRPr spc="50" dirty="0">
              <a:latin typeface="Calibri"/>
              <a:cs typeface="Calibri"/>
            </a:endParaRPr>
          </a:p>
        </p:txBody>
      </p:sp>
      <p:sp>
        <p:nvSpPr>
          <p:cNvPr id="3" name="object 3"/>
          <p:cNvSpPr txBox="1"/>
          <p:nvPr/>
        </p:nvSpPr>
        <p:spPr>
          <a:xfrm>
            <a:off x="500965" y="1372615"/>
            <a:ext cx="8780780" cy="3900427"/>
          </a:xfrm>
          <a:prstGeom prst="rect">
            <a:avLst/>
          </a:prstGeom>
        </p:spPr>
        <p:txBody>
          <a:bodyPr vert="horz" wrap="square" lIns="0" tIns="238125" rIns="0" bIns="0" rtlCol="0">
            <a:spAutoFit/>
          </a:bodyPr>
          <a:lstStyle/>
          <a:p>
            <a:pPr marL="298450" lvl="0" indent="-285750">
              <a:spcBef>
                <a:spcPts val="1875"/>
              </a:spcBef>
              <a:buFont typeface="Arial"/>
              <a:buChar char="•"/>
              <a:tabLst>
                <a:tab pos="297815" algn="l"/>
                <a:tab pos="298450" algn="l"/>
              </a:tabLst>
              <a:defRPr/>
            </a:pPr>
            <a:r>
              <a:rPr lang="en-US" sz="2700" b="1" spc="-5" dirty="0">
                <a:solidFill>
                  <a:srgbClr val="002060"/>
                </a:solidFill>
                <a:latin typeface="Cambria"/>
                <a:cs typeface="Cambria"/>
              </a:rPr>
              <a:t>Scale Invariant Feature </a:t>
            </a:r>
            <a:r>
              <a:rPr lang="en-US" sz="2700" b="1" spc="-5" dirty="0" smtClean="0">
                <a:solidFill>
                  <a:srgbClr val="002060"/>
                </a:solidFill>
                <a:latin typeface="Cambria"/>
                <a:cs typeface="Cambria"/>
              </a:rPr>
              <a:t>Transform</a:t>
            </a:r>
            <a:r>
              <a:rPr lang="ja-JP" altLang="en-US" sz="2700" b="1" spc="-5" dirty="0" smtClean="0">
                <a:solidFill>
                  <a:srgbClr val="002060"/>
                </a:solidFill>
                <a:latin typeface="Cambria"/>
                <a:cs typeface="Cambria"/>
              </a:rPr>
              <a:t>（</a:t>
            </a:r>
            <a:r>
              <a:rPr lang="en-US" altLang="ja-JP" sz="2700" b="1" spc="-5" dirty="0" smtClean="0">
                <a:solidFill>
                  <a:srgbClr val="002060"/>
                </a:solidFill>
                <a:latin typeface="Cambria"/>
                <a:cs typeface="Cambria"/>
              </a:rPr>
              <a:t>SIFT</a:t>
            </a:r>
            <a:r>
              <a:rPr lang="ja-JP" altLang="en-US" sz="2700" b="1" spc="-5" dirty="0" smtClean="0">
                <a:solidFill>
                  <a:srgbClr val="002060"/>
                </a:solidFill>
                <a:latin typeface="Cambria"/>
                <a:cs typeface="Cambria"/>
              </a:rPr>
              <a:t>）</a:t>
            </a:r>
            <a:endParaRPr kumimoji="1" lang="en-US" sz="2700" b="1" i="0" u="none" strike="noStrike" kern="1200" cap="none" spc="-5" normalizeH="0" baseline="0" noProof="0" dirty="0" smtClean="0">
              <a:ln>
                <a:noFill/>
              </a:ln>
              <a:solidFill>
                <a:srgbClr val="002060"/>
              </a:solidFill>
              <a:effectLst/>
              <a:uLnTx/>
              <a:uFillTx/>
              <a:latin typeface="Cambria"/>
              <a:ea typeface="+mn-ea"/>
              <a:cs typeface="Cambria"/>
            </a:endParaRPr>
          </a:p>
          <a:p>
            <a:pPr marL="298450" marR="0" lvl="0" indent="-285750" algn="l" defTabSz="914400" rtl="0" eaLnBrk="1" fontAlgn="auto" latinLnBrk="0" hangingPunct="1">
              <a:lnSpc>
                <a:spcPct val="100000"/>
              </a:lnSpc>
              <a:spcBef>
                <a:spcPts val="1875"/>
              </a:spcBef>
              <a:spcAft>
                <a:spcPts val="0"/>
              </a:spcAft>
              <a:buClrTx/>
              <a:buSzTx/>
              <a:buFont typeface="Arial"/>
              <a:buChar char="•"/>
              <a:tabLst>
                <a:tab pos="297815" algn="l"/>
                <a:tab pos="298450" algn="l"/>
              </a:tabLst>
              <a:defRPr/>
            </a:pPr>
            <a:r>
              <a:rPr kumimoji="1" sz="2700" b="1" i="0" u="none" strike="noStrike" kern="1200" cap="none" spc="-5" normalizeH="0" baseline="0" noProof="0" dirty="0" smtClean="0">
                <a:ln>
                  <a:noFill/>
                </a:ln>
                <a:solidFill>
                  <a:srgbClr val="002060"/>
                </a:solidFill>
                <a:effectLst/>
                <a:uLnTx/>
                <a:uFillTx/>
                <a:latin typeface="Cambria"/>
                <a:ea typeface="+mn-ea"/>
                <a:cs typeface="Cambria"/>
              </a:rPr>
              <a:t>S</a:t>
            </a:r>
            <a:r>
              <a:rPr kumimoji="1" sz="2700" b="0" i="0" u="none" strike="noStrike" kern="1200" cap="none" spc="-5" normalizeH="0" baseline="0" noProof="0" dirty="0" smtClean="0">
                <a:ln>
                  <a:noFill/>
                </a:ln>
                <a:solidFill>
                  <a:srgbClr val="002060"/>
                </a:solidFill>
                <a:effectLst/>
                <a:uLnTx/>
                <a:uFillTx/>
                <a:latin typeface="Tahoma"/>
                <a:ea typeface="+mn-ea"/>
                <a:cs typeface="Tahoma"/>
              </a:rPr>
              <a:t>peeded-</a:t>
            </a:r>
            <a:r>
              <a:rPr kumimoji="1" sz="2700" b="1" i="0" u="none" strike="noStrike" kern="1200" cap="none" spc="-5" normalizeH="0" baseline="0" noProof="0" dirty="0" smtClean="0">
                <a:ln>
                  <a:noFill/>
                </a:ln>
                <a:solidFill>
                  <a:srgbClr val="002060"/>
                </a:solidFill>
                <a:effectLst/>
                <a:uLnTx/>
                <a:uFillTx/>
                <a:latin typeface="Cambria"/>
                <a:ea typeface="+mn-ea"/>
                <a:cs typeface="Cambria"/>
              </a:rPr>
              <a:t>U</a:t>
            </a:r>
            <a:r>
              <a:rPr kumimoji="1" sz="2700" b="0" i="0" u="none" strike="noStrike" kern="1200" cap="none" spc="-5" normalizeH="0" baseline="0" noProof="0" dirty="0" smtClean="0">
                <a:ln>
                  <a:noFill/>
                </a:ln>
                <a:solidFill>
                  <a:srgbClr val="002060"/>
                </a:solidFill>
                <a:effectLst/>
                <a:uLnTx/>
                <a:uFillTx/>
                <a:latin typeface="Tahoma"/>
                <a:ea typeface="+mn-ea"/>
                <a:cs typeface="Tahoma"/>
              </a:rPr>
              <a:t>p </a:t>
            </a:r>
            <a:r>
              <a:rPr kumimoji="1" sz="2700" b="1" i="0" u="none" strike="noStrike" kern="1200" cap="none" spc="-35" normalizeH="0" baseline="0" noProof="0" dirty="0">
                <a:ln>
                  <a:noFill/>
                </a:ln>
                <a:solidFill>
                  <a:srgbClr val="002060"/>
                </a:solidFill>
                <a:effectLst/>
                <a:uLnTx/>
                <a:uFillTx/>
                <a:latin typeface="Cambria"/>
                <a:ea typeface="+mn-ea"/>
                <a:cs typeface="Cambria"/>
              </a:rPr>
              <a:t>R</a:t>
            </a:r>
            <a:r>
              <a:rPr kumimoji="1" sz="2700" b="0" i="0" u="none" strike="noStrike" kern="1200" cap="none" spc="-35" normalizeH="0" baseline="0" noProof="0" dirty="0">
                <a:ln>
                  <a:noFill/>
                </a:ln>
                <a:solidFill>
                  <a:srgbClr val="002060"/>
                </a:solidFill>
                <a:effectLst/>
                <a:uLnTx/>
                <a:uFillTx/>
                <a:latin typeface="Tahoma"/>
                <a:ea typeface="+mn-ea"/>
                <a:cs typeface="Tahoma"/>
              </a:rPr>
              <a:t>obust </a:t>
            </a:r>
            <a:r>
              <a:rPr kumimoji="1" sz="2700" b="1" i="0" u="none" strike="noStrike" kern="1200" cap="none" spc="-50" normalizeH="0" baseline="0" noProof="0" dirty="0">
                <a:ln>
                  <a:noFill/>
                </a:ln>
                <a:solidFill>
                  <a:srgbClr val="002060"/>
                </a:solidFill>
                <a:effectLst/>
                <a:uLnTx/>
                <a:uFillTx/>
                <a:latin typeface="Cambria"/>
                <a:ea typeface="+mn-ea"/>
                <a:cs typeface="Cambria"/>
              </a:rPr>
              <a:t>F</a:t>
            </a:r>
            <a:r>
              <a:rPr kumimoji="1" sz="2700" b="0" i="0" u="none" strike="noStrike" kern="1200" cap="none" spc="-50" normalizeH="0" baseline="0" noProof="0" dirty="0">
                <a:ln>
                  <a:noFill/>
                </a:ln>
                <a:solidFill>
                  <a:srgbClr val="002060"/>
                </a:solidFill>
                <a:effectLst/>
                <a:uLnTx/>
                <a:uFillTx/>
                <a:latin typeface="Tahoma"/>
                <a:ea typeface="+mn-ea"/>
                <a:cs typeface="Tahoma"/>
              </a:rPr>
              <a:t>eatures</a:t>
            </a:r>
            <a:r>
              <a:rPr kumimoji="1" sz="2700" b="0" i="0" u="none" strike="noStrike" kern="1200" cap="none" spc="-100" normalizeH="0" baseline="0" noProof="0" dirty="0">
                <a:ln>
                  <a:noFill/>
                </a:ln>
                <a:solidFill>
                  <a:srgbClr val="002060"/>
                </a:solidFill>
                <a:effectLst/>
                <a:uLnTx/>
                <a:uFillTx/>
                <a:latin typeface="Tahoma"/>
                <a:ea typeface="+mn-ea"/>
                <a:cs typeface="Tahoma"/>
              </a:rPr>
              <a:t> </a:t>
            </a:r>
            <a:r>
              <a:rPr kumimoji="1" sz="2700" b="0" i="0" u="none" strike="noStrike" kern="1200" cap="none" spc="-5" normalizeH="0" baseline="0" noProof="0" dirty="0">
                <a:ln>
                  <a:noFill/>
                </a:ln>
                <a:solidFill>
                  <a:srgbClr val="002060"/>
                </a:solidFill>
                <a:effectLst/>
                <a:uLnTx/>
                <a:uFillTx/>
                <a:latin typeface="Tahoma"/>
                <a:ea typeface="+mn-ea"/>
                <a:cs typeface="Tahoma"/>
              </a:rPr>
              <a:t>(</a:t>
            </a:r>
            <a:r>
              <a:rPr kumimoji="1" sz="2700" b="1" i="0" u="none" strike="noStrike" kern="1200" cap="none" spc="-5" normalizeH="0" baseline="0" noProof="0" dirty="0">
                <a:ln>
                  <a:noFill/>
                </a:ln>
                <a:solidFill>
                  <a:srgbClr val="002060"/>
                </a:solidFill>
                <a:effectLst/>
                <a:uLnTx/>
                <a:uFillTx/>
                <a:latin typeface="Cambria"/>
                <a:ea typeface="+mn-ea"/>
                <a:cs typeface="Cambria"/>
              </a:rPr>
              <a:t>SURF)</a:t>
            </a:r>
            <a:endParaRPr kumimoji="1" sz="2700" b="0" i="0" u="none" strike="noStrike" kern="1200" cap="none" spc="0" normalizeH="0" baseline="0" noProof="0" dirty="0">
              <a:ln>
                <a:noFill/>
              </a:ln>
              <a:solidFill>
                <a:prstClr val="black"/>
              </a:solidFill>
              <a:effectLst/>
              <a:uLnTx/>
              <a:uFillTx/>
              <a:latin typeface="Cambria"/>
              <a:ea typeface="+mn-ea"/>
              <a:cs typeface="Cambria"/>
            </a:endParaRPr>
          </a:p>
          <a:p>
            <a:pPr marL="298450" marR="0" lvl="0" indent="-285750" algn="l" defTabSz="914400" rtl="0" eaLnBrk="1" fontAlgn="auto" latinLnBrk="0" hangingPunct="1">
              <a:lnSpc>
                <a:spcPct val="100000"/>
              </a:lnSpc>
              <a:spcBef>
                <a:spcPts val="1775"/>
              </a:spcBef>
              <a:spcAft>
                <a:spcPts val="0"/>
              </a:spcAft>
              <a:buClrTx/>
              <a:buSzTx/>
              <a:buFont typeface="Arial"/>
              <a:buChar char="•"/>
              <a:tabLst>
                <a:tab pos="297815" algn="l"/>
                <a:tab pos="298450" algn="l"/>
              </a:tabLst>
              <a:defRPr/>
            </a:pPr>
            <a:r>
              <a:rPr kumimoji="1" sz="2700" b="1" i="0" u="none" strike="noStrike" kern="1200" cap="none" spc="-20" normalizeH="0" baseline="0" noProof="0" dirty="0">
                <a:ln>
                  <a:noFill/>
                </a:ln>
                <a:solidFill>
                  <a:srgbClr val="002060"/>
                </a:solidFill>
                <a:effectLst/>
                <a:uLnTx/>
                <a:uFillTx/>
                <a:latin typeface="Cambria"/>
                <a:ea typeface="+mn-ea"/>
                <a:cs typeface="Cambria"/>
              </a:rPr>
              <a:t>G</a:t>
            </a:r>
            <a:r>
              <a:rPr kumimoji="1" sz="2700" b="0" i="0" u="none" strike="noStrike" kern="1200" cap="none" spc="-20" normalizeH="0" baseline="0" noProof="0" dirty="0">
                <a:ln>
                  <a:noFill/>
                </a:ln>
                <a:solidFill>
                  <a:srgbClr val="002060"/>
                </a:solidFill>
                <a:effectLst/>
                <a:uLnTx/>
                <a:uFillTx/>
                <a:latin typeface="Tahoma"/>
                <a:ea typeface="+mn-ea"/>
                <a:cs typeface="Tahoma"/>
              </a:rPr>
              <a:t>radient </a:t>
            </a:r>
            <a:r>
              <a:rPr kumimoji="1" sz="2700" b="1" i="0" u="none" strike="noStrike" kern="1200" cap="none" spc="-30" normalizeH="0" baseline="0" noProof="0" dirty="0">
                <a:ln>
                  <a:noFill/>
                </a:ln>
                <a:solidFill>
                  <a:srgbClr val="002060"/>
                </a:solidFill>
                <a:effectLst/>
                <a:uLnTx/>
                <a:uFillTx/>
                <a:latin typeface="Cambria"/>
                <a:ea typeface="+mn-ea"/>
                <a:cs typeface="Cambria"/>
              </a:rPr>
              <a:t>L</a:t>
            </a:r>
            <a:r>
              <a:rPr kumimoji="1" sz="2700" b="0" i="0" u="none" strike="noStrike" kern="1200" cap="none" spc="-30" normalizeH="0" baseline="0" noProof="0" dirty="0">
                <a:ln>
                  <a:noFill/>
                </a:ln>
                <a:solidFill>
                  <a:srgbClr val="002060"/>
                </a:solidFill>
                <a:effectLst/>
                <a:uLnTx/>
                <a:uFillTx/>
                <a:latin typeface="Tahoma"/>
                <a:ea typeface="+mn-ea"/>
                <a:cs typeface="Tahoma"/>
              </a:rPr>
              <a:t>ocation-</a:t>
            </a:r>
            <a:r>
              <a:rPr kumimoji="1" sz="2700" b="1" i="0" u="none" strike="noStrike" kern="1200" cap="none" spc="-30" normalizeH="0" baseline="0" noProof="0" dirty="0">
                <a:ln>
                  <a:noFill/>
                </a:ln>
                <a:solidFill>
                  <a:srgbClr val="002060"/>
                </a:solidFill>
                <a:effectLst/>
                <a:uLnTx/>
                <a:uFillTx/>
                <a:latin typeface="Cambria"/>
                <a:ea typeface="+mn-ea"/>
                <a:cs typeface="Cambria"/>
              </a:rPr>
              <a:t>O</a:t>
            </a:r>
            <a:r>
              <a:rPr kumimoji="1" sz="2700" b="0" i="0" u="none" strike="noStrike" kern="1200" cap="none" spc="-30" normalizeH="0" baseline="0" noProof="0" dirty="0">
                <a:ln>
                  <a:noFill/>
                </a:ln>
                <a:solidFill>
                  <a:srgbClr val="002060"/>
                </a:solidFill>
                <a:effectLst/>
                <a:uLnTx/>
                <a:uFillTx/>
                <a:latin typeface="Tahoma"/>
                <a:ea typeface="+mn-ea"/>
                <a:cs typeface="Tahoma"/>
              </a:rPr>
              <a:t>rientation </a:t>
            </a:r>
            <a:r>
              <a:rPr kumimoji="1" sz="2700" b="1" i="0" u="none" strike="noStrike" kern="1200" cap="none" spc="-50" normalizeH="0" baseline="0" noProof="0" dirty="0">
                <a:ln>
                  <a:noFill/>
                </a:ln>
                <a:solidFill>
                  <a:srgbClr val="002060"/>
                </a:solidFill>
                <a:effectLst/>
                <a:uLnTx/>
                <a:uFillTx/>
                <a:latin typeface="Cambria"/>
                <a:ea typeface="+mn-ea"/>
                <a:cs typeface="Cambria"/>
              </a:rPr>
              <a:t>H</a:t>
            </a:r>
            <a:r>
              <a:rPr kumimoji="1" sz="2700" b="0" i="0" u="none" strike="noStrike" kern="1200" cap="none" spc="-50" normalizeH="0" baseline="0" noProof="0" dirty="0">
                <a:ln>
                  <a:noFill/>
                </a:ln>
                <a:solidFill>
                  <a:srgbClr val="002060"/>
                </a:solidFill>
                <a:effectLst/>
                <a:uLnTx/>
                <a:uFillTx/>
                <a:latin typeface="Tahoma"/>
                <a:ea typeface="+mn-ea"/>
                <a:cs typeface="Tahoma"/>
              </a:rPr>
              <a:t>istogram</a:t>
            </a:r>
            <a:r>
              <a:rPr kumimoji="1" sz="2700" b="0" i="0" u="none" strike="noStrike" kern="1200" cap="none" spc="-100" normalizeH="0" baseline="0" noProof="0" dirty="0">
                <a:ln>
                  <a:noFill/>
                </a:ln>
                <a:solidFill>
                  <a:srgbClr val="002060"/>
                </a:solidFill>
                <a:effectLst/>
                <a:uLnTx/>
                <a:uFillTx/>
                <a:latin typeface="Tahoma"/>
                <a:ea typeface="+mn-ea"/>
                <a:cs typeface="Tahoma"/>
              </a:rPr>
              <a:t> </a:t>
            </a:r>
            <a:r>
              <a:rPr kumimoji="1" sz="2700" b="0" i="0" u="none" strike="noStrike" kern="1200" cap="none" spc="-70" normalizeH="0" baseline="0" noProof="0" dirty="0">
                <a:ln>
                  <a:noFill/>
                </a:ln>
                <a:solidFill>
                  <a:srgbClr val="002060"/>
                </a:solidFill>
                <a:effectLst/>
                <a:uLnTx/>
                <a:uFillTx/>
                <a:latin typeface="Tahoma"/>
                <a:ea typeface="+mn-ea"/>
                <a:cs typeface="Tahoma"/>
              </a:rPr>
              <a:t>(</a:t>
            </a:r>
            <a:r>
              <a:rPr kumimoji="1" sz="2700" b="1" i="0" u="none" strike="noStrike" kern="1200" cap="none" spc="-70" normalizeH="0" baseline="0" noProof="0" dirty="0">
                <a:ln>
                  <a:noFill/>
                </a:ln>
                <a:solidFill>
                  <a:srgbClr val="002060"/>
                </a:solidFill>
                <a:effectLst/>
                <a:uLnTx/>
                <a:uFillTx/>
                <a:latin typeface="Cambria"/>
                <a:ea typeface="+mn-ea"/>
                <a:cs typeface="Cambria"/>
              </a:rPr>
              <a:t>GLOH</a:t>
            </a:r>
            <a:r>
              <a:rPr kumimoji="1" sz="2700" b="0" i="0" u="none" strike="noStrike" kern="1200" cap="none" spc="-70" normalizeH="0" baseline="0" noProof="0" dirty="0">
                <a:ln>
                  <a:noFill/>
                </a:ln>
                <a:solidFill>
                  <a:srgbClr val="002060"/>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0" lvl="0" indent="-285750" algn="l" defTabSz="914400" rtl="0" eaLnBrk="1" fontAlgn="auto" latinLnBrk="0" hangingPunct="1">
              <a:lnSpc>
                <a:spcPct val="100000"/>
              </a:lnSpc>
              <a:spcBef>
                <a:spcPts val="1755"/>
              </a:spcBef>
              <a:spcAft>
                <a:spcPts val="0"/>
              </a:spcAft>
              <a:buClrTx/>
              <a:buSzTx/>
              <a:buFont typeface="Arial"/>
              <a:buChar char="•"/>
              <a:tabLst>
                <a:tab pos="297815" algn="l"/>
                <a:tab pos="298450" algn="l"/>
              </a:tabLst>
              <a:defRPr/>
            </a:pPr>
            <a:r>
              <a:rPr kumimoji="1" sz="2700" b="1" i="0" u="none" strike="noStrike" kern="1200" cap="none" spc="-35" normalizeH="0" baseline="0" noProof="0" dirty="0">
                <a:ln>
                  <a:noFill/>
                </a:ln>
                <a:solidFill>
                  <a:srgbClr val="002060"/>
                </a:solidFill>
                <a:effectLst/>
                <a:uLnTx/>
                <a:uFillTx/>
                <a:latin typeface="Cambria"/>
                <a:ea typeface="+mn-ea"/>
                <a:cs typeface="Cambria"/>
              </a:rPr>
              <a:t>B</a:t>
            </a:r>
            <a:r>
              <a:rPr kumimoji="1" sz="2700" b="0" i="0" u="none" strike="noStrike" kern="1200" cap="none" spc="-35" normalizeH="0" baseline="0" noProof="0" dirty="0">
                <a:ln>
                  <a:noFill/>
                </a:ln>
                <a:solidFill>
                  <a:srgbClr val="002060"/>
                </a:solidFill>
                <a:effectLst/>
                <a:uLnTx/>
                <a:uFillTx/>
                <a:latin typeface="Tahoma"/>
                <a:ea typeface="+mn-ea"/>
                <a:cs typeface="Tahoma"/>
              </a:rPr>
              <a:t>inary </a:t>
            </a:r>
            <a:r>
              <a:rPr kumimoji="1" sz="2700" b="1" i="0" u="none" strike="noStrike" kern="1200" cap="none" spc="-35" normalizeH="0" baseline="0" noProof="0" dirty="0">
                <a:ln>
                  <a:noFill/>
                </a:ln>
                <a:solidFill>
                  <a:srgbClr val="002060"/>
                </a:solidFill>
                <a:effectLst/>
                <a:uLnTx/>
                <a:uFillTx/>
                <a:latin typeface="Cambria"/>
                <a:ea typeface="+mn-ea"/>
                <a:cs typeface="Cambria"/>
              </a:rPr>
              <a:t>R</a:t>
            </a:r>
            <a:r>
              <a:rPr kumimoji="1" sz="2700" b="0" i="0" u="none" strike="noStrike" kern="1200" cap="none" spc="-35" normalizeH="0" baseline="0" noProof="0" dirty="0">
                <a:ln>
                  <a:noFill/>
                </a:ln>
                <a:solidFill>
                  <a:srgbClr val="002060"/>
                </a:solidFill>
                <a:effectLst/>
                <a:uLnTx/>
                <a:uFillTx/>
                <a:latin typeface="Tahoma"/>
                <a:ea typeface="+mn-ea"/>
                <a:cs typeface="Tahoma"/>
              </a:rPr>
              <a:t>obust </a:t>
            </a:r>
            <a:r>
              <a:rPr kumimoji="1" sz="2700" b="1" i="0" u="none" strike="noStrike" kern="1200" cap="none" spc="-40" normalizeH="0" baseline="0" noProof="0" dirty="0">
                <a:ln>
                  <a:noFill/>
                </a:ln>
                <a:solidFill>
                  <a:srgbClr val="002060"/>
                </a:solidFill>
                <a:effectLst/>
                <a:uLnTx/>
                <a:uFillTx/>
                <a:latin typeface="Cambria"/>
                <a:ea typeface="+mn-ea"/>
                <a:cs typeface="Cambria"/>
              </a:rPr>
              <a:t>I</a:t>
            </a:r>
            <a:r>
              <a:rPr kumimoji="1" sz="2700" b="0" i="0" u="none" strike="noStrike" kern="1200" cap="none" spc="-40" normalizeH="0" baseline="0" noProof="0" dirty="0">
                <a:ln>
                  <a:noFill/>
                </a:ln>
                <a:solidFill>
                  <a:srgbClr val="002060"/>
                </a:solidFill>
                <a:effectLst/>
                <a:uLnTx/>
                <a:uFillTx/>
                <a:latin typeface="Tahoma"/>
                <a:ea typeface="+mn-ea"/>
                <a:cs typeface="Tahoma"/>
              </a:rPr>
              <a:t>ndependent </a:t>
            </a:r>
            <a:r>
              <a:rPr kumimoji="1" sz="2700" b="1" i="0" u="none" strike="noStrike" kern="1200" cap="none" spc="-40" normalizeH="0" baseline="0" noProof="0" dirty="0">
                <a:ln>
                  <a:noFill/>
                </a:ln>
                <a:solidFill>
                  <a:srgbClr val="002060"/>
                </a:solidFill>
                <a:effectLst/>
                <a:uLnTx/>
                <a:uFillTx/>
                <a:latin typeface="Cambria"/>
                <a:ea typeface="+mn-ea"/>
                <a:cs typeface="Cambria"/>
              </a:rPr>
              <a:t>E</a:t>
            </a:r>
            <a:r>
              <a:rPr kumimoji="1" sz="2700" b="0" i="0" u="none" strike="noStrike" kern="1200" cap="none" spc="-40" normalizeH="0" baseline="0" noProof="0" dirty="0">
                <a:ln>
                  <a:noFill/>
                </a:ln>
                <a:solidFill>
                  <a:srgbClr val="002060"/>
                </a:solidFill>
                <a:effectLst/>
                <a:uLnTx/>
                <a:uFillTx/>
                <a:latin typeface="Tahoma"/>
                <a:ea typeface="+mn-ea"/>
                <a:cs typeface="Tahoma"/>
              </a:rPr>
              <a:t>lementary </a:t>
            </a:r>
            <a:r>
              <a:rPr kumimoji="1" sz="2700" b="1" i="0" u="none" strike="noStrike" kern="1200" cap="none" spc="-50" normalizeH="0" baseline="0" noProof="0" dirty="0">
                <a:ln>
                  <a:noFill/>
                </a:ln>
                <a:solidFill>
                  <a:srgbClr val="002060"/>
                </a:solidFill>
                <a:effectLst/>
                <a:uLnTx/>
                <a:uFillTx/>
                <a:latin typeface="Cambria"/>
                <a:ea typeface="+mn-ea"/>
                <a:cs typeface="Cambria"/>
              </a:rPr>
              <a:t>F</a:t>
            </a:r>
            <a:r>
              <a:rPr kumimoji="1" sz="2700" b="0" i="0" u="none" strike="noStrike" kern="1200" cap="none" spc="-50" normalizeH="0" baseline="0" noProof="0" dirty="0">
                <a:ln>
                  <a:noFill/>
                </a:ln>
                <a:solidFill>
                  <a:srgbClr val="002060"/>
                </a:solidFill>
                <a:effectLst/>
                <a:uLnTx/>
                <a:uFillTx/>
                <a:latin typeface="Tahoma"/>
                <a:ea typeface="+mn-ea"/>
                <a:cs typeface="Tahoma"/>
              </a:rPr>
              <a:t>eatures</a:t>
            </a:r>
            <a:r>
              <a:rPr kumimoji="1" sz="2700" b="0" i="0" u="none" strike="noStrike" kern="1200" cap="none" spc="-110" normalizeH="0" baseline="0" noProof="0" dirty="0">
                <a:ln>
                  <a:noFill/>
                </a:ln>
                <a:solidFill>
                  <a:srgbClr val="002060"/>
                </a:solidFill>
                <a:effectLst/>
                <a:uLnTx/>
                <a:uFillTx/>
                <a:latin typeface="Tahoma"/>
                <a:ea typeface="+mn-ea"/>
                <a:cs typeface="Tahoma"/>
              </a:rPr>
              <a:t> </a:t>
            </a:r>
            <a:r>
              <a:rPr kumimoji="1" sz="2700" b="0" i="0" u="none" strike="noStrike" kern="1200" cap="none" spc="-40" normalizeH="0" baseline="0" noProof="0" dirty="0">
                <a:ln>
                  <a:noFill/>
                </a:ln>
                <a:solidFill>
                  <a:srgbClr val="002060"/>
                </a:solidFill>
                <a:effectLst/>
                <a:uLnTx/>
                <a:uFillTx/>
                <a:latin typeface="Tahoma"/>
                <a:ea typeface="+mn-ea"/>
                <a:cs typeface="Tahoma"/>
              </a:rPr>
              <a:t>(</a:t>
            </a:r>
            <a:r>
              <a:rPr kumimoji="1" sz="2700" b="1" i="0" u="none" strike="noStrike" kern="1200" cap="none" spc="-40" normalizeH="0" baseline="0" noProof="0" dirty="0">
                <a:ln>
                  <a:noFill/>
                </a:ln>
                <a:solidFill>
                  <a:srgbClr val="002060"/>
                </a:solidFill>
                <a:effectLst/>
                <a:uLnTx/>
                <a:uFillTx/>
                <a:latin typeface="Cambria"/>
                <a:ea typeface="+mn-ea"/>
                <a:cs typeface="Cambria"/>
              </a:rPr>
              <a:t>BRIEF</a:t>
            </a:r>
            <a:r>
              <a:rPr kumimoji="1" sz="2700" b="0" i="0" u="none" strike="noStrike" kern="1200" cap="none" spc="-40" normalizeH="0" baseline="0" noProof="0" dirty="0">
                <a:ln>
                  <a:noFill/>
                </a:ln>
                <a:solidFill>
                  <a:srgbClr val="002060"/>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0" lvl="0" indent="-285750" algn="l" defTabSz="914400" rtl="0" eaLnBrk="1" fontAlgn="auto" latinLnBrk="0" hangingPunct="1">
              <a:lnSpc>
                <a:spcPct val="100000"/>
              </a:lnSpc>
              <a:spcBef>
                <a:spcPts val="1750"/>
              </a:spcBef>
              <a:spcAft>
                <a:spcPts val="0"/>
              </a:spcAft>
              <a:buClrTx/>
              <a:buSzTx/>
              <a:buFont typeface="Arial"/>
              <a:buChar char="•"/>
              <a:tabLst>
                <a:tab pos="297815" algn="l"/>
                <a:tab pos="298450" algn="l"/>
              </a:tabLst>
              <a:defRPr/>
            </a:pPr>
            <a:r>
              <a:rPr kumimoji="1" sz="2700" b="1" i="0" u="none" strike="noStrike" kern="1200" cap="none" spc="-35" normalizeH="0" baseline="0" noProof="0" dirty="0">
                <a:ln>
                  <a:noFill/>
                </a:ln>
                <a:solidFill>
                  <a:srgbClr val="002060"/>
                </a:solidFill>
                <a:effectLst/>
                <a:uLnTx/>
                <a:uFillTx/>
                <a:latin typeface="Cambria"/>
                <a:ea typeface="+mn-ea"/>
                <a:cs typeface="Cambria"/>
              </a:rPr>
              <a:t>O</a:t>
            </a:r>
            <a:r>
              <a:rPr kumimoji="1" sz="2700" b="0" i="0" u="none" strike="noStrike" kern="1200" cap="none" spc="-35" normalizeH="0" baseline="0" noProof="0" dirty="0">
                <a:ln>
                  <a:noFill/>
                </a:ln>
                <a:solidFill>
                  <a:srgbClr val="002060"/>
                </a:solidFill>
                <a:effectLst/>
                <a:uLnTx/>
                <a:uFillTx/>
                <a:latin typeface="Tahoma"/>
                <a:ea typeface="+mn-ea"/>
                <a:cs typeface="Tahoma"/>
              </a:rPr>
              <a:t>riented </a:t>
            </a:r>
            <a:r>
              <a:rPr kumimoji="1" sz="2700" b="0" i="0" u="none" strike="noStrike" kern="1200" cap="none" spc="-10" normalizeH="0" baseline="0" noProof="0" dirty="0">
                <a:ln>
                  <a:noFill/>
                </a:ln>
                <a:solidFill>
                  <a:srgbClr val="002060"/>
                </a:solidFill>
                <a:effectLst/>
                <a:uLnTx/>
                <a:uFillTx/>
                <a:latin typeface="Tahoma"/>
                <a:ea typeface="+mn-ea"/>
                <a:cs typeface="Tahoma"/>
              </a:rPr>
              <a:t>Fast </a:t>
            </a:r>
            <a:r>
              <a:rPr kumimoji="1" sz="2700" b="0" i="0" u="none" strike="noStrike" kern="1200" cap="none" spc="-35" normalizeH="0" baseline="0" noProof="0" dirty="0">
                <a:ln>
                  <a:noFill/>
                </a:ln>
                <a:solidFill>
                  <a:srgbClr val="002060"/>
                </a:solidFill>
                <a:effectLst/>
                <a:uLnTx/>
                <a:uFillTx/>
                <a:latin typeface="Tahoma"/>
                <a:ea typeface="+mn-ea"/>
                <a:cs typeface="Tahoma"/>
              </a:rPr>
              <a:t>and </a:t>
            </a:r>
            <a:r>
              <a:rPr kumimoji="1" sz="2700" b="1" i="0" u="none" strike="noStrike" kern="1200" cap="none" spc="-50" normalizeH="0" baseline="0" noProof="0" dirty="0">
                <a:ln>
                  <a:noFill/>
                </a:ln>
                <a:solidFill>
                  <a:srgbClr val="002060"/>
                </a:solidFill>
                <a:effectLst/>
                <a:uLnTx/>
                <a:uFillTx/>
                <a:latin typeface="Cambria"/>
                <a:ea typeface="+mn-ea"/>
                <a:cs typeface="Cambria"/>
              </a:rPr>
              <a:t>R</a:t>
            </a:r>
            <a:r>
              <a:rPr kumimoji="1" sz="2700" b="0" i="0" u="none" strike="noStrike" kern="1200" cap="none" spc="-50" normalizeH="0" baseline="0" noProof="0" dirty="0">
                <a:ln>
                  <a:noFill/>
                </a:ln>
                <a:solidFill>
                  <a:srgbClr val="002060"/>
                </a:solidFill>
                <a:effectLst/>
                <a:uLnTx/>
                <a:uFillTx/>
                <a:latin typeface="Tahoma"/>
                <a:ea typeface="+mn-ea"/>
                <a:cs typeface="Tahoma"/>
              </a:rPr>
              <a:t>otated </a:t>
            </a:r>
            <a:r>
              <a:rPr kumimoji="1" sz="2700" b="1" i="0" u="none" strike="noStrike" kern="1200" cap="none" spc="-5" normalizeH="0" baseline="0" noProof="0" dirty="0">
                <a:ln>
                  <a:noFill/>
                </a:ln>
                <a:solidFill>
                  <a:srgbClr val="002060"/>
                </a:solidFill>
                <a:effectLst/>
                <a:uLnTx/>
                <a:uFillTx/>
                <a:latin typeface="Cambria"/>
                <a:ea typeface="+mn-ea"/>
                <a:cs typeface="Cambria"/>
              </a:rPr>
              <a:t>B</a:t>
            </a:r>
            <a:r>
              <a:rPr kumimoji="1" sz="2700" b="0" i="0" u="none" strike="noStrike" kern="1200" cap="none" spc="-5" normalizeH="0" baseline="0" noProof="0" dirty="0">
                <a:ln>
                  <a:noFill/>
                </a:ln>
                <a:solidFill>
                  <a:srgbClr val="002060"/>
                </a:solidFill>
                <a:effectLst/>
                <a:uLnTx/>
                <a:uFillTx/>
                <a:latin typeface="Tahoma"/>
                <a:ea typeface="+mn-ea"/>
                <a:cs typeface="Tahoma"/>
              </a:rPr>
              <a:t>rief</a:t>
            </a:r>
            <a:r>
              <a:rPr kumimoji="1" sz="2700" b="0" i="0" u="none" strike="noStrike" kern="1200" cap="none" spc="-110" normalizeH="0" baseline="0" noProof="0" dirty="0">
                <a:ln>
                  <a:noFill/>
                </a:ln>
                <a:solidFill>
                  <a:srgbClr val="002060"/>
                </a:solidFill>
                <a:effectLst/>
                <a:uLnTx/>
                <a:uFillTx/>
                <a:latin typeface="Tahoma"/>
                <a:ea typeface="+mn-ea"/>
                <a:cs typeface="Tahoma"/>
              </a:rPr>
              <a:t> </a:t>
            </a:r>
            <a:r>
              <a:rPr kumimoji="1" sz="2700" b="0" i="0" u="none" strike="noStrike" kern="1200" cap="none" spc="-80" normalizeH="0" baseline="0" noProof="0" dirty="0">
                <a:ln>
                  <a:noFill/>
                </a:ln>
                <a:solidFill>
                  <a:srgbClr val="002060"/>
                </a:solidFill>
                <a:effectLst/>
                <a:uLnTx/>
                <a:uFillTx/>
                <a:latin typeface="Tahoma"/>
                <a:ea typeface="+mn-ea"/>
                <a:cs typeface="Tahoma"/>
              </a:rPr>
              <a:t>(</a:t>
            </a:r>
            <a:r>
              <a:rPr kumimoji="1" sz="2700" b="1" i="0" u="none" strike="noStrike" kern="1200" cap="none" spc="-80" normalizeH="0" baseline="0" noProof="0" dirty="0">
                <a:ln>
                  <a:noFill/>
                </a:ln>
                <a:solidFill>
                  <a:srgbClr val="FF0000"/>
                </a:solidFill>
                <a:effectLst/>
                <a:uLnTx/>
                <a:uFillTx/>
                <a:latin typeface="Cambria"/>
                <a:ea typeface="+mn-ea"/>
                <a:cs typeface="Cambria"/>
              </a:rPr>
              <a:t>ORB</a:t>
            </a:r>
            <a:r>
              <a:rPr kumimoji="1" sz="2700" b="0" i="0" u="none" strike="noStrike" kern="1200" cap="none" spc="-80" normalizeH="0" baseline="0" noProof="0" dirty="0">
                <a:ln>
                  <a:noFill/>
                </a:ln>
                <a:solidFill>
                  <a:srgbClr val="002060"/>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0" lvl="0" indent="-285750" algn="l" defTabSz="914400" rtl="0" eaLnBrk="1" fontAlgn="auto" latinLnBrk="0" hangingPunct="1">
              <a:lnSpc>
                <a:spcPct val="100000"/>
              </a:lnSpc>
              <a:spcBef>
                <a:spcPts val="1775"/>
              </a:spcBef>
              <a:spcAft>
                <a:spcPts val="0"/>
              </a:spcAft>
              <a:buClrTx/>
              <a:buSzTx/>
              <a:buFont typeface="Arial"/>
              <a:buChar char="•"/>
              <a:tabLst>
                <a:tab pos="297815" algn="l"/>
                <a:tab pos="298450" algn="l"/>
              </a:tabLst>
              <a:defRPr/>
            </a:pPr>
            <a:r>
              <a:rPr kumimoji="1" sz="2700" b="0" i="0" u="none" strike="noStrike" kern="1200" cap="none" spc="-30" normalizeH="0" baseline="0" noProof="0" dirty="0">
                <a:ln>
                  <a:noFill/>
                </a:ln>
                <a:solidFill>
                  <a:srgbClr val="002060"/>
                </a:solidFill>
                <a:effectLst/>
                <a:uLnTx/>
                <a:uFillTx/>
                <a:latin typeface="Tahoma"/>
                <a:ea typeface="+mn-ea"/>
                <a:cs typeface="Tahoma"/>
              </a:rPr>
              <a:t>Many </a:t>
            </a:r>
            <a:r>
              <a:rPr kumimoji="1" sz="2700" b="0" i="0" u="none" strike="noStrike" kern="1200" cap="none" spc="-85" normalizeH="0" baseline="0" noProof="0" dirty="0">
                <a:ln>
                  <a:noFill/>
                </a:ln>
                <a:solidFill>
                  <a:srgbClr val="002060"/>
                </a:solidFill>
                <a:effectLst/>
                <a:uLnTx/>
                <a:uFillTx/>
                <a:latin typeface="Tahoma"/>
                <a:ea typeface="+mn-ea"/>
                <a:cs typeface="Tahoma"/>
              </a:rPr>
              <a:t>more</a:t>
            </a:r>
            <a:r>
              <a:rPr kumimoji="1" sz="2700" b="0" i="0" u="none" strike="noStrike" kern="1200" cap="none" spc="-65" normalizeH="0" baseline="0" noProof="0" dirty="0">
                <a:ln>
                  <a:noFill/>
                </a:ln>
                <a:solidFill>
                  <a:srgbClr val="002060"/>
                </a:solidFill>
                <a:effectLst/>
                <a:uLnTx/>
                <a:uFillTx/>
                <a:latin typeface="Tahoma"/>
                <a:ea typeface="+mn-ea"/>
                <a:cs typeface="Tahoma"/>
              </a:rPr>
              <a:t> </a:t>
            </a:r>
            <a:r>
              <a:rPr kumimoji="1" sz="2700" b="0" i="0" u="none" strike="noStrike" kern="1200" cap="none" spc="0" normalizeH="0" baseline="0" noProof="0" dirty="0">
                <a:ln>
                  <a:noFill/>
                </a:ln>
                <a:solidFill>
                  <a:srgbClr val="002060"/>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p:txBody>
      </p:sp>
      <p:sp>
        <p:nvSpPr>
          <p:cNvPr id="4" name="正方形/長方形 3"/>
          <p:cNvSpPr/>
          <p:nvPr/>
        </p:nvSpPr>
        <p:spPr>
          <a:xfrm>
            <a:off x="6248400" y="2088204"/>
            <a:ext cx="2971800" cy="923330"/>
          </a:xfrm>
          <a:prstGeom prst="rect">
            <a:avLst/>
          </a:prstGeom>
        </p:spPr>
        <p:txBody>
          <a:bodyPr wrap="square">
            <a:spAutoFit/>
          </a:bodyPr>
          <a:lstStyle/>
          <a:p>
            <a:r>
              <a:rPr lang="en-US" altLang="ja-JP" dirty="0">
                <a:solidFill>
                  <a:srgbClr val="000000"/>
                </a:solidFill>
                <a:latin typeface="BSZPYG+HelveticaNeue"/>
              </a:rPr>
              <a:t>use similar concepts to SIFT while being significantly faster to compute. </a:t>
            </a:r>
            <a:endParaRPr lang="ja-JP" altLang="en-US" dirty="0"/>
          </a:p>
        </p:txBody>
      </p:sp>
      <p:sp>
        <p:nvSpPr>
          <p:cNvPr id="5" name="正方形/長方形 4"/>
          <p:cNvSpPr/>
          <p:nvPr/>
        </p:nvSpPr>
        <p:spPr>
          <a:xfrm>
            <a:off x="4724400" y="4828420"/>
            <a:ext cx="6096000" cy="1754326"/>
          </a:xfrm>
          <a:prstGeom prst="rect">
            <a:avLst/>
          </a:prstGeom>
        </p:spPr>
        <p:txBody>
          <a:bodyPr>
            <a:spAutoFit/>
          </a:bodyPr>
          <a:lstStyle/>
          <a:p>
            <a:pPr marL="285750" indent="-285750">
              <a:buFontTx/>
              <a:buChar char="-"/>
            </a:pPr>
            <a:r>
              <a:rPr lang="en-US" altLang="ja-JP" dirty="0" smtClean="0">
                <a:solidFill>
                  <a:srgbClr val="000000"/>
                </a:solidFill>
                <a:latin typeface="BSZPYG+HelveticaNeue"/>
              </a:rPr>
              <a:t>Some </a:t>
            </a:r>
            <a:r>
              <a:rPr lang="en-US" altLang="ja-JP" dirty="0">
                <a:solidFill>
                  <a:srgbClr val="000000"/>
                </a:solidFill>
                <a:latin typeface="BSZPYG+HelveticaNeue"/>
              </a:rPr>
              <a:t>like </a:t>
            </a:r>
            <a:r>
              <a:rPr lang="en-US" altLang="ja-JP" dirty="0">
                <a:solidFill>
                  <a:srgbClr val="FF0000"/>
                </a:solidFill>
                <a:latin typeface="BSZPYG+HelveticaNeue"/>
              </a:rPr>
              <a:t>SIFT</a:t>
            </a:r>
            <a:r>
              <a:rPr lang="en-US" altLang="ja-JP" dirty="0">
                <a:solidFill>
                  <a:srgbClr val="000000"/>
                </a:solidFill>
                <a:latin typeface="BSZPYG+HelveticaNeue"/>
              </a:rPr>
              <a:t> and </a:t>
            </a:r>
            <a:r>
              <a:rPr lang="en-US" altLang="ja-JP" dirty="0">
                <a:solidFill>
                  <a:srgbClr val="FF0000"/>
                </a:solidFill>
                <a:latin typeface="BSZPYG+HelveticaNeue"/>
              </a:rPr>
              <a:t>SURF</a:t>
            </a:r>
            <a:r>
              <a:rPr lang="en-US" altLang="ja-JP" dirty="0">
                <a:solidFill>
                  <a:srgbClr val="000000"/>
                </a:solidFill>
                <a:latin typeface="BSZPYG+HelveticaNeue"/>
              </a:rPr>
              <a:t> are </a:t>
            </a:r>
            <a:r>
              <a:rPr lang="en-US" altLang="ja-JP" dirty="0" smtClean="0">
                <a:solidFill>
                  <a:srgbClr val="FF0000"/>
                </a:solidFill>
                <a:latin typeface="BSZPYG+HelveticaNeue"/>
              </a:rPr>
              <a:t>patented</a:t>
            </a:r>
            <a:r>
              <a:rPr lang="ja-JP" altLang="en-US" dirty="0" smtClean="0">
                <a:solidFill>
                  <a:srgbClr val="FF0000"/>
                </a:solidFill>
                <a:latin typeface="BSZPYG+HelveticaNeue"/>
              </a:rPr>
              <a:t>（特許「とっきょ」）</a:t>
            </a:r>
            <a:r>
              <a:rPr lang="en-US" altLang="ja-JP" dirty="0" smtClean="0">
                <a:solidFill>
                  <a:srgbClr val="000000"/>
                </a:solidFill>
                <a:latin typeface="BSZPYG+HelveticaNeue"/>
              </a:rPr>
              <a:t> </a:t>
            </a:r>
            <a:r>
              <a:rPr lang="en-US" altLang="ja-JP" dirty="0">
                <a:solidFill>
                  <a:srgbClr val="000000"/>
                </a:solidFill>
                <a:latin typeface="BSZPYG+HelveticaNeue"/>
              </a:rPr>
              <a:t>and should not be used commercially without approval of the authors. </a:t>
            </a:r>
            <a:endParaRPr lang="en-US" altLang="ja-JP" sz="2400" dirty="0">
              <a:solidFill>
                <a:srgbClr val="000000"/>
              </a:solidFill>
              <a:latin typeface="BSZPYG+HelveticaNeue"/>
            </a:endParaRPr>
          </a:p>
          <a:p>
            <a:pPr marL="285750" indent="-285750">
              <a:buFontTx/>
              <a:buChar char="-"/>
            </a:pPr>
            <a:r>
              <a:rPr lang="ja-JP" altLang="en-US" dirty="0" smtClean="0">
                <a:solidFill>
                  <a:srgbClr val="000000"/>
                </a:solidFill>
                <a:latin typeface="BSZPYG+HelveticaNeue"/>
              </a:rPr>
              <a:t>しかし</a:t>
            </a:r>
            <a:r>
              <a:rPr lang="ja-JP" altLang="en-US" dirty="0">
                <a:solidFill>
                  <a:srgbClr val="000000"/>
                </a:solidFill>
                <a:latin typeface="BSZPYG+HelveticaNeue"/>
              </a:rPr>
              <a:t>、</a:t>
            </a:r>
            <a:r>
              <a:rPr lang="en-US" altLang="ja-JP" dirty="0">
                <a:solidFill>
                  <a:srgbClr val="000000"/>
                </a:solidFill>
                <a:latin typeface="BSZPYG+HelveticaNeue"/>
              </a:rPr>
              <a:t>some really good algorithms such as </a:t>
            </a:r>
            <a:r>
              <a:rPr lang="en-US" altLang="ja-JP" dirty="0">
                <a:solidFill>
                  <a:srgbClr val="FF0000"/>
                </a:solidFill>
                <a:latin typeface="BSZPYG+HelveticaNeue"/>
              </a:rPr>
              <a:t>ORB</a:t>
            </a:r>
            <a:r>
              <a:rPr lang="en-US" altLang="ja-JP" dirty="0">
                <a:solidFill>
                  <a:srgbClr val="000000"/>
                </a:solidFill>
                <a:latin typeface="BSZPYG+HelveticaNeue"/>
              </a:rPr>
              <a:t> </a:t>
            </a:r>
            <a:r>
              <a:rPr lang="en-US" altLang="ja-JP" dirty="0">
                <a:solidFill>
                  <a:srgbClr val="FF0000"/>
                </a:solidFill>
                <a:latin typeface="BSZPYG+HelveticaNeue"/>
              </a:rPr>
              <a:t>match</a:t>
            </a:r>
            <a:r>
              <a:rPr lang="en-US" altLang="ja-JP" dirty="0">
                <a:solidFill>
                  <a:srgbClr val="000000"/>
                </a:solidFill>
                <a:latin typeface="BSZPYG+HelveticaNeue"/>
              </a:rPr>
              <a:t> the </a:t>
            </a:r>
            <a:r>
              <a:rPr lang="en-US" altLang="ja-JP" dirty="0">
                <a:solidFill>
                  <a:srgbClr val="FF0000"/>
                </a:solidFill>
                <a:latin typeface="BSZPYG+HelveticaNeue"/>
              </a:rPr>
              <a:t>performance</a:t>
            </a:r>
            <a:r>
              <a:rPr lang="en-US" altLang="ja-JP" dirty="0">
                <a:solidFill>
                  <a:srgbClr val="000000"/>
                </a:solidFill>
                <a:latin typeface="BSZPYG+HelveticaNeue"/>
              </a:rPr>
              <a:t> of SIFT and SURF and are </a:t>
            </a:r>
            <a:r>
              <a:rPr lang="en-US" altLang="ja-JP" dirty="0">
                <a:solidFill>
                  <a:srgbClr val="FF0000"/>
                </a:solidFill>
                <a:latin typeface="BSZPYG+HelveticaNeue"/>
              </a:rPr>
              <a:t>free</a:t>
            </a:r>
            <a:r>
              <a:rPr lang="en-US" altLang="ja-JP" dirty="0">
                <a:solidFill>
                  <a:srgbClr val="000000"/>
                </a:solidFill>
                <a:latin typeface="BSZPYG+HelveticaNeue"/>
              </a:rPr>
              <a:t> to use even commercially. </a:t>
            </a:r>
            <a:endParaRPr lang="ja-JP" altLang="en-US" dirty="0"/>
          </a:p>
        </p:txBody>
      </p:sp>
      <p:sp>
        <p:nvSpPr>
          <p:cNvPr id="6" name="テキスト ボックス 5"/>
          <p:cNvSpPr txBox="1"/>
          <p:nvPr/>
        </p:nvSpPr>
        <p:spPr>
          <a:xfrm>
            <a:off x="9281745" y="2088204"/>
            <a:ext cx="2770309" cy="923330"/>
          </a:xfrm>
          <a:prstGeom prst="rect">
            <a:avLst/>
          </a:prstGeom>
          <a:noFill/>
        </p:spPr>
        <p:txBody>
          <a:bodyPr wrap="square" rtlCol="0">
            <a:spAutoFit/>
          </a:bodyPr>
          <a:lstStyle/>
          <a:p>
            <a:r>
              <a:rPr kumimoji="1" lang="en-US" altLang="ja-JP" dirty="0" smtClean="0">
                <a:solidFill>
                  <a:srgbClr val="FF0000"/>
                </a:solidFill>
              </a:rPr>
              <a:t>Gradient-based</a:t>
            </a:r>
            <a:r>
              <a:rPr kumimoji="1" lang="ja-JP" altLang="en-US" dirty="0" smtClean="0">
                <a:solidFill>
                  <a:srgbClr val="FF0000"/>
                </a:solidFill>
              </a:rPr>
              <a:t>（</a:t>
            </a:r>
            <a:r>
              <a:rPr kumimoji="1" lang="en-US" altLang="ja-JP" dirty="0" err="1" smtClean="0"/>
              <a:t>HoG</a:t>
            </a:r>
            <a:r>
              <a:rPr kumimoji="1" lang="en-US" altLang="ja-JP" dirty="0" smtClean="0"/>
              <a:t>, </a:t>
            </a:r>
            <a:r>
              <a:rPr kumimoji="1" lang="en-US" altLang="ja-JP" dirty="0" smtClean="0">
                <a:solidFill>
                  <a:srgbClr val="FF0000"/>
                </a:solidFill>
              </a:rPr>
              <a:t>Histogram </a:t>
            </a:r>
            <a:r>
              <a:rPr kumimoji="1" lang="en-US" altLang="ja-JP" dirty="0" smtClean="0"/>
              <a:t>of</a:t>
            </a:r>
            <a:r>
              <a:rPr kumimoji="1" lang="en-US" altLang="ja-JP" dirty="0" smtClean="0">
                <a:solidFill>
                  <a:srgbClr val="FF0000"/>
                </a:solidFill>
              </a:rPr>
              <a:t> Gradients</a:t>
            </a:r>
            <a:r>
              <a:rPr kumimoji="1" lang="ja-JP" altLang="en-US" dirty="0" smtClean="0">
                <a:solidFill>
                  <a:srgbClr val="FF0000"/>
                </a:solidFill>
              </a:rPr>
              <a:t>）</a:t>
            </a:r>
            <a:r>
              <a:rPr kumimoji="1" lang="en-US" altLang="ja-JP" dirty="0" smtClean="0">
                <a:solidFill>
                  <a:srgbClr val="FF0000"/>
                </a:solidFill>
              </a:rPr>
              <a:t> Descriptors </a:t>
            </a:r>
            <a:r>
              <a:rPr kumimoji="1" lang="ja-JP" altLang="en-US" dirty="0" smtClean="0">
                <a:solidFill>
                  <a:srgbClr val="FF0000"/>
                </a:solidFill>
              </a:rPr>
              <a:t>（上</a:t>
            </a:r>
            <a:r>
              <a:rPr kumimoji="1" lang="en-US" altLang="ja-JP" dirty="0" smtClean="0">
                <a:solidFill>
                  <a:srgbClr val="FF0000"/>
                </a:solidFill>
              </a:rPr>
              <a:t>3</a:t>
            </a:r>
            <a:r>
              <a:rPr kumimoji="1" lang="ja-JP" altLang="en-US" dirty="0" smtClean="0">
                <a:solidFill>
                  <a:srgbClr val="FF0000"/>
                </a:solidFill>
              </a:rPr>
              <a:t>つ）</a:t>
            </a:r>
            <a:endParaRPr kumimoji="1" lang="en-US" altLang="ja-JP" dirty="0" smtClean="0">
              <a:solidFill>
                <a:srgbClr val="FF0000"/>
              </a:solidFill>
            </a:endParaRPr>
          </a:p>
        </p:txBody>
      </p:sp>
      <p:sp>
        <p:nvSpPr>
          <p:cNvPr id="16" name="正方形/長方形 15"/>
          <p:cNvSpPr/>
          <p:nvPr/>
        </p:nvSpPr>
        <p:spPr>
          <a:xfrm>
            <a:off x="9318292" y="3810000"/>
            <a:ext cx="2733762" cy="369332"/>
          </a:xfrm>
          <a:prstGeom prst="rect">
            <a:avLst/>
          </a:prstGeom>
        </p:spPr>
        <p:txBody>
          <a:bodyPr wrap="none">
            <a:spAutoFit/>
          </a:bodyPr>
          <a:lstStyle/>
          <a:p>
            <a:r>
              <a:rPr lang="en-US" altLang="ja-JP" dirty="0">
                <a:solidFill>
                  <a:srgbClr val="FF0000"/>
                </a:solidFill>
              </a:rPr>
              <a:t>Binary </a:t>
            </a:r>
            <a:r>
              <a:rPr lang="en-US" altLang="ja-JP" dirty="0" smtClean="0">
                <a:solidFill>
                  <a:srgbClr val="FF0000"/>
                </a:solidFill>
              </a:rPr>
              <a:t>Descriptors</a:t>
            </a:r>
            <a:r>
              <a:rPr lang="ja-JP" altLang="en-US" dirty="0" smtClean="0">
                <a:solidFill>
                  <a:srgbClr val="FF0000"/>
                </a:solidFill>
              </a:rPr>
              <a:t>（下２つ）</a:t>
            </a:r>
            <a:endParaRPr lang="ja-JP" altLang="en-US" dirty="0">
              <a:solidFill>
                <a:srgbClr val="FF0000"/>
              </a:solidFill>
            </a:endParaRPr>
          </a:p>
        </p:txBody>
      </p:sp>
    </p:spTree>
    <p:extLst>
      <p:ext uri="{BB962C8B-B14F-4D97-AF65-F5344CB8AC3E}">
        <p14:creationId xmlns:p14="http://schemas.microsoft.com/office/powerpoint/2010/main" val="265298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HOG Descriptors and SIFT (from </a:t>
            </a:r>
            <a:r>
              <a:rPr kumimoji="1" lang="en-US" altLang="ja-JP" dirty="0" err="1" smtClean="0"/>
              <a:t>Udacity</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0" y="1009977"/>
                <a:ext cx="12192000" cy="27699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An image is divided into cells in which gradients are computed and collected in a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histogram</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set of histogram from all cells is then used as a similarity measure to uniquely identify an image patch or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SIFTの5ステップ：</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First, keypoints are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detected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the image using an approach called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Laplacian-Of-Gaussian (LoG)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is based on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second-degree intensity derivatives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endPar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LoG is applied to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various scale levels</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of the image and tends to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detect blobs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instead of corners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r>
                  <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14:m>
                  <m:oMath xmlns:m="http://schemas.openxmlformats.org/officeDocument/2006/math">
                    <m:d>
                      <m:dPr>
                        <m:ctrlP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ctrlPr>
                      </m:dPr>
                      <m:e>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𝑥</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𝑦</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m:t>
                        </m:r>
                        <m:r>
                          <a:rPr kumimoji="0" lang="en-US" altLang="ja-JP" sz="1200" b="0" i="1" u="none" strike="noStrike" cap="none" normalizeH="0" baseline="0" smtClean="0">
                            <a:ln>
                              <a:noFill/>
                            </a:ln>
                            <a:solidFill>
                              <a:srgbClr val="FF0000"/>
                            </a:solidFill>
                            <a:effectLst/>
                            <a:latin typeface="Cambria Math" panose="02040503050406030204" pitchFamily="18" charset="0"/>
                            <a:cs typeface="Open Sans" panose="020B0606030504020204" pitchFamily="34" charset="0"/>
                          </a:rPr>
                          <m:t>𝜎</m:t>
                        </m:r>
                      </m:e>
                    </m:d>
                  </m:oMath>
                </a14:m>
                <a:endPar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In addition to a unique scale level, keypoints are also assigned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an orientation</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based on 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intensity</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gradients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a local neighborhood around the keypoint.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Second, for every keypoint, its surrounding area is transformed by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removing the orientation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and thus ensuring a </a:t>
                </a:r>
                <a:r>
                  <a:rPr kumimoji="0" lang="ja-JP" altLang="ja-JP" sz="1200" b="0" i="1"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canonical orientation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多分keypointがorientationを持っているので、orientationをremoveするのが可能だ。</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Also,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the size of the area is resized to 16x16 pixels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providing a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normalized patch</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各scale levelから同じscaleにする</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lvl="1"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Third, the </a:t>
                </a:r>
                <a:r>
                  <a:rPr kumimoji="0" lang="ja-JP" altLang="ja-JP" sz="1200" dirty="0">
                    <a:solidFill>
                      <a:srgbClr val="FF0000"/>
                    </a:solidFill>
                    <a:latin typeface="Open Sans" panose="020B0606030504020204" pitchFamily="34" charset="0"/>
                    <a:cs typeface="Open Sans" panose="020B0606030504020204" pitchFamily="34" charset="0"/>
                  </a:rPr>
                  <a:t>orientation</a:t>
                </a:r>
                <a:r>
                  <a:rPr kumimoji="0" lang="ja-JP" altLang="ja-JP" sz="1200" dirty="0">
                    <a:solidFill>
                      <a:srgbClr val="333333"/>
                    </a:solidFill>
                    <a:latin typeface="Open Sans" panose="020B0606030504020204" pitchFamily="34" charset="0"/>
                    <a:cs typeface="Open Sans" panose="020B0606030504020204" pitchFamily="34" charset="0"/>
                  </a:rPr>
                  <a:t> and </a:t>
                </a:r>
                <a:r>
                  <a:rPr kumimoji="0" lang="ja-JP" altLang="ja-JP" sz="1200" dirty="0">
                    <a:solidFill>
                      <a:srgbClr val="FF0000"/>
                    </a:solidFill>
                    <a:latin typeface="Open Sans" panose="020B0606030504020204" pitchFamily="34" charset="0"/>
                    <a:cs typeface="Open Sans" panose="020B0606030504020204" pitchFamily="34" charset="0"/>
                  </a:rPr>
                  <a:t>magnitude</a:t>
                </a:r>
                <a:r>
                  <a:rPr kumimoji="0" lang="ja-JP" altLang="ja-JP" sz="1200" dirty="0">
                    <a:solidFill>
                      <a:srgbClr val="333333"/>
                    </a:solidFill>
                    <a:latin typeface="Open Sans" panose="020B0606030504020204" pitchFamily="34" charset="0"/>
                    <a:cs typeface="Open Sans" panose="020B0606030504020204" pitchFamily="34" charset="0"/>
                  </a:rPr>
                  <a:t> of each pixel within the normalized patch are computed based on the </a:t>
                </a:r>
                <a:r>
                  <a:rPr kumimoji="0" lang="ja-JP" altLang="ja-JP" sz="1200" dirty="0">
                    <a:solidFill>
                      <a:srgbClr val="FF0000"/>
                    </a:solidFill>
                    <a:latin typeface="Open Sans" panose="020B0606030504020204" pitchFamily="34" charset="0"/>
                    <a:cs typeface="Open Sans" panose="020B0606030504020204" pitchFamily="34" charset="0"/>
                  </a:rPr>
                  <a:t>intensity</a:t>
                </a:r>
                <a:r>
                  <a:rPr kumimoji="0" lang="ja-JP" altLang="ja-JP" sz="1200" dirty="0">
                    <a:solidFill>
                      <a:srgbClr val="333333"/>
                    </a:solidFill>
                    <a:latin typeface="Open Sans" panose="020B0606030504020204" pitchFamily="34" charset="0"/>
                    <a:cs typeface="Open Sans" panose="020B0606030504020204" pitchFamily="34" charset="0"/>
                  </a:rPr>
                  <a:t> </a:t>
                </a:r>
                <a:r>
                  <a:rPr kumimoji="0" lang="ja-JP" altLang="ja-JP" sz="1200" dirty="0">
                    <a:solidFill>
                      <a:srgbClr val="FF0000"/>
                    </a:solidFill>
                    <a:latin typeface="Open Sans" panose="020B0606030504020204" pitchFamily="34" charset="0"/>
                    <a:cs typeface="Open Sans" panose="020B0606030504020204" pitchFamily="34" charset="0"/>
                  </a:rPr>
                  <a:t>gradients</a:t>
                </a:r>
                <a:r>
                  <a:rPr kumimoji="0" lang="ja-JP" altLang="ja-JP" sz="1200" dirty="0">
                    <a:solidFill>
                      <a:srgbClr val="333333"/>
                    </a:solidFill>
                    <a:latin typeface="Open Sans" panose="020B0606030504020204" pitchFamily="34" charset="0"/>
                    <a:cs typeface="Open Sans" panose="020B0606030504020204" pitchFamily="34" charset="0"/>
                  </a:rPr>
                  <a:t> lx and ly.</a:t>
                </a:r>
              </a:p>
              <a:p>
                <a:pPr lvl="1"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Fourth, the normalized patch is divided into a grid of 4x4 cells.</a:t>
                </a:r>
              </a:p>
              <a:p>
                <a:pPr lvl="2"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Within each cell, the orientations of pixels which </a:t>
                </a:r>
                <a:r>
                  <a:rPr kumimoji="0" lang="ja-JP" altLang="ja-JP" sz="1200" b="1" dirty="0">
                    <a:solidFill>
                      <a:srgbClr val="333333"/>
                    </a:solidFill>
                    <a:latin typeface="Open Sans" panose="020B0606030504020204" pitchFamily="34" charset="0"/>
                    <a:cs typeface="Open Sans" panose="020B0606030504020204" pitchFamily="34" charset="0"/>
                  </a:rPr>
                  <a:t>exceed a threshold on magnitude</a:t>
                </a:r>
                <a:r>
                  <a:rPr kumimoji="0" lang="ja-JP" altLang="ja-JP" sz="1200" dirty="0">
                    <a:solidFill>
                      <a:srgbClr val="333333"/>
                    </a:solidFill>
                    <a:latin typeface="Open Sans" panose="020B0606030504020204" pitchFamily="34" charset="0"/>
                    <a:cs typeface="Open Sans" panose="020B0606030504020204" pitchFamily="34" charset="0"/>
                  </a:rPr>
                  <a:t> are collected in a histogram consisting of </a:t>
                </a:r>
                <a:r>
                  <a:rPr kumimoji="0" lang="ja-JP" altLang="ja-JP" sz="1200" dirty="0">
                    <a:solidFill>
                      <a:srgbClr val="FF0000"/>
                    </a:solidFill>
                    <a:latin typeface="Open Sans" panose="020B0606030504020204" pitchFamily="34" charset="0"/>
                    <a:cs typeface="Open Sans" panose="020B0606030504020204" pitchFamily="34" charset="0"/>
                  </a:rPr>
                  <a:t>8 bins</a:t>
                </a:r>
                <a:r>
                  <a:rPr kumimoji="0" lang="ja-JP" altLang="ja-JP" sz="1200" dirty="0">
                    <a:solidFill>
                      <a:srgbClr val="333333"/>
                    </a:solidFill>
                    <a:latin typeface="Open Sans" panose="020B0606030504020204" pitchFamily="34" charset="0"/>
                    <a:cs typeface="Open Sans" panose="020B0606030504020204" pitchFamily="34" charset="0"/>
                  </a:rPr>
                  <a:t>. </a:t>
                </a:r>
                <a:r>
                  <a:rPr kumimoji="0" lang="ja-JP" altLang="ja-JP" sz="1200" dirty="0" smtClean="0">
                    <a:solidFill>
                      <a:srgbClr val="333333"/>
                    </a:solidFill>
                    <a:latin typeface="Open Sans" panose="020B0606030504020204" pitchFamily="34" charset="0"/>
                    <a:cs typeface="Open Sans" panose="020B0606030504020204" pitchFamily="34" charset="0"/>
                  </a:rPr>
                  <a:t>多分</a:t>
                </a:r>
                <a:r>
                  <a:rPr kumimoji="0" lang="ja-JP" altLang="ja-JP" sz="1200" dirty="0">
                    <a:solidFill>
                      <a:srgbClr val="333333"/>
                    </a:solidFill>
                    <a:latin typeface="Open Sans" panose="020B0606030504020204" pitchFamily="34" charset="0"/>
                    <a:cs typeface="Open Sans" panose="020B0606030504020204" pitchFamily="34" charset="0"/>
                  </a:rPr>
                  <a:t>８は</a:t>
                </a:r>
                <a:r>
                  <a:rPr kumimoji="0" lang="ja-JP" altLang="ja-JP" sz="1200" dirty="0">
                    <a:solidFill>
                      <a:srgbClr val="FF0000"/>
                    </a:solidFill>
                    <a:latin typeface="Open Sans" panose="020B0606030504020204" pitchFamily="34" charset="0"/>
                    <a:cs typeface="Open Sans" panose="020B0606030504020204" pitchFamily="34" charset="0"/>
                  </a:rPr>
                  <a:t>８方向</a:t>
                </a:r>
                <a:r>
                  <a:rPr kumimoji="0" lang="ja-JP" altLang="ja-JP" sz="1200" dirty="0">
                    <a:solidFill>
                      <a:srgbClr val="333333"/>
                    </a:solidFill>
                    <a:latin typeface="Open Sans" panose="020B0606030504020204" pitchFamily="34" charset="0"/>
                    <a:cs typeface="Open Sans" panose="020B0606030504020204" pitchFamily="34" charset="0"/>
                  </a:rPr>
                  <a:t>がある</a:t>
                </a:r>
                <a:r>
                  <a:rPr kumimoji="0" lang="ja-JP" altLang="ja-JP" sz="1200" dirty="0" smtClean="0">
                    <a:solidFill>
                      <a:srgbClr val="333333"/>
                    </a:solidFill>
                    <a:latin typeface="Open Sans" panose="020B0606030504020204" pitchFamily="34" charset="0"/>
                    <a:cs typeface="Open Sans" panose="020B0606030504020204" pitchFamily="34" charset="0"/>
                  </a:rPr>
                  <a:t>から。</a:t>
                </a:r>
                <a:endParaRPr kumimoji="0" lang="ja-JP" altLang="ja-JP" sz="1200" dirty="0">
                  <a:solidFill>
                    <a:srgbClr val="333333"/>
                  </a:solidFill>
                  <a:latin typeface="Open Sans" panose="020B0606030504020204" pitchFamily="34" charset="0"/>
                  <a:cs typeface="Open Sans" panose="020B0606030504020204" pitchFamily="34" charset="0"/>
                </a:endParaRPr>
              </a:p>
              <a:p>
                <a:pPr lvl="1"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Last, the 8-bin histograms of all 16 cells are concatenated into a </a:t>
                </a:r>
                <a:r>
                  <a:rPr kumimoji="0" lang="ja-JP" altLang="ja-JP" sz="1200" dirty="0">
                    <a:solidFill>
                      <a:srgbClr val="FF0000"/>
                    </a:solidFill>
                    <a:latin typeface="Open Sans" panose="020B0606030504020204" pitchFamily="34" charset="0"/>
                    <a:cs typeface="Open Sans" panose="020B0606030504020204" pitchFamily="34" charset="0"/>
                  </a:rPr>
                  <a:t>128</a:t>
                </a:r>
                <a:r>
                  <a:rPr kumimoji="0" lang="ja-JP" altLang="ja-JP" sz="1200" dirty="0">
                    <a:solidFill>
                      <a:srgbClr val="333333"/>
                    </a:solidFill>
                    <a:latin typeface="Open Sans" panose="020B0606030504020204" pitchFamily="34" charset="0"/>
                    <a:cs typeface="Open Sans" panose="020B0606030504020204" pitchFamily="34" charset="0"/>
                  </a:rPr>
                  <a:t>-</a:t>
                </a:r>
                <a:r>
                  <a:rPr kumimoji="0" lang="ja-JP" altLang="ja-JP" sz="1200" dirty="0">
                    <a:solidFill>
                      <a:srgbClr val="FF0000"/>
                    </a:solidFill>
                    <a:latin typeface="Open Sans" panose="020B0606030504020204" pitchFamily="34" charset="0"/>
                    <a:cs typeface="Open Sans" panose="020B0606030504020204" pitchFamily="34" charset="0"/>
                  </a:rPr>
                  <a:t>dimensional</a:t>
                </a:r>
                <a:r>
                  <a:rPr kumimoji="0" lang="ja-JP" altLang="ja-JP" sz="1200" dirty="0">
                    <a:solidFill>
                      <a:srgbClr val="333333"/>
                    </a:solidFill>
                    <a:latin typeface="Open Sans" panose="020B0606030504020204" pitchFamily="34" charset="0"/>
                    <a:cs typeface="Open Sans" panose="020B0606030504020204" pitchFamily="34" charset="0"/>
                  </a:rPr>
                  <a:t> </a:t>
                </a:r>
                <a:r>
                  <a:rPr kumimoji="0" lang="ja-JP" altLang="ja-JP" sz="1200" dirty="0">
                    <a:solidFill>
                      <a:srgbClr val="FF0000"/>
                    </a:solidFill>
                    <a:latin typeface="Open Sans" panose="020B0606030504020204" pitchFamily="34" charset="0"/>
                    <a:cs typeface="Open Sans" panose="020B0606030504020204" pitchFamily="34" charset="0"/>
                  </a:rPr>
                  <a:t>vector</a:t>
                </a:r>
                <a:r>
                  <a:rPr kumimoji="0" lang="ja-JP" altLang="ja-JP" sz="1200" dirty="0">
                    <a:solidFill>
                      <a:srgbClr val="333333"/>
                    </a:solidFill>
                    <a:latin typeface="Open Sans" panose="020B0606030504020204" pitchFamily="34" charset="0"/>
                    <a:cs typeface="Open Sans" panose="020B0606030504020204" pitchFamily="34" charset="0"/>
                  </a:rPr>
                  <a:t> (the descriptor) which is used to uniquely represent the keypoint.</a:t>
                </a:r>
              </a:p>
              <a:p>
                <a:pPr lvl="0"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SIFT detector / descriptorの強み：robustly identify objects even among clutter(乱雑、散らかっているもの) and under partial occlusion.</a:t>
                </a:r>
              </a:p>
              <a:p>
                <a:pPr lvl="1" eaLnBrk="0" fontAlgn="base" hangingPunct="0">
                  <a:spcBef>
                    <a:spcPct val="0"/>
                  </a:spcBef>
                  <a:spcAft>
                    <a:spcPct val="0"/>
                  </a:spcAft>
                  <a:buFontTx/>
                  <a:buChar char="•"/>
                </a:pPr>
                <a:r>
                  <a:rPr kumimoji="0" lang="ja-JP" altLang="ja-JP" sz="1200" dirty="0">
                    <a:solidFill>
                      <a:srgbClr val="333333"/>
                    </a:solidFill>
                    <a:latin typeface="Open Sans" panose="020B0606030504020204" pitchFamily="34" charset="0"/>
                    <a:cs typeface="Open Sans" panose="020B0606030504020204" pitchFamily="34" charset="0"/>
                  </a:rPr>
                  <a:t>It is invariant to </a:t>
                </a:r>
                <a:r>
                  <a:rPr kumimoji="0" lang="ja-JP" altLang="ja-JP" sz="1200" b="1" dirty="0">
                    <a:solidFill>
                      <a:srgbClr val="333333"/>
                    </a:solidFill>
                    <a:latin typeface="Open Sans" panose="020B0606030504020204" pitchFamily="34" charset="0"/>
                    <a:cs typeface="Open Sans" panose="020B0606030504020204" pitchFamily="34" charset="0"/>
                  </a:rPr>
                  <a:t>uniform changes</a:t>
                </a:r>
                <a:r>
                  <a:rPr kumimoji="0" lang="ja-JP" altLang="ja-JP" sz="1200" dirty="0">
                    <a:solidFill>
                      <a:srgbClr val="333333"/>
                    </a:solidFill>
                    <a:latin typeface="Open Sans" panose="020B0606030504020204" pitchFamily="34" charset="0"/>
                    <a:cs typeface="Open Sans" panose="020B0606030504020204" pitchFamily="34" charset="0"/>
                  </a:rPr>
                  <a:t> in scale, to rotation, to changes in both brightness and contrast and it is even partially invariant to affine distortions</a:t>
                </a:r>
                <a:r>
                  <a:rPr kumimoji="0" lang="ja-JP" altLang="ja-JP" sz="1200" dirty="0" smtClean="0">
                    <a:solidFill>
                      <a:srgbClr val="333333"/>
                    </a:solidFill>
                    <a:latin typeface="Open Sans" panose="020B0606030504020204" pitchFamily="34" charset="0"/>
                    <a:cs typeface="Open Sans" panose="020B0606030504020204" pitchFamily="34" charset="0"/>
                  </a:rPr>
                  <a:t>.</a:t>
                </a:r>
                <a:endParaRPr kumimoji="0" lang="ja-JP" altLang="ja-JP" sz="1200" dirty="0">
                  <a:solidFill>
                    <a:srgbClr val="333333"/>
                  </a:solidFill>
                  <a:latin typeface="Open Sans" panose="020B0606030504020204" pitchFamily="34" charset="0"/>
                  <a:cs typeface="Open Sans" panose="020B0606030504020204" pitchFamily="34" charset="0"/>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0" y="1009977"/>
                <a:ext cx="12192000" cy="2769989"/>
              </a:xfrm>
              <a:prstGeom prst="rect">
                <a:avLst/>
              </a:prstGeom>
              <a:blipFill>
                <a:blip r:embed="rId2"/>
                <a:stretch>
                  <a:fillRect l="-850" t="-2203" b="-35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77" y="3962401"/>
            <a:ext cx="6183923" cy="1986254"/>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6932" y="3842700"/>
            <a:ext cx="4545068" cy="1950419"/>
          </a:xfrm>
          <a:prstGeom prst="rect">
            <a:avLst/>
          </a:prstGeom>
        </p:spPr>
      </p:pic>
      <p:sp>
        <p:nvSpPr>
          <p:cNvPr id="10" name="テキスト ボックス 9"/>
          <p:cNvSpPr txBox="1"/>
          <p:nvPr/>
        </p:nvSpPr>
        <p:spPr>
          <a:xfrm>
            <a:off x="6095999" y="3825996"/>
            <a:ext cx="1981200" cy="1200329"/>
          </a:xfrm>
          <a:prstGeom prst="rect">
            <a:avLst/>
          </a:prstGeom>
          <a:noFill/>
        </p:spPr>
        <p:txBody>
          <a:bodyPr wrap="square" rtlCol="0">
            <a:spAutoFit/>
          </a:bodyPr>
          <a:lstStyle/>
          <a:p>
            <a:r>
              <a:rPr kumimoji="1" lang="en-US" altLang="ja-JP" dirty="0" smtClean="0"/>
              <a:t>16 x 16 pixels. Normalized patch. Blob</a:t>
            </a:r>
            <a:r>
              <a:rPr kumimoji="1" lang="ja-JP" altLang="en-US" dirty="0" smtClean="0"/>
              <a:t>たちが同じ</a:t>
            </a:r>
            <a:r>
              <a:rPr kumimoji="1" lang="en-US" altLang="ja-JP" dirty="0" smtClean="0"/>
              <a:t>scale</a:t>
            </a:r>
            <a:r>
              <a:rPr kumimoji="1" lang="ja-JP" altLang="en-US" dirty="0" smtClean="0"/>
              <a:t>になる。</a:t>
            </a:r>
            <a:endParaRPr kumimoji="1" lang="ja-JP" altLang="en-US" dirty="0"/>
          </a:p>
        </p:txBody>
      </p:sp>
      <p:sp>
        <p:nvSpPr>
          <p:cNvPr id="11" name="テキスト ボックス 10"/>
          <p:cNvSpPr txBox="1"/>
          <p:nvPr/>
        </p:nvSpPr>
        <p:spPr>
          <a:xfrm>
            <a:off x="9448800" y="5657671"/>
            <a:ext cx="2743200" cy="1200329"/>
          </a:xfrm>
          <a:prstGeom prst="rect">
            <a:avLst/>
          </a:prstGeom>
          <a:noFill/>
        </p:spPr>
        <p:txBody>
          <a:bodyPr wrap="square" rtlCol="0">
            <a:spAutoFit/>
          </a:bodyPr>
          <a:lstStyle/>
          <a:p>
            <a:r>
              <a:rPr lang="en-US" altLang="ja-JP" dirty="0"/>
              <a:t>4</a:t>
            </a:r>
            <a:r>
              <a:rPr kumimoji="1" lang="en-US" altLang="ja-JP" dirty="0" smtClean="0"/>
              <a:t> x 4</a:t>
            </a:r>
            <a:r>
              <a:rPr lang="ja-JP" altLang="en-US" dirty="0"/>
              <a:t> </a:t>
            </a:r>
            <a:r>
              <a:rPr lang="en-US" altLang="ja-JP" dirty="0" smtClean="0"/>
              <a:t>cells.</a:t>
            </a:r>
            <a:endParaRPr kumimoji="1" lang="en-US" altLang="ja-JP" dirty="0" smtClean="0"/>
          </a:p>
          <a:p>
            <a:r>
              <a:rPr kumimoji="1" lang="en-US" altLang="ja-JP" dirty="0" smtClean="0"/>
              <a:t>Each cell 8-bin histogram</a:t>
            </a:r>
            <a:r>
              <a:rPr kumimoji="1" lang="ja-JP" altLang="en-US" dirty="0" smtClean="0"/>
              <a:t>で表示</a:t>
            </a:r>
            <a:r>
              <a:rPr kumimoji="1" lang="en-US" altLang="ja-JP" dirty="0" smtClean="0"/>
              <a:t>.</a:t>
            </a:r>
            <a:r>
              <a:rPr kumimoji="1" lang="ja-JP" altLang="en-US" dirty="0" smtClean="0"/>
              <a:t>（</a:t>
            </a:r>
            <a:r>
              <a:rPr kumimoji="1" lang="en-US" altLang="ja-JP" dirty="0" smtClean="0"/>
              <a:t>8 * 4 x 4 = 128D vector</a:t>
            </a:r>
            <a:r>
              <a:rPr kumimoji="1" lang="ja-JP" altLang="en-US" dirty="0" smtClean="0"/>
              <a:t>）</a:t>
            </a:r>
            <a:endParaRPr kumimoji="1" lang="ja-JP" altLang="en-US"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6445" y="5753100"/>
            <a:ext cx="2857500" cy="1104900"/>
          </a:xfrm>
          <a:prstGeom prst="rect">
            <a:avLst/>
          </a:prstGeom>
        </p:spPr>
      </p:pic>
      <p:sp>
        <p:nvSpPr>
          <p:cNvPr id="3" name="正方形/長方形 2"/>
          <p:cNvSpPr/>
          <p:nvPr/>
        </p:nvSpPr>
        <p:spPr>
          <a:xfrm>
            <a:off x="4191000" y="0"/>
            <a:ext cx="7086600" cy="461665"/>
          </a:xfrm>
          <a:prstGeom prst="rect">
            <a:avLst/>
          </a:prstGeom>
        </p:spPr>
        <p:txBody>
          <a:bodyPr wrap="square">
            <a:spAutoFit/>
          </a:bodyPr>
          <a:lstStyle/>
          <a:p>
            <a:r>
              <a:rPr kumimoji="0" lang="en-US" altLang="ja-JP" sz="1200" dirty="0">
                <a:solidFill>
                  <a:srgbClr val="333333"/>
                </a:solidFill>
                <a:latin typeface="Open Sans" panose="020B0606030504020204" pitchFamily="34" charset="0"/>
                <a:cs typeface="Open Sans" panose="020B0606030504020204" pitchFamily="34" charset="0"/>
              </a:rPr>
              <a:t>3. Orientation </a:t>
            </a:r>
            <a:r>
              <a:rPr kumimoji="0" lang="en-US" altLang="ja-JP" sz="1200" dirty="0" smtClean="0">
                <a:solidFill>
                  <a:srgbClr val="333333"/>
                </a:solidFill>
                <a:latin typeface="Open Sans" panose="020B0606030504020204" pitchFamily="34" charset="0"/>
                <a:cs typeface="Open Sans" panose="020B0606030504020204" pitchFamily="34" charset="0"/>
              </a:rPr>
              <a:t>Assignment</a:t>
            </a:r>
            <a:r>
              <a:rPr kumimoji="0" lang="ja-JP" altLang="en-US" sz="1200" dirty="0" smtClean="0">
                <a:solidFill>
                  <a:srgbClr val="333333"/>
                </a:solidFill>
                <a:latin typeface="Open Sans" panose="020B0606030504020204" pitchFamily="34" charset="0"/>
                <a:cs typeface="Open Sans" panose="020B0606030504020204" pitchFamily="34" charset="0"/>
              </a:rPr>
              <a:t>に</a:t>
            </a:r>
            <a:r>
              <a:rPr kumimoji="0" lang="en-US" altLang="ja-JP" sz="1200" dirty="0" smtClean="0">
                <a:solidFill>
                  <a:srgbClr val="333333"/>
                </a:solidFill>
                <a:latin typeface="Open Sans" panose="020B0606030504020204" pitchFamily="34" charset="0"/>
                <a:cs typeface="Open Sans" panose="020B0606030504020204" pitchFamily="34" charset="0"/>
              </a:rPr>
              <a:t>an orientation histogram with 36 bins covering 360 degrees</a:t>
            </a:r>
            <a:r>
              <a:rPr kumimoji="0" lang="ja-JP" altLang="en-US" sz="1200" dirty="0" smtClean="0">
                <a:solidFill>
                  <a:srgbClr val="333333"/>
                </a:solidFill>
                <a:latin typeface="Open Sans" panose="020B0606030504020204" pitchFamily="34" charset="0"/>
                <a:cs typeface="Open Sans" panose="020B0606030504020204" pitchFamily="34" charset="0"/>
              </a:rPr>
              <a:t>が書いてある：</a:t>
            </a:r>
            <a:r>
              <a:rPr kumimoji="0" lang="en-US" altLang="ja-JP" sz="1200" dirty="0" smtClean="0">
                <a:solidFill>
                  <a:srgbClr val="333333"/>
                </a:solidFill>
                <a:latin typeface="Open Sans" panose="020B0606030504020204" pitchFamily="34" charset="0"/>
                <a:cs typeface="Open Sans" panose="020B0606030504020204" pitchFamily="34" charset="0"/>
                <a:hlinkClick r:id="rId6"/>
              </a:rPr>
              <a:t>https</a:t>
            </a:r>
            <a:r>
              <a:rPr kumimoji="0" lang="en-US" altLang="ja-JP" sz="1200" dirty="0">
                <a:solidFill>
                  <a:srgbClr val="333333"/>
                </a:solidFill>
                <a:latin typeface="Open Sans" panose="020B0606030504020204" pitchFamily="34" charset="0"/>
                <a:cs typeface="Open Sans" panose="020B0606030504020204" pitchFamily="34" charset="0"/>
                <a:hlinkClick r:id="rId6"/>
              </a:rPr>
              <a:t>://docs.opencv.org/master/da/df5/tutorial_py_sift_intro.html</a:t>
            </a:r>
            <a:endParaRPr lang="ja-JP" altLang="en-US" sz="1200" dirty="0"/>
          </a:p>
        </p:txBody>
      </p:sp>
      <p:cxnSp>
        <p:nvCxnSpPr>
          <p:cNvPr id="6" name="直線矢印コネクタ 5"/>
          <p:cNvCxnSpPr/>
          <p:nvPr/>
        </p:nvCxnSpPr>
        <p:spPr>
          <a:xfrm flipH="1" flipV="1">
            <a:off x="9601200" y="230832"/>
            <a:ext cx="353450" cy="2660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a:blip r:embed="rId7"/>
          <a:stretch>
            <a:fillRect/>
          </a:stretch>
        </p:blipFill>
        <p:spPr>
          <a:xfrm>
            <a:off x="0" y="5105400"/>
            <a:ext cx="3762375" cy="1752600"/>
          </a:xfrm>
          <a:prstGeom prst="rect">
            <a:avLst/>
          </a:prstGeom>
        </p:spPr>
      </p:pic>
      <p:cxnSp>
        <p:nvCxnSpPr>
          <p:cNvPr id="13" name="直線矢印コネクタ 12"/>
          <p:cNvCxnSpPr>
            <a:stCxn id="5" idx="3"/>
            <a:endCxn id="12" idx="1"/>
          </p:cNvCxnSpPr>
          <p:nvPr/>
        </p:nvCxnSpPr>
        <p:spPr>
          <a:xfrm>
            <a:off x="3762375" y="5981700"/>
            <a:ext cx="2714070" cy="323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6551" y="4191000"/>
            <a:ext cx="3000375" cy="1015663"/>
          </a:xfrm>
          <a:prstGeom prst="rect">
            <a:avLst/>
          </a:prstGeom>
          <a:noFill/>
        </p:spPr>
        <p:txBody>
          <a:bodyPr wrap="square" rtlCol="0">
            <a:spAutoFit/>
          </a:bodyPr>
          <a:lstStyle/>
          <a:p>
            <a:r>
              <a:rPr kumimoji="1" lang="en-US" altLang="ja-JP" dirty="0" smtClean="0"/>
              <a:t>Histogram of Gradients (HOG)</a:t>
            </a:r>
          </a:p>
          <a:p>
            <a:r>
              <a:rPr lang="en-US" altLang="ja-JP" sz="1400" dirty="0">
                <a:hlinkClick r:id="rId8"/>
              </a:rPr>
              <a:t>https://</a:t>
            </a:r>
            <a:r>
              <a:rPr lang="en-US" altLang="ja-JP" sz="1400" dirty="0" smtClean="0">
                <a:hlinkClick r:id="rId8"/>
              </a:rPr>
              <a:t>www.uio.no/studier/emner/matnat/its/TEK5030/v19/lect/lecture_4_1_feature_descriptors.pdf</a:t>
            </a:r>
            <a:endParaRPr kumimoji="1" lang="ja-JP" altLang="en-US" sz="1400" dirty="0"/>
          </a:p>
        </p:txBody>
      </p:sp>
    </p:spTree>
    <p:extLst>
      <p:ext uri="{BB962C8B-B14F-4D97-AF65-F5344CB8AC3E}">
        <p14:creationId xmlns:p14="http://schemas.microsoft.com/office/powerpoint/2010/main" val="104479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6794500" cy="574040"/>
          </a:xfrm>
          <a:prstGeom prst="rect">
            <a:avLst/>
          </a:prstGeom>
        </p:spPr>
        <p:txBody>
          <a:bodyPr vert="horz" wrap="square" lIns="0" tIns="12700" rIns="0" bIns="0" rtlCol="0">
            <a:spAutoFit/>
          </a:bodyPr>
          <a:lstStyle/>
          <a:p>
            <a:pPr marL="12700">
              <a:lnSpc>
                <a:spcPct val="100000"/>
              </a:lnSpc>
              <a:spcBef>
                <a:spcPts val="100"/>
              </a:spcBef>
            </a:pPr>
            <a:r>
              <a:rPr spc="-30" dirty="0">
                <a:solidFill>
                  <a:srgbClr val="FF0000"/>
                </a:solidFill>
              </a:rPr>
              <a:t>Scale</a:t>
            </a:r>
            <a:r>
              <a:rPr spc="-30" dirty="0"/>
              <a:t> </a:t>
            </a:r>
            <a:r>
              <a:rPr spc="-140" dirty="0"/>
              <a:t>Invariant </a:t>
            </a:r>
            <a:r>
              <a:rPr spc="-210" dirty="0"/>
              <a:t>Feature</a:t>
            </a:r>
            <a:r>
              <a:rPr spc="185" dirty="0"/>
              <a:t> </a:t>
            </a:r>
            <a:r>
              <a:rPr spc="-175" dirty="0"/>
              <a:t>Transform</a:t>
            </a:r>
          </a:p>
        </p:txBody>
      </p:sp>
      <p:sp>
        <p:nvSpPr>
          <p:cNvPr id="3" name="object 3"/>
          <p:cNvSpPr txBox="1"/>
          <p:nvPr/>
        </p:nvSpPr>
        <p:spPr>
          <a:xfrm>
            <a:off x="152401" y="1473200"/>
            <a:ext cx="6477000" cy="4591642"/>
          </a:xfrm>
          <a:prstGeom prst="rect">
            <a:avLst/>
          </a:prstGeom>
        </p:spPr>
        <p:txBody>
          <a:bodyPr vert="horz" wrap="square" lIns="0" tIns="31115" rIns="0" bIns="0" rtlCol="0">
            <a:spAutoFit/>
          </a:bodyPr>
          <a:lstStyle/>
          <a:p>
            <a:pPr marL="298450" marR="5080" lvl="0" indent="-285750" algn="just" defTabSz="914400" rtl="0" eaLnBrk="1" fontAlgn="auto" latinLnBrk="0" hangingPunct="1">
              <a:lnSpc>
                <a:spcPts val="3190"/>
              </a:lnSpc>
              <a:spcBef>
                <a:spcPts val="245"/>
              </a:spcBef>
              <a:spcAft>
                <a:spcPts val="0"/>
              </a:spcAft>
              <a:buClrTx/>
              <a:buSzTx/>
              <a:buFont typeface="Arial"/>
              <a:buChar char="•"/>
              <a:tabLst>
                <a:tab pos="298450" algn="l"/>
              </a:tabLst>
              <a:defRPr/>
            </a:pPr>
            <a:r>
              <a:rPr kumimoji="1" sz="2700" b="0" i="0" u="none" strike="noStrike" kern="1200" cap="none" spc="0" normalizeH="0" baseline="0" noProof="0" dirty="0">
                <a:ln>
                  <a:noFill/>
                </a:ln>
                <a:solidFill>
                  <a:srgbClr val="002060"/>
                </a:solidFill>
                <a:effectLst/>
                <a:uLnTx/>
                <a:uFillTx/>
                <a:latin typeface="Tahoma"/>
                <a:ea typeface="+mn-ea"/>
                <a:cs typeface="Tahoma"/>
              </a:rPr>
              <a:t>SIFT </a:t>
            </a:r>
            <a:r>
              <a:rPr kumimoji="1" sz="2700" b="0" i="0" u="none" strike="noStrike" kern="1200" cap="none" spc="55" normalizeH="0" baseline="0" noProof="0" dirty="0">
                <a:ln>
                  <a:noFill/>
                </a:ln>
                <a:solidFill>
                  <a:srgbClr val="002060"/>
                </a:solidFill>
                <a:effectLst/>
                <a:uLnTx/>
                <a:uFillTx/>
                <a:latin typeface="Tahoma"/>
                <a:ea typeface="+mn-ea"/>
                <a:cs typeface="Tahoma"/>
              </a:rPr>
              <a:t>is </a:t>
            </a:r>
            <a:r>
              <a:rPr kumimoji="1" sz="2700" b="0" i="0" u="none" strike="noStrike" kern="1200" cap="none" spc="-45" normalizeH="0" baseline="0" noProof="0" dirty="0">
                <a:ln>
                  <a:noFill/>
                </a:ln>
                <a:solidFill>
                  <a:srgbClr val="002060"/>
                </a:solidFill>
                <a:effectLst/>
                <a:uLnTx/>
                <a:uFillTx/>
                <a:latin typeface="Tahoma"/>
                <a:ea typeface="+mn-ea"/>
                <a:cs typeface="Tahoma"/>
              </a:rPr>
              <a:t>an </a:t>
            </a:r>
            <a:r>
              <a:rPr kumimoji="1" sz="2700" b="0" i="0" u="none" strike="noStrike" kern="1200" cap="none" spc="-50" normalizeH="0" baseline="0" noProof="0" dirty="0">
                <a:ln>
                  <a:noFill/>
                </a:ln>
                <a:solidFill>
                  <a:srgbClr val="002060"/>
                </a:solidFill>
                <a:effectLst/>
                <a:uLnTx/>
                <a:uFillTx/>
                <a:latin typeface="Tahoma"/>
                <a:ea typeface="+mn-ea"/>
                <a:cs typeface="Tahoma"/>
              </a:rPr>
              <a:t>example of </a:t>
            </a:r>
            <a:r>
              <a:rPr kumimoji="1" sz="2700" b="0" i="0" u="none" strike="noStrike" kern="1200" cap="none" spc="-70" normalizeH="0" baseline="0" noProof="0" dirty="0">
                <a:ln>
                  <a:noFill/>
                </a:ln>
                <a:solidFill>
                  <a:srgbClr val="002060"/>
                </a:solidFill>
                <a:effectLst/>
                <a:uLnTx/>
                <a:uFillTx/>
                <a:latin typeface="Tahoma"/>
                <a:ea typeface="+mn-ea"/>
                <a:cs typeface="Tahoma"/>
              </a:rPr>
              <a:t>a </a:t>
            </a:r>
            <a:r>
              <a:rPr kumimoji="1" sz="2700" b="0" i="0" u="none" strike="noStrike" kern="1200" cap="none" spc="-125" normalizeH="0" baseline="0" noProof="0" dirty="0">
                <a:ln>
                  <a:noFill/>
                </a:ln>
                <a:solidFill>
                  <a:srgbClr val="FF0000"/>
                </a:solidFill>
                <a:effectLst/>
                <a:uLnTx/>
                <a:uFillTx/>
                <a:latin typeface="Tahoma"/>
                <a:ea typeface="+mn-ea"/>
                <a:cs typeface="Tahoma"/>
              </a:rPr>
              <a:t>very </a:t>
            </a:r>
            <a:r>
              <a:rPr kumimoji="1" sz="2700" b="0" i="0" u="none" strike="noStrike" kern="1200" cap="none" spc="-20" normalizeH="0" baseline="0" noProof="0" dirty="0">
                <a:ln>
                  <a:noFill/>
                </a:ln>
                <a:solidFill>
                  <a:srgbClr val="FF0000"/>
                </a:solidFill>
                <a:effectLst/>
                <a:uLnTx/>
                <a:uFillTx/>
                <a:latin typeface="Tahoma"/>
                <a:ea typeface="+mn-ea"/>
                <a:cs typeface="Tahoma"/>
              </a:rPr>
              <a:t>well </a:t>
            </a:r>
            <a:r>
              <a:rPr kumimoji="1" sz="2700" b="0" i="0" u="none" strike="noStrike" kern="1200" cap="none" spc="-35" normalizeH="0" baseline="0" noProof="0" dirty="0">
                <a:ln>
                  <a:noFill/>
                </a:ln>
                <a:solidFill>
                  <a:srgbClr val="FF0000"/>
                </a:solidFill>
                <a:effectLst/>
                <a:uLnTx/>
                <a:uFillTx/>
                <a:latin typeface="Tahoma"/>
                <a:ea typeface="+mn-ea"/>
                <a:cs typeface="Tahoma"/>
              </a:rPr>
              <a:t>human </a:t>
            </a:r>
            <a:r>
              <a:rPr kumimoji="1" sz="2700" b="0" i="0" u="none" strike="noStrike" kern="1200" cap="none" spc="-55" normalizeH="0" baseline="0" noProof="0" dirty="0">
                <a:ln>
                  <a:noFill/>
                </a:ln>
                <a:solidFill>
                  <a:srgbClr val="FF0000"/>
                </a:solidFill>
                <a:effectLst/>
                <a:uLnTx/>
                <a:uFillTx/>
                <a:latin typeface="Tahoma"/>
                <a:ea typeface="+mn-ea"/>
                <a:cs typeface="Tahoma"/>
              </a:rPr>
              <a:t>engineered </a:t>
            </a:r>
            <a:r>
              <a:rPr kumimoji="1" sz="2700" b="0" i="0" u="none" strike="noStrike" kern="1200" cap="none" spc="-50" normalizeH="0" baseline="0" noProof="0" dirty="0" smtClean="0">
                <a:ln>
                  <a:noFill/>
                </a:ln>
                <a:solidFill>
                  <a:srgbClr val="002060"/>
                </a:solidFill>
                <a:effectLst/>
                <a:uLnTx/>
                <a:uFillTx/>
                <a:latin typeface="Tahoma"/>
                <a:ea typeface="+mn-ea"/>
                <a:cs typeface="Tahoma"/>
              </a:rPr>
              <a:t>feature </a:t>
            </a:r>
            <a:r>
              <a:rPr kumimoji="1" sz="2700" b="0" i="0" u="none" strike="noStrike" kern="1200" cap="none" spc="-25" normalizeH="0" baseline="0" noProof="0" dirty="0">
                <a:ln>
                  <a:noFill/>
                </a:ln>
                <a:solidFill>
                  <a:srgbClr val="002060"/>
                </a:solidFill>
                <a:effectLst/>
                <a:uLnTx/>
                <a:uFillTx/>
                <a:latin typeface="Tahoma"/>
                <a:ea typeface="+mn-ea"/>
                <a:cs typeface="Tahoma"/>
              </a:rPr>
              <a:t>descriptor, </a:t>
            </a:r>
            <a:r>
              <a:rPr kumimoji="1" sz="2700" b="0" i="0" u="none" strike="noStrike" kern="1200" cap="none" spc="-35" normalizeH="0" baseline="0" noProof="0" dirty="0">
                <a:ln>
                  <a:noFill/>
                </a:ln>
                <a:solidFill>
                  <a:srgbClr val="002060"/>
                </a:solidFill>
                <a:effectLst/>
                <a:uLnTx/>
                <a:uFillTx/>
                <a:latin typeface="Tahoma"/>
                <a:ea typeface="+mn-ea"/>
                <a:cs typeface="Tahoma"/>
              </a:rPr>
              <a:t>and </a:t>
            </a:r>
            <a:r>
              <a:rPr kumimoji="1" sz="2700" b="0" i="0" u="none" strike="noStrike" kern="1200" cap="none" spc="55" normalizeH="0" baseline="0" noProof="0" dirty="0">
                <a:ln>
                  <a:noFill/>
                </a:ln>
                <a:solidFill>
                  <a:srgbClr val="002060"/>
                </a:solidFill>
                <a:effectLst/>
                <a:uLnTx/>
                <a:uFillTx/>
                <a:latin typeface="Tahoma"/>
                <a:ea typeface="+mn-ea"/>
                <a:cs typeface="Tahoma"/>
              </a:rPr>
              <a:t>is </a:t>
            </a:r>
            <a:r>
              <a:rPr kumimoji="1" sz="2700" b="0" i="0" u="none" strike="noStrike" kern="1200" cap="none" spc="-30" normalizeH="0" baseline="0" noProof="0" dirty="0">
                <a:ln>
                  <a:noFill/>
                </a:ln>
                <a:solidFill>
                  <a:srgbClr val="002060"/>
                </a:solidFill>
                <a:effectLst/>
                <a:uLnTx/>
                <a:uFillTx/>
                <a:latin typeface="Tahoma"/>
                <a:ea typeface="+mn-ea"/>
                <a:cs typeface="Tahoma"/>
              </a:rPr>
              <a:t>used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75" normalizeH="0" baseline="0" noProof="0" dirty="0">
                <a:ln>
                  <a:noFill/>
                </a:ln>
                <a:solidFill>
                  <a:srgbClr val="002060"/>
                </a:solidFill>
                <a:effectLst/>
                <a:uLnTx/>
                <a:uFillTx/>
                <a:latin typeface="Tahoma"/>
                <a:ea typeface="+mn-ea"/>
                <a:cs typeface="Tahoma"/>
              </a:rPr>
              <a:t>many </a:t>
            </a:r>
            <a:r>
              <a:rPr kumimoji="1" sz="2700" b="0" i="0" u="none" strike="noStrike" kern="1200" cap="none" spc="-60" normalizeH="0" baseline="0" noProof="0" dirty="0" smtClean="0">
                <a:ln>
                  <a:noFill/>
                </a:ln>
                <a:solidFill>
                  <a:srgbClr val="002060"/>
                </a:solidFill>
                <a:effectLst/>
                <a:uLnTx/>
                <a:uFillTx/>
                <a:latin typeface="Tahoma"/>
                <a:ea typeface="+mn-ea"/>
                <a:cs typeface="Tahoma"/>
              </a:rPr>
              <a:t>state-of-the-art</a:t>
            </a:r>
            <a:r>
              <a:rPr kumimoji="1" sz="2700" b="0" i="0" u="none" strike="noStrike" kern="1200" cap="none" spc="-50" normalizeH="0" baseline="0" noProof="0" dirty="0" smtClean="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systems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136525" lvl="0" indent="-285750" algn="l" defTabSz="914400" rtl="0" eaLnBrk="1" fontAlgn="auto" latinLnBrk="0" hangingPunct="1">
              <a:lnSpc>
                <a:spcPct val="98900"/>
              </a:lnSpc>
              <a:spcBef>
                <a:spcPts val="110"/>
              </a:spcBef>
              <a:spcAft>
                <a:spcPts val="0"/>
              </a:spcAft>
              <a:buClrTx/>
              <a:buSzTx/>
              <a:buFont typeface="Arial"/>
              <a:buChar char="•"/>
              <a:tabLst>
                <a:tab pos="297815" algn="l"/>
                <a:tab pos="298450" algn="l"/>
              </a:tabLst>
              <a:defRPr/>
            </a:pPr>
            <a:r>
              <a:rPr kumimoji="1" sz="2700" b="0" i="0" u="none" strike="noStrike" kern="1200" cap="none" spc="-65" normalizeH="0" baseline="0" noProof="0" dirty="0">
                <a:ln>
                  <a:noFill/>
                </a:ln>
                <a:solidFill>
                  <a:srgbClr val="002060"/>
                </a:solidFill>
                <a:effectLst/>
                <a:uLnTx/>
                <a:uFillTx/>
                <a:latin typeface="Tahoma"/>
                <a:ea typeface="+mn-ea"/>
                <a:cs typeface="Tahoma"/>
              </a:rPr>
              <a:t>The </a:t>
            </a:r>
            <a:r>
              <a:rPr kumimoji="1" sz="2700" b="0" i="0" u="none" strike="noStrike" kern="1200" cap="none" spc="-95" normalizeH="0" baseline="0" noProof="0" dirty="0">
                <a:ln>
                  <a:noFill/>
                </a:ln>
                <a:solidFill>
                  <a:srgbClr val="002060"/>
                </a:solidFill>
                <a:effectLst/>
                <a:uLnTx/>
                <a:uFillTx/>
                <a:latin typeface="Tahoma"/>
                <a:ea typeface="+mn-ea"/>
                <a:cs typeface="Tahoma"/>
              </a:rPr>
              <a:t>above </a:t>
            </a:r>
            <a:r>
              <a:rPr kumimoji="1" sz="2700" b="0" i="0" u="none" strike="noStrike" kern="1200" cap="none" spc="-40" normalizeH="0" baseline="0" noProof="0" dirty="0">
                <a:ln>
                  <a:noFill/>
                </a:ln>
                <a:solidFill>
                  <a:srgbClr val="002060"/>
                </a:solidFill>
                <a:effectLst/>
                <a:uLnTx/>
                <a:uFillTx/>
                <a:latin typeface="Tahoma"/>
                <a:ea typeface="+mn-ea"/>
                <a:cs typeface="Tahoma"/>
              </a:rPr>
              <a:t>process </a:t>
            </a:r>
            <a:r>
              <a:rPr kumimoji="1" sz="2700" b="0" i="0" u="none" strike="noStrike" kern="1200" cap="none" spc="55" normalizeH="0" baseline="0" noProof="0" dirty="0">
                <a:ln>
                  <a:noFill/>
                </a:ln>
                <a:solidFill>
                  <a:srgbClr val="002060"/>
                </a:solidFill>
                <a:effectLst/>
                <a:uLnTx/>
                <a:uFillTx/>
                <a:latin typeface="Tahoma"/>
                <a:ea typeface="+mn-ea"/>
                <a:cs typeface="Tahoma"/>
              </a:rPr>
              <a:t>is </a:t>
            </a:r>
            <a:r>
              <a:rPr kumimoji="1" sz="2700" b="0" i="0" u="none" strike="noStrike" kern="1200" cap="none" spc="-10" normalizeH="0" baseline="0" noProof="0" dirty="0">
                <a:ln>
                  <a:noFill/>
                </a:ln>
                <a:solidFill>
                  <a:srgbClr val="002060"/>
                </a:solidFill>
                <a:effectLst/>
                <a:uLnTx/>
                <a:uFillTx/>
                <a:latin typeface="Tahoma"/>
                <a:ea typeface="+mn-ea"/>
                <a:cs typeface="Tahoma"/>
              </a:rPr>
              <a:t>usually </a:t>
            </a:r>
            <a:r>
              <a:rPr kumimoji="1" sz="2700" b="0" i="0" u="none" strike="noStrike" kern="1200" cap="none" spc="-30" normalizeH="0" baseline="0" noProof="0" dirty="0">
                <a:ln>
                  <a:noFill/>
                </a:ln>
                <a:solidFill>
                  <a:srgbClr val="002060"/>
                </a:solidFill>
                <a:effectLst/>
                <a:uLnTx/>
                <a:uFillTx/>
                <a:latin typeface="Tahoma"/>
                <a:ea typeface="+mn-ea"/>
                <a:cs typeface="Tahoma"/>
              </a:rPr>
              <a:t>compute </a:t>
            </a:r>
            <a:r>
              <a:rPr kumimoji="1" sz="2700" b="0" i="0" u="none" strike="noStrike" kern="1200" cap="none" spc="-70" normalizeH="0" baseline="0" noProof="0" dirty="0">
                <a:ln>
                  <a:noFill/>
                </a:ln>
                <a:solidFill>
                  <a:srgbClr val="002060"/>
                </a:solidFill>
                <a:effectLst/>
                <a:uLnTx/>
                <a:uFillTx/>
                <a:latin typeface="Tahoma"/>
                <a:ea typeface="+mn-ea"/>
                <a:cs typeface="Tahoma"/>
              </a:rPr>
              <a:t>on </a:t>
            </a:r>
            <a:r>
              <a:rPr kumimoji="1" sz="2700" b="0" i="0" u="none" strike="noStrike" kern="1200" cap="none" spc="-60" normalizeH="0" baseline="0" noProof="0" dirty="0">
                <a:ln>
                  <a:noFill/>
                </a:ln>
                <a:solidFill>
                  <a:srgbClr val="002060"/>
                </a:solidFill>
                <a:effectLst/>
                <a:uLnTx/>
                <a:uFillTx/>
                <a:latin typeface="Tahoma"/>
                <a:ea typeface="+mn-ea"/>
                <a:cs typeface="Tahoma"/>
              </a:rPr>
              <a:t>rotated  </a:t>
            </a:r>
            <a:r>
              <a:rPr kumimoji="1" sz="2700" b="0" i="0" u="none" strike="noStrike" kern="1200" cap="none" spc="-35" normalizeH="0" baseline="0" noProof="0" dirty="0">
                <a:ln>
                  <a:noFill/>
                </a:ln>
                <a:solidFill>
                  <a:srgbClr val="002060"/>
                </a:solidFill>
                <a:effectLst/>
                <a:uLnTx/>
                <a:uFillTx/>
                <a:latin typeface="Tahoma"/>
                <a:ea typeface="+mn-ea"/>
                <a:cs typeface="Tahoma"/>
              </a:rPr>
              <a:t>and </a:t>
            </a:r>
            <a:r>
              <a:rPr kumimoji="1" sz="2700" b="0" i="0" u="none" strike="noStrike" kern="1200" cap="none" spc="0" normalizeH="0" baseline="0" noProof="0" dirty="0">
                <a:ln>
                  <a:noFill/>
                </a:ln>
                <a:solidFill>
                  <a:srgbClr val="002060"/>
                </a:solidFill>
                <a:effectLst/>
                <a:uLnTx/>
                <a:uFillTx/>
                <a:latin typeface="Tahoma"/>
                <a:ea typeface="+mn-ea"/>
                <a:cs typeface="Tahoma"/>
              </a:rPr>
              <a:t>scaled </a:t>
            </a:r>
            <a:r>
              <a:rPr kumimoji="1" sz="2700" b="0" i="0" u="none" strike="noStrike" kern="1200" cap="none" spc="-55" normalizeH="0" baseline="0" noProof="0" dirty="0">
                <a:ln>
                  <a:noFill/>
                </a:ln>
                <a:solidFill>
                  <a:srgbClr val="002060"/>
                </a:solidFill>
                <a:effectLst/>
                <a:uLnTx/>
                <a:uFillTx/>
                <a:latin typeface="Tahoma"/>
                <a:ea typeface="+mn-ea"/>
                <a:cs typeface="Tahoma"/>
              </a:rPr>
              <a:t>version </a:t>
            </a:r>
            <a:r>
              <a:rPr kumimoji="1" sz="2700" b="0" i="0" u="none" strike="noStrike" kern="1200" cap="none" spc="-50" normalizeH="0" baseline="0" noProof="0" dirty="0">
                <a:ln>
                  <a:noFill/>
                </a:ln>
                <a:solidFill>
                  <a:srgbClr val="002060"/>
                </a:solidFill>
                <a:effectLst/>
                <a:uLnTx/>
                <a:uFillTx/>
                <a:latin typeface="Tahoma"/>
                <a:ea typeface="+mn-ea"/>
                <a:cs typeface="Tahoma"/>
              </a:rPr>
              <a:t>of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160" normalizeH="0" baseline="0" noProof="0" dirty="0">
                <a:ln>
                  <a:noFill/>
                </a:ln>
                <a:solidFill>
                  <a:srgbClr val="002060"/>
                </a:solidFill>
                <a:effectLst/>
                <a:uLnTx/>
                <a:uFillTx/>
                <a:latin typeface="Tahoma"/>
                <a:ea typeface="+mn-ea"/>
                <a:cs typeface="Tahoma"/>
              </a:rPr>
              <a:t>16 </a:t>
            </a:r>
            <a:r>
              <a:rPr kumimoji="1" sz="2700" b="0" i="0" u="none" strike="noStrike" kern="1200" cap="none" spc="-140" normalizeH="0" baseline="0" noProof="0" dirty="0">
                <a:ln>
                  <a:noFill/>
                </a:ln>
                <a:solidFill>
                  <a:srgbClr val="002060"/>
                </a:solidFill>
                <a:effectLst/>
                <a:uLnTx/>
                <a:uFillTx/>
                <a:latin typeface="Tahoma"/>
                <a:ea typeface="+mn-ea"/>
                <a:cs typeface="Tahoma"/>
              </a:rPr>
              <a:t>x </a:t>
            </a:r>
            <a:r>
              <a:rPr kumimoji="1" sz="2700" b="0" i="0" u="none" strike="noStrike" kern="1200" cap="none" spc="160" normalizeH="0" baseline="0" noProof="0" dirty="0">
                <a:ln>
                  <a:noFill/>
                </a:ln>
                <a:solidFill>
                  <a:srgbClr val="002060"/>
                </a:solidFill>
                <a:effectLst/>
                <a:uLnTx/>
                <a:uFillTx/>
                <a:latin typeface="Tahoma"/>
                <a:ea typeface="+mn-ea"/>
                <a:cs typeface="Tahoma"/>
              </a:rPr>
              <a:t>16 </a:t>
            </a:r>
            <a:r>
              <a:rPr kumimoji="1" sz="2700" b="0" i="0" u="none" strike="noStrike" kern="1200" cap="none" spc="-75" normalizeH="0" baseline="0" noProof="0" dirty="0">
                <a:ln>
                  <a:noFill/>
                </a:ln>
                <a:solidFill>
                  <a:srgbClr val="002060"/>
                </a:solidFill>
                <a:effectLst/>
                <a:uLnTx/>
                <a:uFillTx/>
                <a:latin typeface="Tahoma"/>
                <a:ea typeface="+mn-ea"/>
                <a:cs typeface="Tahoma"/>
              </a:rPr>
              <a:t>window,</a:t>
            </a:r>
            <a:r>
              <a:rPr kumimoji="1" sz="2700" b="0" i="0" u="none" strike="noStrike" kern="1200" cap="none" spc="-445" normalizeH="0" baseline="0" noProof="0" dirty="0">
                <a:ln>
                  <a:noFill/>
                </a:ln>
                <a:solidFill>
                  <a:srgbClr val="002060"/>
                </a:solidFill>
                <a:effectLst/>
                <a:uLnTx/>
                <a:uFillTx/>
                <a:latin typeface="Tahoma"/>
                <a:ea typeface="+mn-ea"/>
                <a:cs typeface="Tahoma"/>
              </a:rPr>
              <a:t> </a:t>
            </a:r>
            <a:r>
              <a:rPr kumimoji="1" sz="2700" b="0" i="0" u="none" strike="noStrike" kern="1200" cap="none" spc="-35" normalizeH="0" baseline="0" noProof="0" dirty="0" smtClean="0">
                <a:ln>
                  <a:noFill/>
                </a:ln>
                <a:solidFill>
                  <a:srgbClr val="002060"/>
                </a:solidFill>
                <a:effectLst/>
                <a:uLnTx/>
                <a:uFillTx/>
                <a:latin typeface="Tahoma"/>
                <a:ea typeface="+mn-ea"/>
                <a:cs typeface="Tahoma"/>
              </a:rPr>
              <a:t>allowing </a:t>
            </a:r>
            <a:r>
              <a:rPr kumimoji="1" sz="2700" b="0" i="0" u="none" strike="noStrike" kern="1200" cap="none" spc="-65" normalizeH="0" baseline="0" noProof="0" dirty="0">
                <a:ln>
                  <a:noFill/>
                </a:ln>
                <a:solidFill>
                  <a:srgbClr val="002060"/>
                </a:solidFill>
                <a:effectLst/>
                <a:uLnTx/>
                <a:uFillTx/>
                <a:latin typeface="Tahoma"/>
                <a:ea typeface="+mn-ea"/>
                <a:cs typeface="Tahoma"/>
              </a:rPr>
              <a:t>for </a:t>
            </a:r>
            <a:r>
              <a:rPr kumimoji="1" sz="2700" b="0" i="0" u="none" strike="noStrike" kern="1200" cap="none" spc="-50" normalizeH="0" baseline="0" noProof="0" dirty="0">
                <a:ln>
                  <a:noFill/>
                </a:ln>
                <a:solidFill>
                  <a:srgbClr val="002060"/>
                </a:solidFill>
                <a:effectLst/>
                <a:uLnTx/>
                <a:uFillTx/>
                <a:latin typeface="Tahoma"/>
                <a:ea typeface="+mn-ea"/>
                <a:cs typeface="Tahoma"/>
              </a:rPr>
              <a:t>better </a:t>
            </a:r>
            <a:r>
              <a:rPr kumimoji="1" sz="2700" b="0" i="0" u="none" strike="noStrike" kern="1200" cap="none" spc="5" normalizeH="0" baseline="0" noProof="0" dirty="0">
                <a:ln>
                  <a:noFill/>
                </a:ln>
                <a:solidFill>
                  <a:srgbClr val="002060"/>
                </a:solidFill>
                <a:effectLst/>
                <a:uLnTx/>
                <a:uFillTx/>
                <a:latin typeface="Tahoma"/>
                <a:ea typeface="+mn-ea"/>
                <a:cs typeface="Tahoma"/>
              </a:rPr>
              <a:t>scale</a:t>
            </a:r>
            <a:r>
              <a:rPr kumimoji="1" sz="2700" b="0" i="0" u="none" strike="noStrike" kern="1200" cap="none" spc="-25" normalizeH="0" baseline="0" noProof="0" dirty="0">
                <a:ln>
                  <a:noFill/>
                </a:ln>
                <a:solidFill>
                  <a:srgbClr val="002060"/>
                </a:solidFill>
                <a:effectLst/>
                <a:uLnTx/>
                <a:uFillTx/>
                <a:latin typeface="Tahoma"/>
                <a:ea typeface="+mn-ea"/>
                <a:cs typeface="Tahoma"/>
              </a:rPr>
              <a:t> </a:t>
            </a:r>
            <a:r>
              <a:rPr kumimoji="1" sz="2700" b="0" i="0" u="none" strike="noStrike" kern="1200" cap="none" spc="-45" normalizeH="0" baseline="0" noProof="0" dirty="0">
                <a:ln>
                  <a:noFill/>
                </a:ln>
                <a:solidFill>
                  <a:srgbClr val="002060"/>
                </a:solidFill>
                <a:effectLst/>
                <a:uLnTx/>
                <a:uFillTx/>
                <a:latin typeface="Tahoma"/>
                <a:ea typeface="+mn-ea"/>
                <a:cs typeface="Tahoma"/>
              </a:rPr>
              <a:t>robustness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800735" lvl="0" indent="-285750" algn="l" defTabSz="914400" rtl="0" eaLnBrk="1" fontAlgn="auto" latinLnBrk="0" hangingPunct="1">
              <a:lnSpc>
                <a:spcPct val="98900"/>
              </a:lnSpc>
              <a:spcBef>
                <a:spcPts val="180"/>
              </a:spcBef>
              <a:spcAft>
                <a:spcPts val="0"/>
              </a:spcAft>
              <a:buClrTx/>
              <a:buSzTx/>
              <a:buFont typeface="Arial"/>
              <a:buChar char="•"/>
              <a:tabLst>
                <a:tab pos="297815" algn="l"/>
                <a:tab pos="298450" algn="l"/>
              </a:tabLst>
              <a:defRPr/>
            </a:pPr>
            <a:r>
              <a:rPr kumimoji="1" sz="2700" b="0" i="0" u="none" strike="noStrike" kern="1200" cap="none" spc="-20" normalizeH="0" baseline="0" noProof="0" dirty="0">
                <a:ln>
                  <a:noFill/>
                </a:ln>
                <a:solidFill>
                  <a:srgbClr val="002060"/>
                </a:solidFill>
                <a:effectLst/>
                <a:uLnTx/>
                <a:uFillTx/>
                <a:latin typeface="Tahoma"/>
                <a:ea typeface="+mn-ea"/>
                <a:cs typeface="Tahoma"/>
              </a:rPr>
              <a:t>Combined </a:t>
            </a:r>
            <a:r>
              <a:rPr kumimoji="1" sz="2700" b="0" i="0" u="none" strike="noStrike" kern="1200" cap="none" spc="-35" normalizeH="0" baseline="0" noProof="0" dirty="0">
                <a:ln>
                  <a:noFill/>
                </a:ln>
                <a:solidFill>
                  <a:srgbClr val="002060"/>
                </a:solidFill>
                <a:effectLst/>
                <a:uLnTx/>
                <a:uFillTx/>
                <a:latin typeface="Tahoma"/>
                <a:ea typeface="+mn-ea"/>
                <a:cs typeface="Tahoma"/>
              </a:rPr>
              <a:t>with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70" normalizeH="0" baseline="0" noProof="0" dirty="0">
                <a:ln>
                  <a:noFill/>
                </a:ln>
                <a:solidFill>
                  <a:srgbClr val="FF0000"/>
                </a:solidFill>
                <a:effectLst/>
                <a:uLnTx/>
                <a:uFillTx/>
                <a:latin typeface="Tahoma"/>
                <a:ea typeface="+mn-ea"/>
                <a:cs typeface="Tahoma"/>
              </a:rPr>
              <a:t>DOG</a:t>
            </a:r>
            <a:r>
              <a:rPr kumimoji="1" sz="2700" b="0" i="0" u="none" strike="noStrike" kern="1200" cap="none" spc="-7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feature </a:t>
            </a:r>
            <a:r>
              <a:rPr kumimoji="1" sz="2700" b="0" i="0" u="none" strike="noStrike" kern="1200" cap="none" spc="-40" normalizeH="0" baseline="0" noProof="0" dirty="0">
                <a:ln>
                  <a:noFill/>
                </a:ln>
                <a:solidFill>
                  <a:srgbClr val="FF0000"/>
                </a:solidFill>
                <a:effectLst/>
                <a:uLnTx/>
                <a:uFillTx/>
                <a:latin typeface="Tahoma"/>
                <a:ea typeface="+mn-ea"/>
                <a:cs typeface="Tahoma"/>
              </a:rPr>
              <a:t>detector</a:t>
            </a:r>
            <a:r>
              <a:rPr kumimoji="1" sz="2700" b="0" i="0" u="none" strike="noStrike" kern="1200" cap="none" spc="-40" normalizeH="0" baseline="0" noProof="0" dirty="0">
                <a:ln>
                  <a:noFill/>
                </a:ln>
                <a:solidFill>
                  <a:srgbClr val="002060"/>
                </a:solidFill>
                <a:effectLst/>
                <a:uLnTx/>
                <a:uFillTx/>
                <a:latin typeface="Tahoma"/>
                <a:ea typeface="+mn-ea"/>
                <a:cs typeface="Tahoma"/>
              </a:rPr>
              <a:t>, </a:t>
            </a:r>
            <a:r>
              <a:rPr kumimoji="1" sz="2700" b="0" i="0" u="none" strike="noStrike" kern="1200" cap="none" spc="0" normalizeH="0" baseline="0" noProof="0" dirty="0">
                <a:ln>
                  <a:noFill/>
                </a:ln>
                <a:solidFill>
                  <a:srgbClr val="FF0000"/>
                </a:solidFill>
                <a:effectLst/>
                <a:uLnTx/>
                <a:uFillTx/>
                <a:latin typeface="Tahoma"/>
                <a:ea typeface="+mn-ea"/>
                <a:cs typeface="Tahoma"/>
              </a:rPr>
              <a:t>SIFT</a:t>
            </a:r>
            <a:r>
              <a:rPr kumimoji="1" sz="2700" b="0" i="0" u="none" strike="noStrike" kern="1200" cap="none" spc="0" normalizeH="0" baseline="0" noProof="0" dirty="0">
                <a:ln>
                  <a:noFill/>
                </a:ln>
                <a:solidFill>
                  <a:srgbClr val="002060"/>
                </a:solidFill>
                <a:effectLst/>
                <a:uLnTx/>
                <a:uFillTx/>
                <a:latin typeface="Tahoma"/>
                <a:ea typeface="+mn-ea"/>
                <a:cs typeface="Tahoma"/>
              </a:rPr>
              <a:t> </a:t>
            </a:r>
            <a:r>
              <a:rPr kumimoji="1" sz="2700" b="0" i="0" u="none" strike="noStrike" kern="1200" cap="none" spc="-25" normalizeH="0" baseline="0" noProof="0" dirty="0" smtClean="0">
                <a:ln>
                  <a:noFill/>
                </a:ln>
                <a:solidFill>
                  <a:srgbClr val="FF0000"/>
                </a:solidFill>
                <a:effectLst/>
                <a:uLnTx/>
                <a:uFillTx/>
                <a:latin typeface="Tahoma"/>
                <a:ea typeface="+mn-ea"/>
                <a:cs typeface="Tahoma"/>
              </a:rPr>
              <a:t>descriptors</a:t>
            </a:r>
            <a:r>
              <a:rPr kumimoji="1" sz="2700" b="0" i="0" u="none" strike="noStrike" kern="1200" cap="none" spc="-25" normalizeH="0" baseline="0" noProof="0" dirty="0" smtClean="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provide </a:t>
            </a:r>
            <a:r>
              <a:rPr kumimoji="1" sz="2700" b="0" i="0" u="none" strike="noStrike" kern="1200" cap="none" spc="-70" normalizeH="0" baseline="0" noProof="0" dirty="0">
                <a:ln>
                  <a:noFill/>
                </a:ln>
                <a:solidFill>
                  <a:srgbClr val="002060"/>
                </a:solidFill>
                <a:effectLst/>
                <a:uLnTx/>
                <a:uFillTx/>
                <a:latin typeface="Tahoma"/>
                <a:ea typeface="+mn-ea"/>
                <a:cs typeface="Tahoma"/>
              </a:rPr>
              <a:t>a </a:t>
            </a:r>
            <a:r>
              <a:rPr kumimoji="1" sz="2700" b="0" i="0" u="none" strike="noStrike" kern="1200" cap="none" spc="0" normalizeH="0" baseline="0" noProof="0" dirty="0">
                <a:ln>
                  <a:noFill/>
                </a:ln>
                <a:solidFill>
                  <a:srgbClr val="002060"/>
                </a:solidFill>
                <a:effectLst/>
                <a:uLnTx/>
                <a:uFillTx/>
                <a:latin typeface="Tahoma"/>
                <a:ea typeface="+mn-ea"/>
                <a:cs typeface="Tahoma"/>
              </a:rPr>
              <a:t>scale, </a:t>
            </a:r>
            <a:r>
              <a:rPr kumimoji="1" sz="2700" b="0" i="0" u="none" strike="noStrike" kern="1200" cap="none" spc="-45" normalizeH="0" baseline="0" noProof="0" dirty="0">
                <a:ln>
                  <a:noFill/>
                </a:ln>
                <a:solidFill>
                  <a:srgbClr val="002060"/>
                </a:solidFill>
                <a:effectLst/>
                <a:uLnTx/>
                <a:uFillTx/>
                <a:latin typeface="Tahoma"/>
                <a:ea typeface="+mn-ea"/>
                <a:cs typeface="Tahoma"/>
              </a:rPr>
              <a:t>rotation, </a:t>
            </a:r>
            <a:r>
              <a:rPr kumimoji="1" sz="2700" b="0" i="0" u="none" strike="noStrike" kern="1200" cap="none" spc="-40" normalizeH="0" baseline="0" noProof="0" dirty="0">
                <a:ln>
                  <a:noFill/>
                </a:ln>
                <a:solidFill>
                  <a:srgbClr val="002060"/>
                </a:solidFill>
                <a:effectLst/>
                <a:uLnTx/>
                <a:uFillTx/>
                <a:latin typeface="Tahoma"/>
                <a:ea typeface="+mn-ea"/>
                <a:cs typeface="Tahoma"/>
              </a:rPr>
              <a:t>and  </a:t>
            </a:r>
            <a:r>
              <a:rPr kumimoji="1" sz="2700" b="0" i="0" u="none" strike="noStrike" kern="1200" cap="none" spc="20" normalizeH="0" baseline="0" noProof="0" dirty="0">
                <a:ln>
                  <a:noFill/>
                </a:ln>
                <a:solidFill>
                  <a:srgbClr val="002060"/>
                </a:solidFill>
                <a:effectLst/>
                <a:uLnTx/>
                <a:uFillTx/>
                <a:latin typeface="Tahoma"/>
                <a:ea typeface="+mn-ea"/>
                <a:cs typeface="Tahoma"/>
              </a:rPr>
              <a:t>illumination </a:t>
            </a:r>
            <a:r>
              <a:rPr kumimoji="1" sz="2700" b="0" i="0" u="none" strike="noStrike" kern="1200" cap="none" spc="-25" normalizeH="0" baseline="0" noProof="0" dirty="0">
                <a:ln>
                  <a:noFill/>
                </a:ln>
                <a:solidFill>
                  <a:srgbClr val="002060"/>
                </a:solidFill>
                <a:effectLst/>
                <a:uLnTx/>
                <a:uFillTx/>
                <a:latin typeface="Tahoma"/>
                <a:ea typeface="+mn-ea"/>
                <a:cs typeface="Tahoma"/>
              </a:rPr>
              <a:t>invariant </a:t>
            </a:r>
            <a:r>
              <a:rPr kumimoji="1" sz="2700" b="0" i="0" u="none" strike="noStrike" kern="1200" cap="none" spc="-50" normalizeH="0" baseline="0" noProof="0" dirty="0">
                <a:ln>
                  <a:noFill/>
                </a:ln>
                <a:solidFill>
                  <a:srgbClr val="002060"/>
                </a:solidFill>
                <a:effectLst/>
                <a:uLnTx/>
                <a:uFillTx/>
                <a:latin typeface="Tahoma"/>
                <a:ea typeface="+mn-ea"/>
                <a:cs typeface="Tahoma"/>
              </a:rPr>
              <a:t>detector/descriptor</a:t>
            </a:r>
            <a:r>
              <a:rPr kumimoji="1" sz="2700" b="0" i="0" u="none" strike="noStrike" kern="1200" cap="none" spc="-120" normalizeH="0" baseline="0" noProof="0" dirty="0">
                <a:ln>
                  <a:noFill/>
                </a:ln>
                <a:solidFill>
                  <a:srgbClr val="002060"/>
                </a:solidFill>
                <a:effectLst/>
                <a:uLnTx/>
                <a:uFillTx/>
                <a:latin typeface="Tahoma"/>
                <a:ea typeface="+mn-ea"/>
                <a:cs typeface="Tahoma"/>
              </a:rPr>
              <a:t> </a:t>
            </a:r>
            <a:r>
              <a:rPr kumimoji="1" sz="2700" b="0" i="0" u="none" strike="noStrike" kern="1200" cap="none" spc="-15" normalizeH="0" baseline="0" noProof="0" dirty="0">
                <a:ln>
                  <a:noFill/>
                </a:ln>
                <a:solidFill>
                  <a:srgbClr val="002060"/>
                </a:solidFill>
                <a:effectLst/>
                <a:uLnTx/>
                <a:uFillTx/>
                <a:latin typeface="Tahoma"/>
                <a:ea typeface="+mn-ea"/>
                <a:cs typeface="Tahoma"/>
              </a:rPr>
              <a:t>pair</a:t>
            </a:r>
            <a:endParaRPr kumimoji="1" sz="2700" b="0" i="0" u="none" strike="noStrike" kern="1200" cap="none" spc="0" normalizeH="0" baseline="0" noProof="0" dirty="0">
              <a:ln>
                <a:noFill/>
              </a:ln>
              <a:solidFill>
                <a:prstClr val="black"/>
              </a:solidFill>
              <a:effectLst/>
              <a:uLnTx/>
              <a:uFillTx/>
              <a:latin typeface="Tahoma"/>
              <a:ea typeface="+mn-ea"/>
              <a:cs typeface="Tahoma"/>
            </a:endParaRPr>
          </a:p>
        </p:txBody>
      </p:sp>
      <p:pic>
        <p:nvPicPr>
          <p:cNvPr id="5" name="図 4"/>
          <p:cNvPicPr>
            <a:picLocks noChangeAspect="1"/>
          </p:cNvPicPr>
          <p:nvPr/>
        </p:nvPicPr>
        <p:blipFill>
          <a:blip r:embed="rId2"/>
          <a:stretch>
            <a:fillRect/>
          </a:stretch>
        </p:blipFill>
        <p:spPr>
          <a:xfrm>
            <a:off x="6553200" y="2295525"/>
            <a:ext cx="5667375" cy="3800475"/>
          </a:xfrm>
          <a:prstGeom prst="rect">
            <a:avLst/>
          </a:prstGeom>
        </p:spPr>
      </p:pic>
      <p:sp>
        <p:nvSpPr>
          <p:cNvPr id="6" name="正方形/長方形 5"/>
          <p:cNvSpPr/>
          <p:nvPr/>
        </p:nvSpPr>
        <p:spPr>
          <a:xfrm>
            <a:off x="6172200" y="6064842"/>
            <a:ext cx="6096000" cy="523220"/>
          </a:xfrm>
          <a:prstGeom prst="rect">
            <a:avLst/>
          </a:prstGeom>
        </p:spPr>
        <p:txBody>
          <a:bodyPr>
            <a:spAutoFit/>
          </a:bodyPr>
          <a:lstStyle/>
          <a:p>
            <a:r>
              <a:rPr lang="ja-JP" altLang="en-US" sz="1400" dirty="0">
                <a:hlinkClick r:id="rId3"/>
              </a:rPr>
              <a:t>https://www.uio.no/studier/emner/matnat/its/TEK5030/v19/lect/lecture_4_1_feature_descriptors.</a:t>
            </a:r>
            <a:r>
              <a:rPr lang="ja-JP" altLang="en-US" sz="1400" dirty="0" smtClean="0">
                <a:hlinkClick r:id="rId3"/>
              </a:rPr>
              <a:t>pdf</a:t>
            </a:r>
            <a:endParaRPr lang="ja-JP" altLang="en-US" sz="1400" dirty="0"/>
          </a:p>
        </p:txBody>
      </p:sp>
      <p:sp>
        <p:nvSpPr>
          <p:cNvPr id="7" name="テキスト ボックス 6"/>
          <p:cNvSpPr txBox="1"/>
          <p:nvPr/>
        </p:nvSpPr>
        <p:spPr>
          <a:xfrm>
            <a:off x="2057400" y="6172200"/>
            <a:ext cx="1828800" cy="646331"/>
          </a:xfrm>
          <a:prstGeom prst="rect">
            <a:avLst/>
          </a:prstGeom>
          <a:noFill/>
        </p:spPr>
        <p:txBody>
          <a:bodyPr wrap="square" rtlCol="0">
            <a:spAutoFit/>
          </a:bodyPr>
          <a:lstStyle/>
          <a:p>
            <a:r>
              <a:rPr kumimoji="1" lang="en-US" altLang="ja-JP" dirty="0" err="1" smtClean="0"/>
              <a:t>DoG</a:t>
            </a:r>
            <a:r>
              <a:rPr kumimoji="1" lang="ja-JP" altLang="en-US" dirty="0" smtClean="0"/>
              <a:t>はまだ理解できていない</a:t>
            </a:r>
            <a:endParaRPr kumimoji="1" lang="ja-JP" altLang="en-US" dirty="0"/>
          </a:p>
        </p:txBody>
      </p:sp>
      <p:cxnSp>
        <p:nvCxnSpPr>
          <p:cNvPr id="9" name="直線矢印コネクタ 8"/>
          <p:cNvCxnSpPr/>
          <p:nvPr/>
        </p:nvCxnSpPr>
        <p:spPr>
          <a:xfrm>
            <a:off x="5791200" y="3657600"/>
            <a:ext cx="838201"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528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02385" y="1143000"/>
            <a:ext cx="9651415" cy="24127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02215" y="3664270"/>
            <a:ext cx="9651585" cy="239153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00965" y="444500"/>
            <a:ext cx="6972300"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 </a:t>
            </a:r>
            <a:r>
              <a:rPr spc="-85" dirty="0">
                <a:latin typeface="Trebuchet MS"/>
                <a:cs typeface="Trebuchet MS"/>
              </a:rPr>
              <a:t>A </a:t>
            </a:r>
            <a:r>
              <a:rPr spc="-175" dirty="0">
                <a:latin typeface="Trebuchet MS"/>
                <a:cs typeface="Trebuchet MS"/>
              </a:rPr>
              <a:t>General</a:t>
            </a:r>
            <a:r>
              <a:rPr spc="375" dirty="0">
                <a:latin typeface="Trebuchet MS"/>
                <a:cs typeface="Trebuchet MS"/>
              </a:rPr>
              <a:t> </a:t>
            </a:r>
            <a:r>
              <a:rPr spc="-105" dirty="0">
                <a:latin typeface="Trebuchet MS"/>
                <a:cs typeface="Trebuchet MS"/>
              </a:rPr>
              <a:t>Process</a:t>
            </a:r>
          </a:p>
        </p:txBody>
      </p:sp>
      <p:sp>
        <p:nvSpPr>
          <p:cNvPr id="7" name="object 7"/>
          <p:cNvSpPr txBox="1"/>
          <p:nvPr/>
        </p:nvSpPr>
        <p:spPr>
          <a:xfrm>
            <a:off x="1371600" y="6181009"/>
            <a:ext cx="400621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242852"/>
                </a:solidFill>
                <a:latin typeface="Trebuchet MS"/>
                <a:cs typeface="Trebuchet MS"/>
              </a:rPr>
              <a:t>Images </a:t>
            </a:r>
            <a:r>
              <a:rPr sz="1000" b="1" spc="-60" dirty="0">
                <a:solidFill>
                  <a:srgbClr val="242852"/>
                </a:solidFill>
                <a:latin typeface="Trebuchet MS"/>
                <a:cs typeface="Trebuchet MS"/>
              </a:rPr>
              <a:t>from </a:t>
            </a:r>
            <a:r>
              <a:rPr sz="1000" b="1" spc="15" dirty="0">
                <a:solidFill>
                  <a:srgbClr val="242852"/>
                </a:solidFill>
                <a:latin typeface="Trebuchet MS"/>
                <a:cs typeface="Trebuchet MS"/>
              </a:rPr>
              <a:t>CITYSCAPES </a:t>
            </a:r>
            <a:r>
              <a:rPr sz="1000" b="1" spc="-45" dirty="0">
                <a:solidFill>
                  <a:srgbClr val="242852"/>
                </a:solidFill>
                <a:latin typeface="Trebuchet MS"/>
                <a:cs typeface="Trebuchet MS"/>
              </a:rPr>
              <a:t>dataset:</a:t>
            </a:r>
            <a:r>
              <a:rPr sz="1000" b="1" spc="-140" dirty="0">
                <a:solidFill>
                  <a:srgbClr val="242852"/>
                </a:solidFill>
                <a:latin typeface="Trebuchet MS"/>
                <a:cs typeface="Trebuchet MS"/>
              </a:rPr>
              <a:t> </a:t>
            </a:r>
            <a:r>
              <a:rPr sz="1000" b="1" spc="-55" dirty="0">
                <a:solidFill>
                  <a:srgbClr val="242852"/>
                </a:solidFill>
                <a:latin typeface="Trebuchet MS"/>
                <a:cs typeface="Trebuchet MS"/>
              </a:rPr>
              <a:t>https://</a:t>
            </a:r>
            <a:r>
              <a:rPr sz="1000" b="1" spc="-55" dirty="0">
                <a:solidFill>
                  <a:srgbClr val="242852"/>
                </a:solidFill>
                <a:latin typeface="Trebuchet MS"/>
                <a:cs typeface="Trebuchet MS"/>
                <a:hlinkClick r:id="rId4"/>
              </a:rPr>
              <a:t>www.cityscapes-dataset.com/</a:t>
            </a:r>
            <a:endParaRPr sz="1000" dirty="0">
              <a:latin typeface="Trebuchet MS"/>
              <a:cs typeface="Trebuchet MS"/>
            </a:endParaRPr>
          </a:p>
        </p:txBody>
      </p:sp>
      <p:sp>
        <p:nvSpPr>
          <p:cNvPr id="9" name="object 9"/>
          <p:cNvSpPr/>
          <p:nvPr/>
        </p:nvSpPr>
        <p:spPr>
          <a:xfrm>
            <a:off x="4341574" y="5715000"/>
            <a:ext cx="144780" cy="146050"/>
          </a:xfrm>
          <a:custGeom>
            <a:avLst/>
            <a:gdLst/>
            <a:ahLst/>
            <a:cxnLst/>
            <a:rect l="l" t="t" r="r" b="b"/>
            <a:pathLst>
              <a:path w="144779" h="146050">
                <a:moveTo>
                  <a:pt x="0" y="0"/>
                </a:moveTo>
                <a:lnTo>
                  <a:pt x="144379" y="0"/>
                </a:lnTo>
                <a:lnTo>
                  <a:pt x="144379" y="145437"/>
                </a:lnTo>
                <a:lnTo>
                  <a:pt x="0" y="145437"/>
                </a:lnTo>
                <a:lnTo>
                  <a:pt x="0" y="0"/>
                </a:lnTo>
                <a:close/>
              </a:path>
            </a:pathLst>
          </a:custGeom>
          <a:ln w="63500">
            <a:solidFill>
              <a:srgbClr val="4A66AC"/>
            </a:solidFill>
          </a:ln>
        </p:spPr>
        <p:txBody>
          <a:bodyPr wrap="square" lIns="0" tIns="0" rIns="0" bIns="0" rtlCol="0"/>
          <a:lstStyle/>
          <a:p>
            <a:endParaRPr/>
          </a:p>
        </p:txBody>
      </p:sp>
      <p:sp>
        <p:nvSpPr>
          <p:cNvPr id="10" name="object 10"/>
          <p:cNvSpPr/>
          <p:nvPr/>
        </p:nvSpPr>
        <p:spPr>
          <a:xfrm>
            <a:off x="4562554" y="5878000"/>
            <a:ext cx="1214013" cy="675200"/>
          </a:xfrm>
          <a:custGeom>
            <a:avLst/>
            <a:gdLst/>
            <a:ahLst/>
            <a:cxnLst/>
            <a:rect l="l" t="t" r="r" b="b"/>
            <a:pathLst>
              <a:path w="1467485" h="1741170">
                <a:moveTo>
                  <a:pt x="0" y="0"/>
                </a:moveTo>
                <a:lnTo>
                  <a:pt x="1467050" y="1741115"/>
                </a:lnTo>
              </a:path>
            </a:pathLst>
          </a:custGeom>
          <a:ln w="63500">
            <a:solidFill>
              <a:srgbClr val="4A66AC"/>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 name="object 11"/>
              <p:cNvSpPr txBox="1"/>
              <p:nvPr/>
            </p:nvSpPr>
            <p:spPr>
              <a:xfrm>
                <a:off x="5859424" y="6215600"/>
                <a:ext cx="1811655" cy="505267"/>
              </a:xfrm>
              <a:prstGeom prst="rect">
                <a:avLst/>
              </a:prstGeom>
            </p:spPr>
            <p:txBody>
              <a:bodyPr vert="horz" wrap="square" lIns="0" tIns="12700" rIns="0" bIns="0" rtlCol="0">
                <a:spAutoFit/>
              </a:bodyPr>
              <a:lstStyle/>
              <a:p>
                <a:pPr marL="38100">
                  <a:lnSpc>
                    <a:spcPct val="100000"/>
                  </a:lnSpc>
                  <a:spcBef>
                    <a:spcPts val="100"/>
                  </a:spcBef>
                </a:pPr>
                <a:r>
                  <a:rPr lang="en-US" altLang="ja-JP" sz="3200" spc="185" dirty="0" smtClean="0">
                    <a:solidFill>
                      <a:srgbClr val="242852"/>
                    </a:solidFill>
                    <a:latin typeface="Cambria Math"/>
                    <a:cs typeface="Cambria Math"/>
                  </a:rPr>
                  <a:t>{</a:t>
                </a:r>
                <a14:m>
                  <m:oMath xmlns:m="http://schemas.openxmlformats.org/officeDocument/2006/math">
                    <m:sSub>
                      <m:sSubPr>
                        <m:ctrlPr>
                          <a:rPr lang="en-US" altLang="ja-JP" sz="3200" b="0" i="1" spc="185" smtClean="0">
                            <a:solidFill>
                              <a:srgbClr val="242852"/>
                            </a:solidFill>
                            <a:latin typeface="Cambria Math" panose="02040503050406030204" pitchFamily="18" charset="0"/>
                            <a:cs typeface="Cambria Math"/>
                          </a:rPr>
                        </m:ctrlPr>
                      </m:sSubPr>
                      <m:e>
                        <m:r>
                          <a:rPr lang="ja-JP" altLang="en-US" sz="3200" b="0" i="1" spc="185" smtClean="0">
                            <a:solidFill>
                              <a:srgbClr val="242852"/>
                            </a:solidFill>
                            <a:latin typeface="Cambria Math" panose="02040503050406030204" pitchFamily="18" charset="0"/>
                            <a:cs typeface="Cambria Math"/>
                          </a:rPr>
                          <m:t>𝑓</m:t>
                        </m:r>
                      </m:e>
                      <m:sub>
                        <m:r>
                          <a:rPr lang="en-US" altLang="ja-JP" sz="3200" b="0" i="1" spc="185" smtClean="0">
                            <a:solidFill>
                              <a:srgbClr val="242852"/>
                            </a:solidFill>
                            <a:latin typeface="Cambria Math" panose="02040503050406030204" pitchFamily="18" charset="0"/>
                            <a:cs typeface="Cambria Math"/>
                          </a:rPr>
                          <m:t>1</m:t>
                        </m:r>
                      </m:sub>
                    </m:sSub>
                  </m:oMath>
                </a14:m>
                <a:r>
                  <a:rPr lang="en-US" altLang="ja-JP" sz="3200" spc="185" dirty="0" smtClean="0">
                    <a:solidFill>
                      <a:srgbClr val="242852"/>
                    </a:solidFill>
                    <a:latin typeface="Cambria Math"/>
                    <a:cs typeface="Cambria Math"/>
                  </a:rPr>
                  <a:t>,</a:t>
                </a:r>
                <a:r>
                  <a:rPr lang="ja-JP" altLang="en-US" sz="3200" spc="-204" dirty="0" smtClean="0">
                    <a:solidFill>
                      <a:srgbClr val="242852"/>
                    </a:solidFill>
                    <a:latin typeface="Cambria Math"/>
                    <a:cs typeface="Cambria Math"/>
                  </a:rPr>
                  <a:t> </a:t>
                </a:r>
                <a:r>
                  <a:rPr lang="en-US" altLang="ja-JP" sz="3200" dirty="0">
                    <a:solidFill>
                      <a:srgbClr val="242852"/>
                    </a:solidFill>
                    <a:latin typeface="Cambria Math"/>
                    <a:cs typeface="Cambria Math"/>
                  </a:rPr>
                  <a:t>…</a:t>
                </a:r>
                <a:r>
                  <a:rPr lang="ja-JP" altLang="en-US" sz="3200" spc="-204" dirty="0">
                    <a:solidFill>
                      <a:srgbClr val="242852"/>
                    </a:solidFill>
                    <a:latin typeface="Cambria Math"/>
                    <a:cs typeface="Cambria Math"/>
                  </a:rPr>
                  <a:t> </a:t>
                </a:r>
                <a:r>
                  <a:rPr lang="en-US" altLang="ja-JP" sz="3200" dirty="0">
                    <a:solidFill>
                      <a:srgbClr val="242852"/>
                    </a:solidFill>
                    <a:latin typeface="Cambria Math"/>
                    <a:cs typeface="Cambria Math"/>
                  </a:rPr>
                  <a:t>,</a:t>
                </a:r>
                <a:r>
                  <a:rPr lang="ja-JP" altLang="en-US" sz="3200" spc="-200" dirty="0">
                    <a:solidFill>
                      <a:srgbClr val="242852"/>
                    </a:solidFill>
                    <a:latin typeface="Cambria Math"/>
                    <a:cs typeface="Cambria Math"/>
                  </a:rPr>
                  <a:t> </a:t>
                </a:r>
                <a14:m>
                  <m:oMath xmlns:m="http://schemas.openxmlformats.org/officeDocument/2006/math">
                    <m:sSub>
                      <m:sSubPr>
                        <m:ctrlPr>
                          <a:rPr lang="en-US" altLang="ja-JP" sz="3200" b="0" i="1" spc="-200" smtClean="0">
                            <a:solidFill>
                              <a:srgbClr val="242852"/>
                            </a:solidFill>
                            <a:latin typeface="Cambria Math" panose="02040503050406030204" pitchFamily="18" charset="0"/>
                            <a:cs typeface="Cambria Math"/>
                          </a:rPr>
                        </m:ctrlPr>
                      </m:sSubPr>
                      <m:e>
                        <m:r>
                          <a:rPr lang="en-US" altLang="ja-JP" sz="3200" b="0" i="1" spc="-200" smtClean="0">
                            <a:solidFill>
                              <a:srgbClr val="242852"/>
                            </a:solidFill>
                            <a:latin typeface="Cambria Math" panose="02040503050406030204" pitchFamily="18" charset="0"/>
                            <a:cs typeface="Cambria Math"/>
                          </a:rPr>
                          <m:t>𝑓</m:t>
                        </m:r>
                      </m:e>
                      <m:sub>
                        <m:r>
                          <a:rPr lang="en-US" altLang="ja-JP" sz="3200" b="0" i="1" spc="-200" smtClean="0">
                            <a:solidFill>
                              <a:srgbClr val="242852"/>
                            </a:solidFill>
                            <a:latin typeface="Cambria Math" panose="02040503050406030204" pitchFamily="18" charset="0"/>
                            <a:cs typeface="Cambria Math"/>
                          </a:rPr>
                          <m:t>𝑛</m:t>
                        </m:r>
                      </m:sub>
                    </m:sSub>
                  </m:oMath>
                </a14:m>
                <a:r>
                  <a:rPr lang="en-US" altLang="ja-JP" sz="3200" spc="345" dirty="0" smtClean="0">
                    <a:solidFill>
                      <a:srgbClr val="242852"/>
                    </a:solidFill>
                    <a:latin typeface="Cambria Math"/>
                    <a:cs typeface="Cambria Math"/>
                  </a:rPr>
                  <a:t>}</a:t>
                </a:r>
                <a:endParaRPr sz="3200" dirty="0">
                  <a:latin typeface="Cambria Math"/>
                  <a:cs typeface="Cambria Math"/>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5859424" y="6215600"/>
                <a:ext cx="1811655" cy="505267"/>
              </a:xfrm>
              <a:prstGeom prst="rect">
                <a:avLst/>
              </a:prstGeom>
              <a:blipFill>
                <a:blip r:embed="rId5"/>
                <a:stretch>
                  <a:fillRect l="-11448" t="-22892" r="-13131" b="-46988"/>
                </a:stretch>
              </a:blipFill>
            </p:spPr>
            <p:txBody>
              <a:bodyPr/>
              <a:lstStyle/>
              <a:p>
                <a:r>
                  <a:rPr lang="ja-JP" altLang="en-US">
                    <a:noFill/>
                  </a:rPr>
                  <a:t> </a:t>
                </a:r>
              </a:p>
            </p:txBody>
          </p:sp>
        </mc:Fallback>
      </mc:AlternateContent>
      <p:sp>
        <p:nvSpPr>
          <p:cNvPr id="13" name="テキスト ボックス 12"/>
          <p:cNvSpPr txBox="1"/>
          <p:nvPr/>
        </p:nvSpPr>
        <p:spPr>
          <a:xfrm>
            <a:off x="228601" y="4419600"/>
            <a:ext cx="1473614" cy="923330"/>
          </a:xfrm>
          <a:prstGeom prst="rect">
            <a:avLst/>
          </a:prstGeom>
          <a:noFill/>
        </p:spPr>
        <p:txBody>
          <a:bodyPr wrap="square" rtlCol="0">
            <a:spAutoFit/>
          </a:bodyPr>
          <a:lstStyle/>
          <a:p>
            <a:r>
              <a:rPr kumimoji="1" lang="en-US" altLang="ja-JP" dirty="0" smtClean="0"/>
              <a:t>Detection and description</a:t>
            </a:r>
            <a:endParaRPr kumimoji="1" lang="ja-JP" altLang="en-US" dirty="0"/>
          </a:p>
        </p:txBody>
      </p:sp>
      <p:sp>
        <p:nvSpPr>
          <p:cNvPr id="14" name="正方形/長方形 13"/>
          <p:cNvSpPr/>
          <p:nvPr/>
        </p:nvSpPr>
        <p:spPr>
          <a:xfrm>
            <a:off x="762000" y="0"/>
            <a:ext cx="10213633" cy="646331"/>
          </a:xfrm>
          <a:prstGeom prst="rect">
            <a:avLst/>
          </a:prstGeom>
        </p:spPr>
        <p:txBody>
          <a:bodyPr wrap="square">
            <a:spAutoFit/>
          </a:bodyPr>
          <a:lstStyle/>
          <a:p>
            <a:r>
              <a:rPr lang="en-US" altLang="ja-JP" dirty="0">
                <a:solidFill>
                  <a:srgbClr val="000000"/>
                </a:solidFill>
                <a:latin typeface="BSZPYG+HelveticaNeue"/>
              </a:rPr>
              <a:t>Image </a:t>
            </a:r>
            <a:r>
              <a:rPr lang="en-US" altLang="ja-JP" dirty="0">
                <a:solidFill>
                  <a:srgbClr val="FF0000"/>
                </a:solidFill>
                <a:latin typeface="BSZPYG+HelveticaNeue"/>
              </a:rPr>
              <a:t>stitching</a:t>
            </a:r>
            <a:r>
              <a:rPr lang="en-US" altLang="ja-JP" dirty="0">
                <a:solidFill>
                  <a:srgbClr val="000000"/>
                </a:solidFill>
                <a:latin typeface="BSZPYG+HelveticaNeue"/>
              </a:rPr>
              <a:t>: the process of combining multiple photographic images with </a:t>
            </a:r>
            <a:r>
              <a:rPr lang="en-US" altLang="ja-JP" dirty="0">
                <a:solidFill>
                  <a:srgbClr val="FF0000"/>
                </a:solidFill>
                <a:latin typeface="BSZPYG+HelveticaNeue"/>
              </a:rPr>
              <a:t>overlapping</a:t>
            </a:r>
            <a:r>
              <a:rPr lang="en-US" altLang="ja-JP" dirty="0">
                <a:solidFill>
                  <a:srgbClr val="000000"/>
                </a:solidFill>
                <a:latin typeface="BSZPYG+HelveticaNeue"/>
              </a:rPr>
              <a:t> </a:t>
            </a:r>
            <a:r>
              <a:rPr lang="en-US" altLang="ja-JP" dirty="0">
                <a:solidFill>
                  <a:srgbClr val="FF0000"/>
                </a:solidFill>
                <a:latin typeface="BSZPYG+HelveticaNeue"/>
              </a:rPr>
              <a:t>fields</a:t>
            </a:r>
            <a:r>
              <a:rPr lang="en-US" altLang="ja-JP" dirty="0">
                <a:solidFill>
                  <a:srgbClr val="000000"/>
                </a:solidFill>
                <a:latin typeface="BSZPYG+HelveticaNeue"/>
              </a:rPr>
              <a:t> of view to produce a segmented </a:t>
            </a:r>
            <a:r>
              <a:rPr lang="en-US" altLang="ja-JP" dirty="0" smtClean="0">
                <a:solidFill>
                  <a:srgbClr val="FF0000"/>
                </a:solidFill>
                <a:latin typeface="BSZPYG+HelveticaNeue"/>
              </a:rPr>
              <a:t>panorama</a:t>
            </a:r>
            <a:r>
              <a:rPr lang="en-US" altLang="ja-JP" dirty="0" smtClean="0">
                <a:latin typeface="BSZPYG+HelveticaNeue"/>
              </a:rPr>
              <a:t>(</a:t>
            </a:r>
            <a:r>
              <a:rPr lang="ja-JP" altLang="en-US" dirty="0" smtClean="0">
                <a:latin typeface="BSZPYG+HelveticaNeue"/>
              </a:rPr>
              <a:t>パノラマ、全景</a:t>
            </a:r>
            <a:r>
              <a:rPr lang="en-US" altLang="ja-JP" dirty="0" smtClean="0">
                <a:latin typeface="BSZPYG+HelveticaNeue"/>
              </a:rPr>
              <a:t>) </a:t>
            </a:r>
            <a:r>
              <a:rPr lang="en-US" altLang="ja-JP" dirty="0">
                <a:solidFill>
                  <a:srgbClr val="000000"/>
                </a:solidFill>
                <a:latin typeface="BSZPYG+HelveticaNeue"/>
              </a:rPr>
              <a:t>or high-resolution image. </a:t>
            </a:r>
            <a:endParaRPr lang="ja-JP" altLang="en-US" dirty="0"/>
          </a:p>
        </p:txBody>
      </p:sp>
      <p:sp>
        <p:nvSpPr>
          <p:cNvPr id="3" name="正方形/長方形 2"/>
          <p:cNvSpPr/>
          <p:nvPr/>
        </p:nvSpPr>
        <p:spPr>
          <a:xfrm>
            <a:off x="7671079" y="6093457"/>
            <a:ext cx="4381940" cy="646331"/>
          </a:xfrm>
          <a:prstGeom prst="rect">
            <a:avLst/>
          </a:prstGeom>
        </p:spPr>
        <p:txBody>
          <a:bodyPr wrap="square">
            <a:spAutoFit/>
          </a:bodyPr>
          <a:lstStyle/>
          <a:p>
            <a:r>
              <a:rPr lang="en-US" altLang="ja-JP" dirty="0">
                <a:solidFill>
                  <a:srgbClr val="000000"/>
                </a:solidFill>
                <a:latin typeface="BSZPYG+HelveticaNeue"/>
              </a:rPr>
              <a:t>associate a descriptor for each feature </a:t>
            </a:r>
            <a:r>
              <a:rPr lang="en-US" altLang="ja-JP" dirty="0">
                <a:solidFill>
                  <a:srgbClr val="FF0000"/>
                </a:solidFill>
                <a:latin typeface="BSZPYG+HelveticaNeue"/>
              </a:rPr>
              <a:t>from</a:t>
            </a:r>
            <a:r>
              <a:rPr lang="en-US" altLang="ja-JP" dirty="0">
                <a:solidFill>
                  <a:srgbClr val="000000"/>
                </a:solidFill>
                <a:latin typeface="BSZPYG+HelveticaNeue"/>
              </a:rPr>
              <a:t> </a:t>
            </a:r>
            <a:r>
              <a:rPr lang="en-US" altLang="ja-JP" dirty="0">
                <a:solidFill>
                  <a:srgbClr val="FF0000"/>
                </a:solidFill>
                <a:latin typeface="BSZPYG+HelveticaNeue"/>
              </a:rPr>
              <a:t>its</a:t>
            </a:r>
            <a:r>
              <a:rPr lang="en-US" altLang="ja-JP" dirty="0">
                <a:solidFill>
                  <a:srgbClr val="000000"/>
                </a:solidFill>
                <a:latin typeface="BSZPYG+HelveticaNeue"/>
              </a:rPr>
              <a:t> </a:t>
            </a:r>
            <a:r>
              <a:rPr lang="en-US" altLang="ja-JP" dirty="0">
                <a:solidFill>
                  <a:srgbClr val="FF0000"/>
                </a:solidFill>
                <a:latin typeface="BSZPYG+HelveticaNeue"/>
              </a:rPr>
              <a:t>neighborhood</a:t>
            </a:r>
            <a:r>
              <a:rPr lang="en-US" altLang="ja-JP" dirty="0" smtClean="0">
                <a:solidFill>
                  <a:srgbClr val="000000"/>
                </a:solidFill>
                <a:latin typeface="BSZPYG+HelveticaNeue"/>
              </a:rPr>
              <a:t>. </a:t>
            </a:r>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0965" y="0"/>
            <a:ext cx="11190068" cy="574040"/>
          </a:xfrm>
        </p:spPr>
        <p:txBody>
          <a:bodyPr/>
          <a:lstStyle/>
          <a:p>
            <a:r>
              <a:rPr kumimoji="1" lang="en-US" altLang="ja-JP" dirty="0" smtClean="0"/>
              <a:t>Binary Descriptors and BRISK (from </a:t>
            </a:r>
            <a:r>
              <a:rPr kumimoji="1" lang="en-US" altLang="ja-JP" dirty="0" err="1" smtClean="0"/>
              <a:t>Udacity</a:t>
            </a:r>
            <a:r>
              <a:rPr kumimoji="1" lang="en-US" altLang="ja-JP" dirty="0" smtClean="0"/>
              <a:t>)</a:t>
            </a:r>
            <a:endParaRPr kumimoji="1" lang="ja-JP" altLang="en-US" dirty="0"/>
          </a:p>
        </p:txBody>
      </p:sp>
      <p:sp>
        <p:nvSpPr>
          <p:cNvPr id="4" name="Rectangle 1"/>
          <p:cNvSpPr>
            <a:spLocks noChangeArrowheads="1"/>
          </p:cNvSpPr>
          <p:nvPr/>
        </p:nvSpPr>
        <p:spPr bwMode="auto">
          <a:xfrm>
            <a:off x="0" y="442079"/>
            <a:ext cx="913404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central idea of binary descriptors is to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rely solely on the intensity information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(i.e. the image itself)</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and to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encode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information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around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keypoint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a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string of binary numbers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can be compared very efficiently in the matching step, when corresponding keypoints are searched.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Binary descriptorの３parts: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sampling</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pattern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describes where sample points are located around the location of a keypoint. 多分keypoint位置との相対位置。</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 method for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orientation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compensation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removes the influence of rotation of the image patch around a keypoint location.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 method for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sample-pair</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selection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which generates pairs of sample points which are compared against each other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with regard to their intensity values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If the first value is larger than the second, '1' into the binary string, otherwise '0'</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After performing this for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all point-pairs in the sampling pattern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 long binary chain (or, string) is created.</a:t>
            </a:r>
          </a:p>
          <a:p>
            <a:pPr marL="0" marR="0" lvl="0" indent="0" algn="l" defTabSz="914400" rtl="0" eaLnBrk="0" fontAlgn="base" latinLnBrk="0" hangingPunct="0">
              <a:lnSpc>
                <a:spcPct val="100000"/>
              </a:lnSpc>
              <a:spcBef>
                <a:spcPct val="0"/>
              </a:spcBef>
              <a:spcAft>
                <a:spcPct val="0"/>
              </a:spcAft>
              <a:buClrTx/>
              <a:buSzTx/>
              <a:tabLst/>
            </a:pPr>
            <a:r>
              <a:rPr kumimoji="0" lang="ja-JP" altLang="en-US"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①</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sampling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pattern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BRISK is composed out of a number of sample points (blue), where a concentric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ring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red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around each sample point denotes an area where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Gaussian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smoothing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is applied.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As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opposed to</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some other binary descriptors such as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ORB or BRIEF</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BRISK sampling pattern is fixed</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smoothing is important to avoid aliasing (an effect that causes different signals to become indistinguishable when sampled).</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4048" y="553448"/>
            <a:ext cx="3057952" cy="300079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761" y="3519360"/>
            <a:ext cx="5630839" cy="3338639"/>
          </a:xfrm>
          <a:prstGeom prst="rect">
            <a:avLst/>
          </a:prstGeom>
        </p:spPr>
      </p:pic>
      <p:sp>
        <p:nvSpPr>
          <p:cNvPr id="7" name="Rectangle 2"/>
          <p:cNvSpPr>
            <a:spLocks noChangeArrowheads="1"/>
          </p:cNvSpPr>
          <p:nvPr/>
        </p:nvSpPr>
        <p:spPr bwMode="auto">
          <a:xfrm>
            <a:off x="0" y="3540204"/>
            <a:ext cx="624839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②</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During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sample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pair</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selection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the BRISK algorithm differentiates between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long- and short-distance pairs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endParaRPr kumimoji="0" lang="ja-JP" altLang="ja-JP"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long-distance pairs</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are used for estimating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orientation</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the image patch from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intensity</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gradients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whereas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short-distance pairs</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are used for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intensity</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comparisons</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from which the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descriptor</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string</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is assembled. </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long-distance pairsはorientationを担当する、short-distance pairsはdescriptorを担当</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p:txBody>
      </p:sp>
      <p:sp>
        <p:nvSpPr>
          <p:cNvPr id="8" name="正方形/長方形 7"/>
          <p:cNvSpPr/>
          <p:nvPr/>
        </p:nvSpPr>
        <p:spPr>
          <a:xfrm>
            <a:off x="6400800" y="3429000"/>
            <a:ext cx="3689536" cy="369332"/>
          </a:xfrm>
          <a:prstGeom prst="rect">
            <a:avLst/>
          </a:prstGeom>
        </p:spPr>
        <p:txBody>
          <a:bodyPr wrap="none">
            <a:spAutoFit/>
          </a:bodyPr>
          <a:lstStyle/>
          <a:p>
            <a:r>
              <a:rPr lang="ja-JP" altLang="en-US" dirty="0">
                <a:solidFill>
                  <a:schemeClr val="bg1"/>
                </a:solidFill>
              </a:rPr>
              <a:t>short pairs (left) and long pairs (right)</a:t>
            </a: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4617115"/>
            <a:ext cx="5032130" cy="2264221"/>
          </a:xfrm>
          <a:prstGeom prst="rect">
            <a:avLst/>
          </a:prstGeom>
        </p:spPr>
      </p:pic>
      <p:sp>
        <p:nvSpPr>
          <p:cNvPr id="10" name="テキスト ボックス 9"/>
          <p:cNvSpPr txBox="1"/>
          <p:nvPr/>
        </p:nvSpPr>
        <p:spPr>
          <a:xfrm>
            <a:off x="-1" y="5070236"/>
            <a:ext cx="1295401" cy="923330"/>
          </a:xfrm>
          <a:prstGeom prst="rect">
            <a:avLst/>
          </a:prstGeom>
          <a:noFill/>
        </p:spPr>
        <p:txBody>
          <a:bodyPr wrap="square" rtlCol="0">
            <a:spAutoFit/>
          </a:bodyPr>
          <a:lstStyle/>
          <a:p>
            <a:r>
              <a:rPr kumimoji="1" lang="ja-JP" altLang="en-US" dirty="0" smtClean="0"/>
              <a:t>長距離ペア</a:t>
            </a:r>
            <a:r>
              <a:rPr kumimoji="1" lang="en-US" altLang="ja-JP" dirty="0" smtClean="0"/>
              <a:t>set</a:t>
            </a:r>
            <a:r>
              <a:rPr kumimoji="1" lang="ja-JP" altLang="en-US" dirty="0" smtClean="0"/>
              <a:t>や短距離ペア</a:t>
            </a:r>
            <a:r>
              <a:rPr kumimoji="1" lang="en-US" altLang="ja-JP" dirty="0" smtClean="0"/>
              <a:t>set</a:t>
            </a:r>
            <a:endParaRPr kumimoji="1" lang="ja-JP" altLang="en-US" dirty="0"/>
          </a:p>
        </p:txBody>
      </p:sp>
      <p:sp>
        <p:nvSpPr>
          <p:cNvPr id="3" name="テキスト ボックス 2"/>
          <p:cNvSpPr txBox="1"/>
          <p:nvPr/>
        </p:nvSpPr>
        <p:spPr>
          <a:xfrm>
            <a:off x="3712607" y="831453"/>
            <a:ext cx="2209800" cy="369332"/>
          </a:xfrm>
          <a:prstGeom prst="rect">
            <a:avLst/>
          </a:prstGeom>
          <a:noFill/>
        </p:spPr>
        <p:txBody>
          <a:bodyPr wrap="square" rtlCol="0">
            <a:spAutoFit/>
          </a:bodyPr>
          <a:lstStyle/>
          <a:p>
            <a:r>
              <a:rPr kumimoji="1" lang="en-US" altLang="ja-JP" dirty="0" smtClean="0"/>
              <a:t>Gradient</a:t>
            </a:r>
            <a:r>
              <a:rPr kumimoji="1" lang="ja-JP" altLang="en-US" dirty="0" smtClean="0"/>
              <a:t>計算なし</a:t>
            </a:r>
            <a:endParaRPr kumimoji="1" lang="ja-JP" altLang="en-US" dirty="0"/>
          </a:p>
        </p:txBody>
      </p:sp>
    </p:spTree>
    <p:extLst>
      <p:ext uri="{BB962C8B-B14F-4D97-AF65-F5344CB8AC3E}">
        <p14:creationId xmlns:p14="http://schemas.microsoft.com/office/powerpoint/2010/main" val="562233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0965" y="0"/>
            <a:ext cx="11190068" cy="574040"/>
          </a:xfrm>
        </p:spPr>
        <p:txBody>
          <a:bodyPr/>
          <a:lstStyle/>
          <a:p>
            <a:r>
              <a:rPr kumimoji="1" lang="en-US" altLang="ja-JP" dirty="0" smtClean="0"/>
              <a:t>Binary Descriptors and BRISK</a:t>
            </a:r>
            <a:r>
              <a:rPr kumimoji="1" lang="ja-JP" altLang="en-US" dirty="0" smtClean="0"/>
              <a:t>続き</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08" y="762001"/>
            <a:ext cx="6061286" cy="3254020"/>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0" y="457200"/>
                <a:ext cx="4495800" cy="369332"/>
              </a:xfrm>
              <a:prstGeom prst="rect">
                <a:avLst/>
              </a:prstGeom>
              <a:noFill/>
            </p:spPr>
            <p:txBody>
              <a:bodyPr wrap="square" rtlCol="0">
                <a:spAutoFit/>
              </a:bodyPr>
              <a:lstStyle/>
              <a:p>
                <a:r>
                  <a:rPr kumimoji="1" lang="ja-JP" altLang="en-US" dirty="0" smtClean="0"/>
                  <a:t>長距離ペア</a:t>
                </a:r>
                <a:r>
                  <a:rPr kumimoji="1" lang="en-US" altLang="ja-JP" dirty="0" smtClean="0"/>
                  <a:t>set</a:t>
                </a:r>
                <a:r>
                  <a:rPr kumimoji="1" lang="ja-JP" altLang="en-US" dirty="0" smtClean="0"/>
                  <a:t>から</a:t>
                </a:r>
                <a:r>
                  <a:rPr kumimoji="1" lang="en-US" altLang="ja-JP" dirty="0" smtClean="0"/>
                  <a:t>direction vector </a:t>
                </a:r>
                <a14:m>
                  <m:oMath xmlns:m="http://schemas.openxmlformats.org/officeDocument/2006/math">
                    <m:r>
                      <a:rPr kumimoji="1" lang="en-US" altLang="ja-JP" b="0" i="1" smtClean="0">
                        <a:latin typeface="Cambria Math" panose="02040503050406030204" pitchFamily="18" charset="0"/>
                      </a:rPr>
                      <m:t>𝑔</m:t>
                    </m:r>
                  </m:oMath>
                </a14:m>
                <a:r>
                  <a:rPr kumimoji="1" lang="ja-JP" altLang="en-US" dirty="0" smtClean="0"/>
                  <a:t>を計算：</a:t>
                </a:r>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0" y="457200"/>
                <a:ext cx="4495800" cy="369332"/>
              </a:xfrm>
              <a:prstGeom prst="rect">
                <a:avLst/>
              </a:prstGeom>
              <a:blipFill>
                <a:blip r:embed="rId3"/>
                <a:stretch>
                  <a:fillRect l="-1084" t="-13115" b="-26230"/>
                </a:stretch>
              </a:blipFill>
            </p:spPr>
            <p:txBody>
              <a:bodyPr/>
              <a:lstStyle/>
              <a:p>
                <a:r>
                  <a:rPr lang="ja-JP" altLang="en-US">
                    <a:noFill/>
                  </a:rPr>
                  <a:t> </a:t>
                </a:r>
              </a:p>
            </p:txBody>
          </p:sp>
        </mc:Fallback>
      </mc:AlternateContent>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594" y="2895600"/>
            <a:ext cx="6098476" cy="3974816"/>
          </a:xfrm>
          <a:prstGeom prst="rect">
            <a:avLst/>
          </a:prstGeom>
        </p:spPr>
      </p:pic>
      <mc:AlternateContent xmlns:mc="http://schemas.openxmlformats.org/markup-compatibility/2006" xmlns:a14="http://schemas.microsoft.com/office/drawing/2010/main">
        <mc:Choice Requires="a14">
          <p:sp>
            <p:nvSpPr>
              <p:cNvPr id="9" name="Rectangle 2"/>
              <p:cNvSpPr>
                <a:spLocks noChangeArrowheads="1"/>
              </p:cNvSpPr>
              <p:nvPr/>
            </p:nvSpPr>
            <p:spPr bwMode="auto">
              <a:xfrm>
                <a:off x="609600" y="4495801"/>
                <a:ext cx="5562600" cy="1477328"/>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Based on</a:t>
                </a:r>
                <a:r>
                  <a:rPr kumimoji="0" lang="en-US"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14:m>
                  <m:oMath xmlns:m="http://schemas.openxmlformats.org/officeDocument/2006/math">
                    <m:r>
                      <a:rPr kumimoji="0" lang="en-US" altLang="ja-JP" sz="1200" b="1" i="1" u="none" strike="noStrike" cap="none" normalizeH="0" baseline="0" smtClean="0">
                        <a:ln>
                          <a:noFill/>
                        </a:ln>
                        <a:solidFill>
                          <a:srgbClr val="333333"/>
                        </a:solidFill>
                        <a:effectLst/>
                        <a:latin typeface="Cambria Math" panose="02040503050406030204" pitchFamily="18" charset="0"/>
                        <a:cs typeface="Open Sans" panose="020B0606030504020204" pitchFamily="34" charset="0"/>
                      </a:rPr>
                      <m:t>𝒈</m:t>
                    </m:r>
                  </m:oMath>
                </a14:m>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 we can use the direction of the sample pattern to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rearrange</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short-distance pairs</a:t>
                </a:r>
                <a:r>
                  <a:rPr kumimoji="0" lang="ja-JP" altLang="ja-JP" sz="1200" b="0"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 </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and thus ensure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rotation</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invariance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Base on the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rotation-invariant short-distance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pairings, the final binary descriptorの計算</a:t>
                </a:r>
                <a:endParaRPr kumimoji="0" lang="en-US"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lvl="1">
                  <a:buFontTx/>
                  <a:buChar char="•"/>
                </a:pPr>
                <a:r>
                  <a:rPr kumimoji="0" lang="ja-JP" altLang="ja-JP" sz="1200" dirty="0">
                    <a:solidFill>
                      <a:srgbClr val="333333"/>
                    </a:solidFill>
                    <a:latin typeface="Open Sans" panose="020B0606030504020204" pitchFamily="34" charset="0"/>
                    <a:cs typeface="Open Sans" panose="020B0606030504020204" pitchFamily="34" charset="0"/>
                  </a:rPr>
                  <a:t>回転してから、descriptorを作る。多分short pairsの内部の順番を変えると思う。単独のpairにたいしては、回転しても結果変わらないでしょう。</a:t>
                </a:r>
              </a:p>
              <a:p>
                <a:pPr lvl="1">
                  <a:buFontTx/>
                  <a:buChar char="•"/>
                </a:pPr>
                <a:r>
                  <a:rPr kumimoji="0" lang="ja-JP" altLang="ja-JP" sz="1200" dirty="0">
                    <a:solidFill>
                      <a:srgbClr val="333333"/>
                    </a:solidFill>
                    <a:latin typeface="Open Sans" panose="020B0606030504020204" pitchFamily="34" charset="0"/>
                    <a:cs typeface="Open Sans" panose="020B0606030504020204" pitchFamily="34" charset="0"/>
                  </a:rPr>
                  <a:t>もしくは、下のimageを回転するけど、上の取る枠は回転しない。なので、回転後、同じ座標のintensityは変わる</a:t>
                </a:r>
                <a:r>
                  <a:rPr kumimoji="0" lang="ja-JP" altLang="ja-JP" sz="1200" dirty="0" smtClean="0">
                    <a:solidFill>
                      <a:srgbClr val="333333"/>
                    </a:solidFill>
                    <a:latin typeface="Open Sans" panose="020B0606030504020204" pitchFamily="34" charset="0"/>
                    <a:cs typeface="Open Sans" panose="020B0606030504020204" pitchFamily="34" charset="0"/>
                  </a:rPr>
                  <a:t>。</a:t>
                </a:r>
                <a:endParaRPr kumimoji="0" lang="ja-JP" altLang="ja-JP" sz="1200" dirty="0">
                  <a:solidFill>
                    <a:srgbClr val="333333"/>
                  </a:solidFill>
                  <a:latin typeface="Open Sans" panose="020B0606030504020204" pitchFamily="34" charset="0"/>
                  <a:cs typeface="Open Sans" panose="020B0606030504020204" pitchFamily="34" charset="0"/>
                </a:endParaRPr>
              </a:p>
            </p:txBody>
          </p:sp>
        </mc:Choice>
        <mc:Fallback xmlns="">
          <p:sp>
            <p:nvSpPr>
              <p:cNvPr id="9" name="Rectangle 2"/>
              <p:cNvSpPr>
                <a:spLocks noRot="1" noChangeAspect="1" noMove="1" noResize="1" noEditPoints="1" noAdjustHandles="1" noChangeArrowheads="1" noChangeShapeType="1" noTextEdit="1"/>
              </p:cNvSpPr>
              <p:nvPr/>
            </p:nvSpPr>
            <p:spPr bwMode="auto">
              <a:xfrm>
                <a:off x="609600" y="4495801"/>
                <a:ext cx="5562600" cy="1477328"/>
              </a:xfrm>
              <a:prstGeom prst="rect">
                <a:avLst/>
              </a:prstGeom>
              <a:blipFill>
                <a:blip r:embed="rId5"/>
                <a:stretch>
                  <a:fillRect l="-1862" t="-4545" r="-876" b="-5785"/>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
        <p:nvSpPr>
          <p:cNvPr id="11" name="正方形/長方形 10"/>
          <p:cNvSpPr/>
          <p:nvPr/>
        </p:nvSpPr>
        <p:spPr>
          <a:xfrm>
            <a:off x="5334000" y="826532"/>
            <a:ext cx="535724" cy="923330"/>
          </a:xfrm>
          <a:prstGeom prst="rect">
            <a:avLst/>
          </a:prstGeom>
          <a:noFill/>
        </p:spPr>
        <p:txBody>
          <a:bodyPr wrap="none" lIns="91440" tIns="45720" rIns="91440" bIns="45720">
            <a:spAutoFit/>
          </a:bodyPr>
          <a:lstStyle/>
          <a:p>
            <a:pPr algn="ctr"/>
            <a:r>
              <a:rPr lang="en-US" altLang="ja-JP" sz="5400" b="1" cap="none" spc="0" dirty="0" smtClean="0">
                <a:ln w="22225">
                  <a:solidFill>
                    <a:schemeClr val="accent2"/>
                  </a:solidFill>
                  <a:prstDash val="solid"/>
                </a:ln>
                <a:solidFill>
                  <a:schemeClr val="accent2">
                    <a:lumMod val="40000"/>
                    <a:lumOff val="60000"/>
                  </a:schemeClr>
                </a:solidFill>
                <a:effectLst/>
              </a:rPr>
              <a:t>1</a:t>
            </a:r>
            <a:endParaRPr lang="ja-JP" altLang="en-US" sz="5400" b="1" cap="none" spc="0" dirty="0">
              <a:ln w="22225">
                <a:solidFill>
                  <a:schemeClr val="accent2"/>
                </a:solidFill>
                <a:prstDash val="solid"/>
              </a:ln>
              <a:solidFill>
                <a:schemeClr val="accent2">
                  <a:lumMod val="40000"/>
                  <a:lumOff val="60000"/>
                </a:schemeClr>
              </a:solidFill>
              <a:effectLst/>
            </a:endParaRPr>
          </a:p>
        </p:txBody>
      </p:sp>
      <p:sp>
        <p:nvSpPr>
          <p:cNvPr id="12" name="正方形/長方形 11"/>
          <p:cNvSpPr/>
          <p:nvPr/>
        </p:nvSpPr>
        <p:spPr>
          <a:xfrm>
            <a:off x="6019800" y="4203982"/>
            <a:ext cx="535724" cy="923330"/>
          </a:xfrm>
          <a:prstGeom prst="rect">
            <a:avLst/>
          </a:prstGeom>
          <a:noFill/>
        </p:spPr>
        <p:txBody>
          <a:bodyPr wrap="none" lIns="91440" tIns="45720" rIns="91440" bIns="45720">
            <a:spAutoFit/>
          </a:bodyPr>
          <a:lstStyle/>
          <a:p>
            <a:pPr algn="ctr"/>
            <a:r>
              <a:rPr lang="en-US" altLang="ja-JP" sz="5400" b="1" dirty="0">
                <a:ln w="22225">
                  <a:solidFill>
                    <a:schemeClr val="accent2"/>
                  </a:solidFill>
                  <a:prstDash val="solid"/>
                </a:ln>
                <a:solidFill>
                  <a:schemeClr val="accent2">
                    <a:lumMod val="40000"/>
                    <a:lumOff val="60000"/>
                  </a:schemeClr>
                </a:solidFill>
              </a:rPr>
              <a:t>2</a:t>
            </a:r>
            <a:endParaRPr lang="ja-JP" altLang="en-US" sz="5400" b="1" cap="none" spc="0" dirty="0">
              <a:ln w="22225">
                <a:solidFill>
                  <a:schemeClr val="accent2"/>
                </a:solidFill>
                <a:prstDash val="solid"/>
              </a:ln>
              <a:solidFill>
                <a:schemeClr val="accent2">
                  <a:lumMod val="40000"/>
                  <a:lumOff val="60000"/>
                </a:schemeClr>
              </a:solidFill>
              <a:effectLst/>
            </a:endParaRPr>
          </a:p>
        </p:txBody>
      </p:sp>
      <p:sp>
        <p:nvSpPr>
          <p:cNvPr id="13" name="テキスト ボックス 12"/>
          <p:cNvSpPr txBox="1"/>
          <p:nvPr/>
        </p:nvSpPr>
        <p:spPr>
          <a:xfrm>
            <a:off x="2362200" y="6224085"/>
            <a:ext cx="2895600" cy="646331"/>
          </a:xfrm>
          <a:prstGeom prst="rect">
            <a:avLst/>
          </a:prstGeom>
          <a:noFill/>
        </p:spPr>
        <p:txBody>
          <a:bodyPr wrap="square" rtlCol="0">
            <a:spAutoFit/>
          </a:bodyPr>
          <a:lstStyle/>
          <a:p>
            <a:r>
              <a:rPr lang="en-US" altLang="ja-JP" dirty="0" smtClean="0"/>
              <a:t>Scale</a:t>
            </a:r>
            <a:r>
              <a:rPr lang="ja-JP" altLang="en-US" dirty="0" smtClean="0"/>
              <a:t>をどう対応しているかはまだ分かっていない</a:t>
            </a:r>
            <a:endParaRPr kumimoji="1" lang="ja-JP" altLang="en-US" dirty="0"/>
          </a:p>
        </p:txBody>
      </p:sp>
      <p:sp>
        <p:nvSpPr>
          <p:cNvPr id="14" name="正方形/長方形 13"/>
          <p:cNvSpPr/>
          <p:nvPr/>
        </p:nvSpPr>
        <p:spPr>
          <a:xfrm>
            <a:off x="6911209" y="1103531"/>
            <a:ext cx="4390561" cy="369332"/>
          </a:xfrm>
          <a:prstGeom prst="rect">
            <a:avLst/>
          </a:prstGeom>
        </p:spPr>
        <p:txBody>
          <a:bodyPr wrap="none">
            <a:spAutoFit/>
          </a:bodyPr>
          <a:lstStyle/>
          <a:p>
            <a:r>
              <a:rPr lang="ja-JP" altLang="en-US" dirty="0">
                <a:hlinkClick r:id="rId6"/>
              </a:rPr>
              <a:t>https://gilscvblog.com/category/descriptors</a:t>
            </a:r>
            <a:r>
              <a:rPr lang="ja-JP" altLang="en-US" dirty="0" smtClean="0">
                <a:hlinkClick r:id="rId6"/>
              </a:rPr>
              <a:t>/</a:t>
            </a:r>
            <a:endParaRPr lang="ja-JP" altLang="en-US" dirty="0"/>
          </a:p>
        </p:txBody>
      </p:sp>
      <p:sp>
        <p:nvSpPr>
          <p:cNvPr id="15" name="テキスト ボックス 14"/>
          <p:cNvSpPr txBox="1"/>
          <p:nvPr/>
        </p:nvSpPr>
        <p:spPr>
          <a:xfrm>
            <a:off x="7162800" y="1472863"/>
            <a:ext cx="3375791" cy="923330"/>
          </a:xfrm>
          <a:prstGeom prst="rect">
            <a:avLst/>
          </a:prstGeom>
          <a:noFill/>
        </p:spPr>
        <p:txBody>
          <a:bodyPr wrap="square" rtlCol="0">
            <a:spAutoFit/>
          </a:bodyPr>
          <a:lstStyle/>
          <a:p>
            <a:r>
              <a:rPr kumimoji="1" lang="ja-JP" altLang="en-US" dirty="0" smtClean="0"/>
              <a:t>上記のブログに</a:t>
            </a:r>
            <a:r>
              <a:rPr kumimoji="1" lang="en-US" altLang="ja-JP" dirty="0" smtClean="0"/>
              <a:t>BRIEF, ORB, BRISK, FREAK</a:t>
            </a:r>
            <a:r>
              <a:rPr lang="ja-JP" altLang="en-US" dirty="0" smtClean="0"/>
              <a:t>などの</a:t>
            </a:r>
            <a:r>
              <a:rPr kumimoji="1" lang="en-US" altLang="ja-JP" dirty="0" smtClean="0"/>
              <a:t>binary descriptors</a:t>
            </a:r>
            <a:r>
              <a:rPr kumimoji="1" lang="ja-JP" altLang="en-US" dirty="0" smtClean="0"/>
              <a:t>紹介した。</a:t>
            </a:r>
            <a:endParaRPr kumimoji="1" lang="ja-JP" altLang="en-US" dirty="0"/>
          </a:p>
        </p:txBody>
      </p:sp>
    </p:spTree>
    <p:extLst>
      <p:ext uri="{BB962C8B-B14F-4D97-AF65-F5344CB8AC3E}">
        <p14:creationId xmlns:p14="http://schemas.microsoft.com/office/powerpoint/2010/main" val="39786630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0965" y="3240532"/>
            <a:ext cx="3321685"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600" b="1" i="0" u="none" strike="noStrike" kern="1200" cap="none" spc="-10" normalizeH="0" baseline="0" noProof="0" dirty="0">
                <a:ln>
                  <a:noFill/>
                </a:ln>
                <a:solidFill>
                  <a:srgbClr val="4A66AC"/>
                </a:solidFill>
                <a:effectLst/>
                <a:uLnTx/>
                <a:uFillTx/>
                <a:latin typeface="Calibri"/>
                <a:ea typeface="+mn-ea"/>
                <a:cs typeface="Calibri"/>
              </a:rPr>
              <a:t>Course </a:t>
            </a:r>
            <a:r>
              <a:rPr kumimoji="1" sz="1600" b="1" i="0" u="none" strike="noStrike" kern="1200" cap="none" spc="50" normalizeH="0" baseline="0" noProof="0" dirty="0">
                <a:ln>
                  <a:noFill/>
                </a:ln>
                <a:solidFill>
                  <a:srgbClr val="4A66AC"/>
                </a:solidFill>
                <a:effectLst/>
                <a:uLnTx/>
                <a:uFillTx/>
                <a:latin typeface="Calibri"/>
                <a:ea typeface="+mn-ea"/>
                <a:cs typeface="Calibri"/>
              </a:rPr>
              <a:t>3, </a:t>
            </a:r>
            <a:r>
              <a:rPr kumimoji="1" sz="1600" b="1" i="0" u="none" strike="noStrike" kern="1200" cap="none" spc="-50" normalizeH="0" baseline="0" noProof="0" dirty="0">
                <a:ln>
                  <a:noFill/>
                </a:ln>
                <a:solidFill>
                  <a:srgbClr val="4A66AC"/>
                </a:solidFill>
                <a:effectLst/>
                <a:uLnTx/>
                <a:uFillTx/>
                <a:latin typeface="Calibri"/>
                <a:ea typeface="+mn-ea"/>
                <a:cs typeface="Calibri"/>
              </a:rPr>
              <a:t>Module </a:t>
            </a:r>
            <a:r>
              <a:rPr kumimoji="1" sz="1600" b="1" i="0" u="none" strike="noStrike" kern="1200" cap="none" spc="50" normalizeH="0" baseline="0" noProof="0" dirty="0">
                <a:ln>
                  <a:noFill/>
                </a:ln>
                <a:solidFill>
                  <a:srgbClr val="4A66AC"/>
                </a:solidFill>
                <a:effectLst/>
                <a:uLnTx/>
                <a:uFillTx/>
                <a:latin typeface="Calibri"/>
                <a:ea typeface="+mn-ea"/>
                <a:cs typeface="Calibri"/>
              </a:rPr>
              <a:t>2, </a:t>
            </a:r>
            <a:r>
              <a:rPr kumimoji="1" sz="1600" b="1" i="0" u="none" strike="noStrike" kern="1200" cap="none" spc="5" normalizeH="0" baseline="0" noProof="0" dirty="0">
                <a:ln>
                  <a:noFill/>
                </a:ln>
                <a:solidFill>
                  <a:srgbClr val="4A66AC"/>
                </a:solidFill>
                <a:effectLst/>
                <a:uLnTx/>
                <a:uFillTx/>
                <a:latin typeface="Calibri"/>
                <a:ea typeface="+mn-ea"/>
                <a:cs typeface="Calibri"/>
              </a:rPr>
              <a:t>Lesson</a:t>
            </a:r>
            <a:r>
              <a:rPr kumimoji="1" sz="1600" b="1" i="0" u="none" strike="noStrike" kern="1200" cap="none" spc="370"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3 </a:t>
            </a:r>
            <a:r>
              <a:rPr kumimoji="1" sz="1600" b="1" i="0" u="none" strike="noStrike" kern="1200" cap="none" spc="0" normalizeH="0" baseline="0" noProof="0" dirty="0">
                <a:ln>
                  <a:noFill/>
                </a:ln>
                <a:solidFill>
                  <a:srgbClr val="4A66AC"/>
                </a:solidFill>
                <a:effectLst/>
                <a:uLnTx/>
                <a:uFillTx/>
                <a:latin typeface="Calibri"/>
                <a:ea typeface="+mn-ea"/>
                <a:cs typeface="Calibri"/>
              </a:rPr>
              <a:t>– </a:t>
            </a:r>
            <a:r>
              <a:rPr kumimoji="1" sz="1600" b="1" i="0" u="none" strike="noStrike" kern="1200" cap="none" spc="-30" normalizeH="0" baseline="0" noProof="0" dirty="0">
                <a:ln>
                  <a:noFill/>
                </a:ln>
                <a:solidFill>
                  <a:srgbClr val="4A66AC"/>
                </a:solidFill>
                <a:effectLst/>
                <a:uLnTx/>
                <a:uFillTx/>
                <a:latin typeface="Calibri"/>
                <a:ea typeface="+mn-ea"/>
                <a:cs typeface="Calibri"/>
              </a:rPr>
              <a:t>Part</a:t>
            </a:r>
            <a:r>
              <a:rPr kumimoji="1" sz="1600" b="1" i="0" u="none" strike="noStrike" kern="1200" cap="none" spc="-20"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1</a:t>
            </a:r>
            <a:endParaRPr kumimoji="1"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p:nvPr/>
        </p:nvSpPr>
        <p:spPr>
          <a:xfrm>
            <a:off x="500965" y="2017267"/>
            <a:ext cx="3518535"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35" normalizeH="0" baseline="0" noProof="0" dirty="0">
                <a:ln>
                  <a:noFill/>
                </a:ln>
                <a:solidFill>
                  <a:srgbClr val="FFFFFF"/>
                </a:solidFill>
                <a:effectLst/>
                <a:uLnTx/>
                <a:uFillTx/>
                <a:latin typeface="Calibri"/>
                <a:ea typeface="+mn-ea"/>
                <a:cs typeface="Calibri"/>
              </a:rPr>
              <a:t>Feature</a:t>
            </a:r>
            <a:r>
              <a:rPr kumimoji="1" sz="3600" b="1" i="0" u="none" strike="noStrike" kern="1200" cap="none" spc="235" normalizeH="0" baseline="0" noProof="0" dirty="0">
                <a:ln>
                  <a:noFill/>
                </a:ln>
                <a:solidFill>
                  <a:srgbClr val="FFFFFF"/>
                </a:solidFill>
                <a:effectLst/>
                <a:uLnTx/>
                <a:uFillTx/>
                <a:latin typeface="Calibri"/>
                <a:ea typeface="+mn-ea"/>
                <a:cs typeface="Calibri"/>
              </a:rPr>
              <a:t> </a:t>
            </a:r>
            <a:r>
              <a:rPr kumimoji="1" sz="3600" b="1" i="0" u="none" strike="noStrike" kern="1200" cap="none" spc="55" normalizeH="0" baseline="0" noProof="0" dirty="0">
                <a:ln>
                  <a:noFill/>
                </a:ln>
                <a:solidFill>
                  <a:srgbClr val="FFFFFF"/>
                </a:solidFill>
                <a:effectLst/>
                <a:uLnTx/>
                <a:uFillTx/>
                <a:latin typeface="Calibri"/>
                <a:ea typeface="+mn-ea"/>
                <a:cs typeface="Calibri"/>
              </a:rPr>
              <a:t>Matching</a:t>
            </a:r>
            <a:endParaRPr kumimoji="1" sz="36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138216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89330" y="2738814"/>
            <a:ext cx="8523605" cy="2510155"/>
            <a:chOff x="789330" y="2738814"/>
            <a:chExt cx="8523605" cy="2510155"/>
          </a:xfrm>
        </p:grpSpPr>
        <p:sp>
          <p:nvSpPr>
            <p:cNvPr id="3" name="object 3"/>
            <p:cNvSpPr/>
            <p:nvPr/>
          </p:nvSpPr>
          <p:spPr>
            <a:xfrm>
              <a:off x="6274116" y="2792218"/>
              <a:ext cx="3038351" cy="245653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789330" y="2738814"/>
              <a:ext cx="3038352" cy="25099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txBox="1">
            <a:spLocks noGrp="1"/>
          </p:cNvSpPr>
          <p:nvPr>
            <p:ph type="title"/>
          </p:nvPr>
        </p:nvSpPr>
        <p:spPr>
          <a:xfrm>
            <a:off x="500965" y="444500"/>
            <a:ext cx="3518535" cy="574040"/>
          </a:xfrm>
          <a:prstGeom prst="rect">
            <a:avLst/>
          </a:prstGeom>
        </p:spPr>
        <p:txBody>
          <a:bodyPr vert="horz" wrap="square" lIns="0" tIns="12700" rIns="0" bIns="0" rtlCol="0">
            <a:spAutoFit/>
          </a:bodyPr>
          <a:lstStyle/>
          <a:p>
            <a:pPr marL="12700">
              <a:lnSpc>
                <a:spcPct val="100000"/>
              </a:lnSpc>
              <a:spcBef>
                <a:spcPts val="100"/>
              </a:spcBef>
            </a:pPr>
            <a:r>
              <a:rPr spc="35" dirty="0">
                <a:latin typeface="Calibri"/>
                <a:cs typeface="Calibri"/>
              </a:rPr>
              <a:t>Feature</a:t>
            </a:r>
            <a:r>
              <a:rPr spc="235" dirty="0">
                <a:latin typeface="Calibri"/>
                <a:cs typeface="Calibri"/>
              </a:rPr>
              <a:t> </a:t>
            </a:r>
            <a:r>
              <a:rPr spc="55" dirty="0">
                <a:latin typeface="Calibri"/>
                <a:cs typeface="Calibri"/>
              </a:rPr>
              <a:t>Matching</a:t>
            </a:r>
          </a:p>
        </p:txBody>
      </p:sp>
      <p:sp>
        <p:nvSpPr>
          <p:cNvPr id="6" name="object 6"/>
          <p:cNvSpPr txBox="1"/>
          <p:nvPr/>
        </p:nvSpPr>
        <p:spPr>
          <a:xfrm>
            <a:off x="500965" y="1393444"/>
            <a:ext cx="8234045" cy="1293495"/>
          </a:xfrm>
          <a:prstGeom prst="rect">
            <a:avLst/>
          </a:prstGeom>
        </p:spPr>
        <p:txBody>
          <a:bodyPr vert="horz" wrap="square" lIns="0" tIns="219710" rIns="0" bIns="0" rtlCol="0">
            <a:spAutoFit/>
          </a:bodyPr>
          <a:lstStyle/>
          <a:p>
            <a:pPr marL="241300" marR="0" lvl="0" indent="-228600" algn="l" defTabSz="914400" rtl="0" eaLnBrk="1" fontAlgn="auto" latinLnBrk="0" hangingPunct="1">
              <a:lnSpc>
                <a:spcPct val="100000"/>
              </a:lnSpc>
              <a:spcBef>
                <a:spcPts val="1730"/>
              </a:spcBef>
              <a:spcAft>
                <a:spcPts val="0"/>
              </a:spcAft>
              <a:buClr>
                <a:srgbClr val="000000"/>
              </a:buClr>
              <a:buSzTx/>
              <a:buFont typeface="Arial"/>
              <a:buChar char="•"/>
              <a:tabLst>
                <a:tab pos="241300" algn="l"/>
              </a:tabLst>
              <a:defRPr/>
            </a:pPr>
            <a:r>
              <a:rPr kumimoji="1" sz="2800" b="1" i="0" u="none" strike="noStrike" kern="1200" cap="none" spc="15" normalizeH="0" baseline="0" noProof="0" dirty="0">
                <a:ln>
                  <a:noFill/>
                </a:ln>
                <a:solidFill>
                  <a:srgbClr val="242852"/>
                </a:solidFill>
                <a:effectLst/>
                <a:uLnTx/>
                <a:uFillTx/>
                <a:latin typeface="Calibri"/>
                <a:ea typeface="+mn-ea"/>
                <a:cs typeface="Calibri"/>
              </a:rPr>
              <a:t>Feature </a:t>
            </a:r>
            <a:r>
              <a:rPr kumimoji="1" sz="2800" b="1" i="0" u="none" strike="noStrike" kern="1200" cap="none" spc="25" normalizeH="0" baseline="0" noProof="0" dirty="0">
                <a:ln>
                  <a:noFill/>
                </a:ln>
                <a:solidFill>
                  <a:srgbClr val="242852"/>
                </a:solidFill>
                <a:effectLst/>
                <a:uLnTx/>
                <a:uFillTx/>
                <a:latin typeface="Calibri"/>
                <a:ea typeface="+mn-ea"/>
                <a:cs typeface="Calibri"/>
              </a:rPr>
              <a:t>Matching: </a:t>
            </a:r>
            <a:r>
              <a:rPr kumimoji="1" sz="2800" b="0" i="0" u="none" strike="noStrike" kern="1200" cap="none" spc="-40" normalizeH="0" baseline="0" noProof="0" dirty="0">
                <a:ln>
                  <a:noFill/>
                </a:ln>
                <a:solidFill>
                  <a:srgbClr val="242852"/>
                </a:solidFill>
                <a:effectLst/>
                <a:uLnTx/>
                <a:uFillTx/>
                <a:latin typeface="Tahoma"/>
                <a:ea typeface="+mn-ea"/>
                <a:cs typeface="Tahoma"/>
              </a:rPr>
              <a:t>Given </a:t>
            </a:r>
            <a:r>
              <a:rPr kumimoji="1" sz="2800" b="0" i="0" u="none" strike="noStrike" kern="1200" cap="none" spc="-70" normalizeH="0" baseline="0" noProof="0" dirty="0">
                <a:ln>
                  <a:noFill/>
                </a:ln>
                <a:solidFill>
                  <a:srgbClr val="242852"/>
                </a:solidFill>
                <a:effectLst/>
                <a:uLnTx/>
                <a:uFillTx/>
                <a:latin typeface="Tahoma"/>
                <a:ea typeface="+mn-ea"/>
                <a:cs typeface="Tahoma"/>
              </a:rPr>
              <a:t>a </a:t>
            </a:r>
            <a:r>
              <a:rPr kumimoji="1" sz="2800" b="1" i="0" u="none" strike="noStrike" kern="1200" cap="none" spc="-15" normalizeH="0" baseline="0" noProof="0" dirty="0">
                <a:ln>
                  <a:noFill/>
                </a:ln>
                <a:solidFill>
                  <a:srgbClr val="242852"/>
                </a:solidFill>
                <a:effectLst/>
                <a:uLnTx/>
                <a:uFillTx/>
                <a:latin typeface="Calibri"/>
                <a:ea typeface="+mn-ea"/>
                <a:cs typeface="Calibri"/>
              </a:rPr>
              <a:t>feature </a:t>
            </a:r>
            <a:r>
              <a:rPr kumimoji="1" sz="2800" b="1" i="0" u="none" strike="noStrike" kern="1200" cap="none" spc="25" normalizeH="0" baseline="0" noProof="0" dirty="0">
                <a:ln>
                  <a:noFill/>
                </a:ln>
                <a:solidFill>
                  <a:srgbClr val="242852"/>
                </a:solidFill>
                <a:effectLst/>
                <a:uLnTx/>
                <a:uFillTx/>
                <a:latin typeface="Calibri"/>
                <a:ea typeface="+mn-ea"/>
                <a:cs typeface="Calibri"/>
              </a:rPr>
              <a:t>and </a:t>
            </a:r>
            <a:r>
              <a:rPr kumimoji="1" sz="2800" b="1" i="0" u="none" strike="noStrike" kern="1200" cap="none" spc="45" normalizeH="0" baseline="0" noProof="0" dirty="0">
                <a:ln>
                  <a:noFill/>
                </a:ln>
                <a:solidFill>
                  <a:srgbClr val="242852"/>
                </a:solidFill>
                <a:effectLst/>
                <a:uLnTx/>
                <a:uFillTx/>
                <a:latin typeface="Calibri"/>
                <a:ea typeface="+mn-ea"/>
                <a:cs typeface="Calibri"/>
              </a:rPr>
              <a:t>its</a:t>
            </a:r>
            <a:r>
              <a:rPr kumimoji="1" sz="2800" b="1" i="0" u="none" strike="noStrike" kern="1200" cap="none" spc="155" normalizeH="0" baseline="0" noProof="0" dirty="0">
                <a:ln>
                  <a:noFill/>
                </a:ln>
                <a:solidFill>
                  <a:srgbClr val="242852"/>
                </a:solidFill>
                <a:effectLst/>
                <a:uLnTx/>
                <a:uFillTx/>
                <a:latin typeface="Calibri"/>
                <a:ea typeface="+mn-ea"/>
                <a:cs typeface="Calibri"/>
              </a:rPr>
              <a:t> </a:t>
            </a:r>
            <a:r>
              <a:rPr kumimoji="1" sz="2800" b="1" i="0" u="none" strike="noStrike" kern="1200" cap="none" spc="10" normalizeH="0" baseline="0" noProof="0" dirty="0">
                <a:ln>
                  <a:noFill/>
                </a:ln>
                <a:solidFill>
                  <a:srgbClr val="242852"/>
                </a:solidFill>
                <a:effectLst/>
                <a:uLnTx/>
                <a:uFillTx/>
                <a:latin typeface="Calibri"/>
                <a:ea typeface="+mn-ea"/>
                <a:cs typeface="Calibri"/>
              </a:rPr>
              <a:t>descriptor</a:t>
            </a:r>
            <a:endParaRPr kumimoji="1" sz="2800" b="0" i="0" u="none" strike="noStrike" kern="1200" cap="none" spc="0" normalizeH="0" baseline="0" noProof="0">
              <a:ln>
                <a:noFill/>
              </a:ln>
              <a:solidFill>
                <a:prstClr val="black"/>
              </a:solidFill>
              <a:effectLst/>
              <a:uLnTx/>
              <a:uFillTx/>
              <a:latin typeface="Calibri"/>
              <a:ea typeface="+mn-ea"/>
              <a:cs typeface="Calibri"/>
            </a:endParaRPr>
          </a:p>
          <a:p>
            <a:pPr marL="241300" marR="0" lvl="0" indent="0" algn="l" defTabSz="914400" rtl="0" eaLnBrk="1" fontAlgn="auto" latinLnBrk="0" hangingPunct="1">
              <a:lnSpc>
                <a:spcPct val="100000"/>
              </a:lnSpc>
              <a:spcBef>
                <a:spcPts val="1630"/>
              </a:spcBef>
              <a:spcAft>
                <a:spcPts val="0"/>
              </a:spcAft>
              <a:buClrTx/>
              <a:buSzTx/>
              <a:buFontTx/>
              <a:buNone/>
              <a:tabLst/>
              <a:defRPr/>
            </a:pPr>
            <a:r>
              <a:rPr kumimoji="1" sz="2800" b="0" i="0" u="none" strike="noStrike" kern="1200" cap="none" spc="55" normalizeH="0" baseline="0" noProof="0" dirty="0">
                <a:ln>
                  <a:noFill/>
                </a:ln>
                <a:solidFill>
                  <a:srgbClr val="242852"/>
                </a:solidFill>
                <a:effectLst/>
                <a:uLnTx/>
                <a:uFillTx/>
                <a:latin typeface="Tahoma"/>
                <a:ea typeface="+mn-ea"/>
                <a:cs typeface="Tahoma"/>
              </a:rPr>
              <a:t>in </a:t>
            </a:r>
            <a:r>
              <a:rPr kumimoji="1" sz="2800" b="0" i="0" u="none" strike="noStrike" kern="1200" cap="none" spc="-60" normalizeH="0" baseline="0" noProof="0" dirty="0">
                <a:ln>
                  <a:noFill/>
                </a:ln>
                <a:solidFill>
                  <a:srgbClr val="242852"/>
                </a:solidFill>
                <a:effectLst/>
                <a:uLnTx/>
                <a:uFillTx/>
                <a:latin typeface="Tahoma"/>
                <a:ea typeface="+mn-ea"/>
                <a:cs typeface="Tahoma"/>
              </a:rPr>
              <a:t>image </a:t>
            </a:r>
            <a:r>
              <a:rPr kumimoji="1" sz="2800" b="0" i="0" u="none" strike="noStrike" kern="1200" cap="none" spc="80" normalizeH="0" baseline="0" noProof="0" dirty="0">
                <a:ln>
                  <a:noFill/>
                </a:ln>
                <a:solidFill>
                  <a:srgbClr val="242852"/>
                </a:solidFill>
                <a:effectLst/>
                <a:uLnTx/>
                <a:uFillTx/>
                <a:latin typeface="Tahoma"/>
                <a:ea typeface="+mn-ea"/>
                <a:cs typeface="Tahoma"/>
              </a:rPr>
              <a:t>1, </a:t>
            </a:r>
            <a:r>
              <a:rPr kumimoji="1" sz="2800" b="0" i="0" u="none" strike="noStrike" kern="1200" cap="none" spc="30" normalizeH="0" baseline="0" noProof="0" dirty="0">
                <a:ln>
                  <a:noFill/>
                </a:ln>
                <a:solidFill>
                  <a:srgbClr val="242852"/>
                </a:solidFill>
                <a:effectLst/>
                <a:uLnTx/>
                <a:uFillTx/>
                <a:latin typeface="Tahoma"/>
                <a:ea typeface="+mn-ea"/>
                <a:cs typeface="Tahoma"/>
              </a:rPr>
              <a:t>find </a:t>
            </a:r>
            <a:r>
              <a:rPr kumimoji="1" sz="2800" b="0" i="0" u="none" strike="noStrike" kern="1200" cap="none" spc="-40" normalizeH="0" baseline="0" noProof="0" dirty="0">
                <a:ln>
                  <a:noFill/>
                </a:ln>
                <a:solidFill>
                  <a:srgbClr val="242852"/>
                </a:solidFill>
                <a:effectLst/>
                <a:uLnTx/>
                <a:uFillTx/>
                <a:latin typeface="Tahoma"/>
                <a:ea typeface="+mn-ea"/>
                <a:cs typeface="Tahoma"/>
              </a:rPr>
              <a:t>the best </a:t>
            </a:r>
            <a:r>
              <a:rPr kumimoji="1" sz="2800" b="0" i="0" u="none" strike="noStrike" kern="1200" cap="none" spc="-20" normalizeH="0" baseline="0" noProof="0" dirty="0">
                <a:ln>
                  <a:noFill/>
                </a:ln>
                <a:solidFill>
                  <a:srgbClr val="242852"/>
                </a:solidFill>
                <a:effectLst/>
                <a:uLnTx/>
                <a:uFillTx/>
                <a:latin typeface="Tahoma"/>
                <a:ea typeface="+mn-ea"/>
                <a:cs typeface="Tahoma"/>
              </a:rPr>
              <a:t>match </a:t>
            </a:r>
            <a:r>
              <a:rPr kumimoji="1" sz="2800" b="0" i="0" u="none" strike="noStrike" kern="1200" cap="none" spc="55" normalizeH="0" baseline="0" noProof="0" dirty="0">
                <a:ln>
                  <a:noFill/>
                </a:ln>
                <a:solidFill>
                  <a:srgbClr val="242852"/>
                </a:solidFill>
                <a:effectLst/>
                <a:uLnTx/>
                <a:uFillTx/>
                <a:latin typeface="Tahoma"/>
                <a:ea typeface="+mn-ea"/>
                <a:cs typeface="Tahoma"/>
              </a:rPr>
              <a:t>in </a:t>
            </a:r>
            <a:r>
              <a:rPr kumimoji="1" sz="2800" b="0" i="0" u="none" strike="noStrike" kern="1200" cap="none" spc="-60" normalizeH="0" baseline="0" noProof="0" dirty="0">
                <a:ln>
                  <a:noFill/>
                </a:ln>
                <a:solidFill>
                  <a:srgbClr val="242852"/>
                </a:solidFill>
                <a:effectLst/>
                <a:uLnTx/>
                <a:uFillTx/>
                <a:latin typeface="Tahoma"/>
                <a:ea typeface="+mn-ea"/>
                <a:cs typeface="Tahoma"/>
              </a:rPr>
              <a:t>image</a:t>
            </a:r>
            <a:r>
              <a:rPr kumimoji="1" sz="2800" b="0" i="0" u="none" strike="noStrike" kern="1200" cap="none" spc="-590" normalizeH="0" baseline="0" noProof="0" dirty="0">
                <a:ln>
                  <a:noFill/>
                </a:ln>
                <a:solidFill>
                  <a:srgbClr val="242852"/>
                </a:solidFill>
                <a:effectLst/>
                <a:uLnTx/>
                <a:uFillTx/>
                <a:latin typeface="Tahoma"/>
                <a:ea typeface="+mn-ea"/>
                <a:cs typeface="Tahoma"/>
              </a:rPr>
              <a:t> </a:t>
            </a:r>
            <a:r>
              <a:rPr kumimoji="1" sz="2800" b="0" i="0" u="none" strike="noStrike" kern="1200" cap="none" spc="180" normalizeH="0" baseline="0" noProof="0" dirty="0">
                <a:ln>
                  <a:noFill/>
                </a:ln>
                <a:solidFill>
                  <a:srgbClr val="242852"/>
                </a:solidFill>
                <a:effectLst/>
                <a:uLnTx/>
                <a:uFillTx/>
                <a:latin typeface="Tahoma"/>
                <a:ea typeface="+mn-ea"/>
                <a:cs typeface="Tahoma"/>
              </a:rPr>
              <a:t>2</a:t>
            </a:r>
            <a:endParaRPr kumimoji="1" sz="2800" b="0" i="0" u="none" strike="noStrike" kern="1200" cap="none" spc="0" normalizeH="0" baseline="0" noProof="0">
              <a:ln>
                <a:noFill/>
              </a:ln>
              <a:solidFill>
                <a:prstClr val="black"/>
              </a:solidFill>
              <a:effectLst/>
              <a:uLnTx/>
              <a:uFillTx/>
              <a:latin typeface="Tahoma"/>
              <a:ea typeface="+mn-ea"/>
              <a:cs typeface="Tahoma"/>
            </a:endParaRPr>
          </a:p>
        </p:txBody>
      </p:sp>
      <p:sp>
        <p:nvSpPr>
          <p:cNvPr id="7" name="object 7"/>
          <p:cNvSpPr txBox="1"/>
          <p:nvPr/>
        </p:nvSpPr>
        <p:spPr>
          <a:xfrm>
            <a:off x="7169491" y="5230875"/>
            <a:ext cx="1283335" cy="4521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2800" b="0" i="0" u="none" strike="noStrike" kern="1200" cap="none" spc="-105" normalizeH="0" baseline="0" noProof="0" dirty="0">
                <a:ln>
                  <a:noFill/>
                </a:ln>
                <a:solidFill>
                  <a:srgbClr val="242852"/>
                </a:solidFill>
                <a:effectLst/>
                <a:uLnTx/>
                <a:uFillTx/>
                <a:latin typeface="Tahoma"/>
                <a:ea typeface="+mn-ea"/>
                <a:cs typeface="Tahoma"/>
              </a:rPr>
              <a:t>Image</a:t>
            </a:r>
            <a:r>
              <a:rPr kumimoji="1" sz="2800" b="0" i="0" u="none" strike="noStrike" kern="1200" cap="none" spc="-145" normalizeH="0" baseline="0" noProof="0" dirty="0">
                <a:ln>
                  <a:noFill/>
                </a:ln>
                <a:solidFill>
                  <a:srgbClr val="242852"/>
                </a:solidFill>
                <a:effectLst/>
                <a:uLnTx/>
                <a:uFillTx/>
                <a:latin typeface="Tahoma"/>
                <a:ea typeface="+mn-ea"/>
                <a:cs typeface="Tahoma"/>
              </a:rPr>
              <a:t> </a:t>
            </a:r>
            <a:r>
              <a:rPr kumimoji="1" sz="2800" b="0" i="0" u="none" strike="noStrike" kern="1200" cap="none" spc="180" normalizeH="0" baseline="0" noProof="0" dirty="0">
                <a:ln>
                  <a:noFill/>
                </a:ln>
                <a:solidFill>
                  <a:srgbClr val="242852"/>
                </a:solidFill>
                <a:effectLst/>
                <a:uLnTx/>
                <a:uFillTx/>
                <a:latin typeface="Tahoma"/>
                <a:ea typeface="+mn-ea"/>
                <a:cs typeface="Tahoma"/>
              </a:rPr>
              <a:t>2</a:t>
            </a:r>
            <a:endParaRPr kumimoji="1" sz="2800" b="0" i="0" u="none" strike="noStrike" kern="1200" cap="none" spc="0" normalizeH="0" baseline="0" noProof="0">
              <a:ln>
                <a:noFill/>
              </a:ln>
              <a:solidFill>
                <a:prstClr val="black"/>
              </a:solidFill>
              <a:effectLst/>
              <a:uLnTx/>
              <a:uFillTx/>
              <a:latin typeface="Tahoma"/>
              <a:ea typeface="+mn-ea"/>
              <a:cs typeface="Tahoma"/>
            </a:endParaRPr>
          </a:p>
        </p:txBody>
      </p:sp>
      <p:sp>
        <p:nvSpPr>
          <p:cNvPr id="8" name="object 8"/>
          <p:cNvSpPr txBox="1"/>
          <p:nvPr/>
        </p:nvSpPr>
        <p:spPr>
          <a:xfrm>
            <a:off x="1638748" y="5230875"/>
            <a:ext cx="1283335" cy="4521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2800" b="0" i="0" u="none" strike="noStrike" kern="1200" cap="none" spc="-105" normalizeH="0" baseline="0" noProof="0" dirty="0">
                <a:ln>
                  <a:noFill/>
                </a:ln>
                <a:solidFill>
                  <a:srgbClr val="242852"/>
                </a:solidFill>
                <a:effectLst/>
                <a:uLnTx/>
                <a:uFillTx/>
                <a:latin typeface="Tahoma"/>
                <a:ea typeface="+mn-ea"/>
                <a:cs typeface="Tahoma"/>
              </a:rPr>
              <a:t>Image</a:t>
            </a:r>
            <a:r>
              <a:rPr kumimoji="1" sz="2800" b="0" i="0" u="none" strike="noStrike" kern="1200" cap="none" spc="-145" normalizeH="0" baseline="0" noProof="0" dirty="0">
                <a:ln>
                  <a:noFill/>
                </a:ln>
                <a:solidFill>
                  <a:srgbClr val="242852"/>
                </a:solidFill>
                <a:effectLst/>
                <a:uLnTx/>
                <a:uFillTx/>
                <a:latin typeface="Tahoma"/>
                <a:ea typeface="+mn-ea"/>
                <a:cs typeface="Tahoma"/>
              </a:rPr>
              <a:t> </a:t>
            </a:r>
            <a:r>
              <a:rPr kumimoji="1" sz="2800" b="0" i="0" u="none" strike="noStrike" kern="1200" cap="none" spc="180" normalizeH="0" baseline="0" noProof="0" dirty="0">
                <a:ln>
                  <a:noFill/>
                </a:ln>
                <a:solidFill>
                  <a:srgbClr val="242852"/>
                </a:solidFill>
                <a:effectLst/>
                <a:uLnTx/>
                <a:uFillTx/>
                <a:latin typeface="Tahoma"/>
                <a:ea typeface="+mn-ea"/>
                <a:cs typeface="Tahoma"/>
              </a:rPr>
              <a:t>1</a:t>
            </a:r>
            <a:endParaRPr kumimoji="1" sz="2800" b="0" i="0" u="none" strike="noStrike" kern="1200" cap="none" spc="0" normalizeH="0" baseline="0" noProof="0">
              <a:ln>
                <a:noFill/>
              </a:ln>
              <a:solidFill>
                <a:prstClr val="black"/>
              </a:solidFill>
              <a:effectLst/>
              <a:uLnTx/>
              <a:uFillTx/>
              <a:latin typeface="Tahoma"/>
              <a:ea typeface="+mn-ea"/>
              <a:cs typeface="Tahoma"/>
            </a:endParaRPr>
          </a:p>
        </p:txBody>
      </p:sp>
      <p:grpSp>
        <p:nvGrpSpPr>
          <p:cNvPr id="9" name="object 9"/>
          <p:cNvGrpSpPr/>
          <p:nvPr/>
        </p:nvGrpSpPr>
        <p:grpSpPr>
          <a:xfrm>
            <a:off x="2826317" y="3887516"/>
            <a:ext cx="6033135" cy="1255395"/>
            <a:chOff x="2826317" y="3887516"/>
            <a:chExt cx="6033135" cy="1255395"/>
          </a:xfrm>
        </p:grpSpPr>
        <p:sp>
          <p:nvSpPr>
            <p:cNvPr id="10" name="object 10"/>
            <p:cNvSpPr/>
            <p:nvPr/>
          </p:nvSpPr>
          <p:spPr>
            <a:xfrm>
              <a:off x="3282217" y="4118116"/>
              <a:ext cx="5153025" cy="24765"/>
            </a:xfrm>
            <a:custGeom>
              <a:avLst/>
              <a:gdLst/>
              <a:ahLst/>
              <a:cxnLst/>
              <a:rect l="l" t="t" r="r" b="b"/>
              <a:pathLst>
                <a:path w="5153025" h="24764">
                  <a:moveTo>
                    <a:pt x="0" y="24268"/>
                  </a:moveTo>
                  <a:lnTo>
                    <a:pt x="5152898" y="0"/>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8435115" y="3919266"/>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386784" y="4721462"/>
              <a:ext cx="393700" cy="389890"/>
            </a:xfrm>
            <a:custGeom>
              <a:avLst/>
              <a:gdLst/>
              <a:ahLst/>
              <a:cxnLst/>
              <a:rect l="l" t="t" r="r" b="b"/>
              <a:pathLst>
                <a:path w="393700" h="389889">
                  <a:moveTo>
                    <a:pt x="0" y="0"/>
                  </a:moveTo>
                  <a:lnTo>
                    <a:pt x="393149" y="0"/>
                  </a:lnTo>
                  <a:lnTo>
                    <a:pt x="393149" y="389592"/>
                  </a:lnTo>
                  <a:lnTo>
                    <a:pt x="0" y="389592"/>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2858067" y="3943535"/>
              <a:ext cx="424180" cy="398145"/>
            </a:xfrm>
            <a:custGeom>
              <a:avLst/>
              <a:gdLst/>
              <a:ahLst/>
              <a:cxnLst/>
              <a:rect l="l" t="t" r="r" b="b"/>
              <a:pathLst>
                <a:path w="424179" h="398145">
                  <a:moveTo>
                    <a:pt x="0" y="0"/>
                  </a:moveTo>
                  <a:lnTo>
                    <a:pt x="424150" y="0"/>
                  </a:lnTo>
                  <a:lnTo>
                    <a:pt x="424150" y="397700"/>
                  </a:lnTo>
                  <a:lnTo>
                    <a:pt x="0" y="397700"/>
                  </a:lnTo>
                  <a:lnTo>
                    <a:pt x="0" y="0"/>
                  </a:lnTo>
                  <a:close/>
                </a:path>
              </a:pathLst>
            </a:custGeom>
            <a:ln w="63500">
              <a:solidFill>
                <a:srgbClr val="FFFF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282217" y="4142384"/>
              <a:ext cx="5104765" cy="774065"/>
            </a:xfrm>
            <a:custGeom>
              <a:avLst/>
              <a:gdLst/>
              <a:ahLst/>
              <a:cxnLst/>
              <a:rect l="l" t="t" r="r" b="b"/>
              <a:pathLst>
                <a:path w="5104765" h="774064">
                  <a:moveTo>
                    <a:pt x="0" y="0"/>
                  </a:moveTo>
                  <a:lnTo>
                    <a:pt x="5104566" y="773873"/>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object 15"/>
          <p:cNvSpPr txBox="1"/>
          <p:nvPr/>
        </p:nvSpPr>
        <p:spPr>
          <a:xfrm>
            <a:off x="4695064" y="3489452"/>
            <a:ext cx="703580" cy="14884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9600" b="0" i="0" u="none" strike="noStrike" kern="1200" cap="none" spc="0" normalizeH="0" baseline="0" noProof="0" dirty="0">
                <a:ln>
                  <a:noFill/>
                </a:ln>
                <a:solidFill>
                  <a:prstClr val="black"/>
                </a:solidFill>
                <a:effectLst/>
                <a:uLnTx/>
                <a:uFillTx/>
                <a:latin typeface="Arial"/>
                <a:ea typeface="+mn-ea"/>
                <a:cs typeface="Arial"/>
              </a:rPr>
              <a:t>?</a:t>
            </a:r>
            <a:endParaRPr kumimoji="1" sz="9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29048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982335"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a:t>
            </a:r>
            <a:r>
              <a:rPr spc="340" dirty="0"/>
              <a:t> </a:t>
            </a:r>
            <a:r>
              <a:rPr spc="-55" dirty="0"/>
              <a:t>Matching</a:t>
            </a:r>
          </a:p>
        </p:txBody>
      </p:sp>
      <p:sp>
        <p:nvSpPr>
          <p:cNvPr id="4" name="object 4"/>
          <p:cNvSpPr txBox="1"/>
          <p:nvPr/>
        </p:nvSpPr>
        <p:spPr>
          <a:xfrm>
            <a:off x="6195454" y="1561591"/>
            <a:ext cx="2127885" cy="4368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2700" b="0" i="0" u="none" strike="noStrike" kern="1200" cap="none" spc="-35" normalizeH="0" baseline="0" noProof="0" dirty="0">
                <a:ln>
                  <a:noFill/>
                </a:ln>
                <a:solidFill>
                  <a:srgbClr val="002060"/>
                </a:solidFill>
                <a:effectLst/>
                <a:uLnTx/>
                <a:uFillTx/>
                <a:latin typeface="Tahoma"/>
                <a:ea typeface="+mn-ea"/>
                <a:cs typeface="Tahoma"/>
              </a:rPr>
              <a:t>that</a:t>
            </a:r>
            <a:r>
              <a:rPr kumimoji="1" sz="2700" b="0" i="0" u="none" strike="noStrike" kern="1200" cap="none" spc="-10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compares</a:t>
            </a:r>
            <a:endParaRPr kumimoji="1" sz="2700" b="0" i="0" u="none" strike="noStrike" kern="1200" cap="none" spc="0" normalizeH="0" baseline="0" noProof="0">
              <a:ln>
                <a:noFill/>
              </a:ln>
              <a:solidFill>
                <a:prstClr val="black"/>
              </a:solidFill>
              <a:effectLst/>
              <a:uLnTx/>
              <a:uFillTx/>
              <a:latin typeface="Tahoma"/>
              <a:ea typeface="+mn-ea"/>
              <a:cs typeface="Tahoma"/>
            </a:endParaRPr>
          </a:p>
        </p:txBody>
      </p:sp>
      <mc:AlternateContent xmlns:mc="http://schemas.openxmlformats.org/markup-compatibility/2006" xmlns:a14="http://schemas.microsoft.com/office/drawing/2010/main">
        <mc:Choice Requires="a14">
          <p:sp>
            <p:nvSpPr>
              <p:cNvPr id="6" name="object 6"/>
              <p:cNvSpPr txBox="1"/>
              <p:nvPr/>
            </p:nvSpPr>
            <p:spPr>
              <a:xfrm>
                <a:off x="381000" y="1524000"/>
                <a:ext cx="8185835" cy="2575641"/>
              </a:xfrm>
              <a:prstGeom prst="rect">
                <a:avLst/>
              </a:prstGeom>
            </p:spPr>
            <p:txBody>
              <a:bodyPr vert="horz" wrap="square" lIns="0" tIns="80645" rIns="0" bIns="0" rtlCol="0">
                <a:spAutoFit/>
              </a:bodyPr>
              <a:lstStyle/>
              <a:p>
                <a:pPr marL="323850" marR="0" lvl="0" indent="-285750" algn="l" defTabSz="914400" rtl="0" eaLnBrk="1" fontAlgn="auto" latinLnBrk="0" hangingPunct="1">
                  <a:lnSpc>
                    <a:spcPct val="100000"/>
                  </a:lnSpc>
                  <a:spcBef>
                    <a:spcPts val="635"/>
                  </a:spcBef>
                  <a:spcAft>
                    <a:spcPts val="0"/>
                  </a:spcAft>
                  <a:buClrTx/>
                  <a:buSzTx/>
                  <a:buFont typeface="Arial"/>
                  <a:buChar char="•"/>
                  <a:tabLst>
                    <a:tab pos="323215" algn="l"/>
                    <a:tab pos="323850" algn="l"/>
                    <a:tab pos="4766945" algn="l"/>
                  </a:tabLst>
                  <a:defRPr/>
                </a:pPr>
                <a:r>
                  <a:rPr kumimoji="1" lang="en-US" sz="2700" b="0" i="0" u="none" strike="noStrike" kern="1200" cap="none" spc="-20" normalizeH="0" baseline="0" noProof="0" dirty="0" smtClean="0">
                    <a:ln>
                      <a:noFill/>
                    </a:ln>
                    <a:solidFill>
                      <a:srgbClr val="002060"/>
                    </a:solidFill>
                    <a:effectLst/>
                    <a:uLnTx/>
                    <a:uFillTx/>
                    <a:latin typeface="Tahoma"/>
                    <a:ea typeface="+mn-ea"/>
                    <a:cs typeface="Tahoma"/>
                  </a:rPr>
                  <a:t>Define </a:t>
                </a:r>
                <a:r>
                  <a:rPr kumimoji="1" lang="en-US" sz="2700" b="0" i="0" u="none" strike="noStrike" kern="1200" cap="none" spc="-70" normalizeH="0" baseline="0" noProof="0" dirty="0">
                    <a:ln>
                      <a:noFill/>
                    </a:ln>
                    <a:solidFill>
                      <a:srgbClr val="002060"/>
                    </a:solidFill>
                    <a:effectLst/>
                    <a:uLnTx/>
                    <a:uFillTx/>
                    <a:latin typeface="Tahoma"/>
                    <a:ea typeface="+mn-ea"/>
                    <a:cs typeface="Tahoma"/>
                  </a:rPr>
                  <a:t>a </a:t>
                </a:r>
                <a:r>
                  <a:rPr kumimoji="1" lang="en-US" sz="2700" b="1" i="0" u="none" strike="noStrike" kern="1200" cap="none" spc="50" normalizeH="0" baseline="0" noProof="0" dirty="0">
                    <a:ln>
                      <a:noFill/>
                    </a:ln>
                    <a:solidFill>
                      <a:srgbClr val="FF0000"/>
                    </a:solidFill>
                    <a:effectLst/>
                    <a:uLnTx/>
                    <a:uFillTx/>
                    <a:latin typeface="Calibri"/>
                    <a:ea typeface="+mn-ea"/>
                    <a:cs typeface="Calibri"/>
                  </a:rPr>
                  <a:t>distance</a:t>
                </a:r>
                <a:r>
                  <a:rPr kumimoji="1" lang="en-US" sz="2700" b="1" i="0" u="none" strike="noStrike" kern="1200" cap="none" spc="210" normalizeH="0" baseline="0" noProof="0" dirty="0">
                    <a:ln>
                      <a:noFill/>
                    </a:ln>
                    <a:solidFill>
                      <a:srgbClr val="002060"/>
                    </a:solidFill>
                    <a:effectLst/>
                    <a:uLnTx/>
                    <a:uFillTx/>
                    <a:latin typeface="Calibri"/>
                    <a:ea typeface="+mn-ea"/>
                    <a:cs typeface="Calibri"/>
                  </a:rPr>
                  <a:t> </a:t>
                </a:r>
                <a:r>
                  <a:rPr kumimoji="1" lang="en-US" sz="2700" b="1" i="0" u="none" strike="noStrike" kern="1200" cap="none" spc="30" normalizeH="0" baseline="0" noProof="0" dirty="0">
                    <a:ln>
                      <a:noFill/>
                    </a:ln>
                    <a:solidFill>
                      <a:srgbClr val="FF0000"/>
                    </a:solidFill>
                    <a:effectLst/>
                    <a:uLnTx/>
                    <a:uFillTx/>
                    <a:latin typeface="Calibri"/>
                    <a:ea typeface="+mn-ea"/>
                    <a:cs typeface="Calibri"/>
                  </a:rPr>
                  <a:t>function</a:t>
                </a:r>
                <a:r>
                  <a:rPr kumimoji="1" lang="en-US" sz="2700" b="1" i="0" u="none" strike="noStrike" kern="1200" cap="none" spc="190" normalizeH="0" baseline="0" noProof="0" dirty="0">
                    <a:ln>
                      <a:noFill/>
                    </a:ln>
                    <a:solidFill>
                      <a:srgbClr val="002060"/>
                    </a:solidFill>
                    <a:effectLst/>
                    <a:uLnTx/>
                    <a:uFillTx/>
                    <a:latin typeface="Calibri"/>
                    <a:ea typeface="+mn-ea"/>
                    <a:cs typeface="Calibri"/>
                  </a:rPr>
                  <a:t> </a:t>
                </a:r>
                <a14:m>
                  <m:oMath xmlns:m="http://schemas.openxmlformats.org/officeDocument/2006/math">
                    <m:r>
                      <a:rPr kumimoji="1" lang="ja-JP" altLang="en-US"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𝒅</m:t>
                    </m:r>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m:t>
                    </m:r>
                    <m:sSub>
                      <m:sSubPr>
                        <m:ctrlP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ctrlPr>
                      </m:sSubPr>
                      <m:e>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𝒇</m:t>
                        </m:r>
                      </m:e>
                      <m:sub>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𝒊</m:t>
                        </m:r>
                      </m:sub>
                    </m:sSub>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m:t>
                    </m:r>
                    <m:sSub>
                      <m:sSubPr>
                        <m:ctrlP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ctrlPr>
                      </m:sSubPr>
                      <m:e>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𝒇</m:t>
                        </m:r>
                      </m:e>
                      <m:sub>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𝒋</m:t>
                        </m:r>
                      </m:sub>
                    </m:sSub>
                    <m:r>
                      <a:rPr kumimoji="1" lang="en-US" altLang="ja-JP" sz="2700" b="1" i="1" u="none" strike="noStrike" kern="1200" cap="none" spc="190" normalizeH="0" baseline="0" noProof="0" smtClean="0">
                        <a:ln>
                          <a:noFill/>
                        </a:ln>
                        <a:solidFill>
                          <a:srgbClr val="002060"/>
                        </a:solidFill>
                        <a:effectLst/>
                        <a:uLnTx/>
                        <a:uFillTx/>
                        <a:latin typeface="Cambria Math" panose="02040503050406030204" pitchFamily="18" charset="0"/>
                        <a:ea typeface="+mn-ea"/>
                        <a:cs typeface="Calibri"/>
                      </a:rPr>
                      <m:t>)</m:t>
                    </m:r>
                  </m:oMath>
                </a14:m>
                <a:endParaRPr kumimoji="1" lang="en-US" sz="3450" b="0" i="0" u="none" strike="noStrike" kern="1200" cap="none" spc="0" normalizeH="0" baseline="-15700" noProof="0" dirty="0" smtClean="0">
                  <a:ln>
                    <a:noFill/>
                  </a:ln>
                  <a:solidFill>
                    <a:prstClr val="black"/>
                  </a:solidFill>
                  <a:effectLst/>
                  <a:uLnTx/>
                  <a:uFillTx/>
                  <a:latin typeface="Cambria Math"/>
                  <a:ea typeface="+mn-ea"/>
                  <a:cs typeface="Cambria Math"/>
                </a:endParaRPr>
              </a:p>
              <a:p>
                <a:pPr marL="323850" marR="0" lvl="0" indent="0" algn="l" defTabSz="914400" rtl="0" eaLnBrk="1" fontAlgn="auto" latinLnBrk="0" hangingPunct="1">
                  <a:lnSpc>
                    <a:spcPct val="100000"/>
                  </a:lnSpc>
                  <a:spcBef>
                    <a:spcPts val="450"/>
                  </a:spcBef>
                  <a:spcAft>
                    <a:spcPts val="0"/>
                  </a:spcAft>
                  <a:buClrTx/>
                  <a:buSzTx/>
                  <a:buFontTx/>
                  <a:buNone/>
                  <a:tabLst/>
                  <a:defRPr/>
                </a:pPr>
                <a:r>
                  <a:rPr kumimoji="1" lang="en-US" sz="2700" b="0" i="0" u="none" strike="noStrike" kern="1200" cap="none" spc="-40" normalizeH="0" baseline="0" noProof="0" dirty="0" smtClean="0">
                    <a:ln>
                      <a:noFill/>
                    </a:ln>
                    <a:solidFill>
                      <a:srgbClr val="002060"/>
                    </a:solidFill>
                    <a:effectLst/>
                    <a:uLnTx/>
                    <a:uFillTx/>
                    <a:latin typeface="Tahoma"/>
                    <a:ea typeface="+mn-ea"/>
                    <a:cs typeface="Tahoma"/>
                  </a:rPr>
                  <a:t>the </a:t>
                </a:r>
                <a:r>
                  <a:rPr kumimoji="1" lang="en-US" sz="2700" b="0" i="0" u="none" strike="noStrike" kern="1200" cap="none" spc="-125" normalizeH="0" baseline="0" noProof="0" dirty="0" smtClean="0">
                    <a:ln>
                      <a:noFill/>
                    </a:ln>
                    <a:solidFill>
                      <a:srgbClr val="002060"/>
                    </a:solidFill>
                    <a:effectLst/>
                    <a:uLnTx/>
                    <a:uFillTx/>
                    <a:latin typeface="Tahoma"/>
                    <a:ea typeface="+mn-ea"/>
                    <a:cs typeface="Tahoma"/>
                  </a:rPr>
                  <a:t>two</a:t>
                </a:r>
                <a:r>
                  <a:rPr kumimoji="1" lang="en-US" sz="2700" b="0" i="0" u="none" strike="noStrike" kern="1200" cap="none" spc="-55" normalizeH="0" baseline="0" noProof="0" dirty="0" smtClean="0">
                    <a:ln>
                      <a:noFill/>
                    </a:ln>
                    <a:solidFill>
                      <a:srgbClr val="002060"/>
                    </a:solidFill>
                    <a:effectLst/>
                    <a:uLnTx/>
                    <a:uFillTx/>
                    <a:latin typeface="Tahoma"/>
                    <a:ea typeface="+mn-ea"/>
                    <a:cs typeface="Tahoma"/>
                  </a:rPr>
                  <a:t> </a:t>
                </a:r>
                <a:r>
                  <a:rPr kumimoji="1" lang="en-US" sz="2700" b="0" i="0" u="none" strike="noStrike" kern="1200" cap="none" spc="-25" normalizeH="0" baseline="0" noProof="0" dirty="0" smtClean="0">
                    <a:ln>
                      <a:noFill/>
                    </a:ln>
                    <a:solidFill>
                      <a:srgbClr val="002060"/>
                    </a:solidFill>
                    <a:effectLst/>
                    <a:uLnTx/>
                    <a:uFillTx/>
                    <a:latin typeface="Tahoma"/>
                    <a:ea typeface="+mn-ea"/>
                    <a:cs typeface="Tahoma"/>
                  </a:rPr>
                  <a:t>descriptors</a:t>
                </a:r>
                <a:endParaRPr kumimoji="1" lang="en-US" sz="2700" b="0" i="0" u="none" strike="noStrike" kern="1200" cap="none" spc="0" normalizeH="0" baseline="0" noProof="0" dirty="0" smtClean="0">
                  <a:ln>
                    <a:noFill/>
                  </a:ln>
                  <a:solidFill>
                    <a:prstClr val="black"/>
                  </a:solidFill>
                  <a:effectLst/>
                  <a:uLnTx/>
                  <a:uFillTx/>
                  <a:latin typeface="Tahoma"/>
                  <a:ea typeface="+mn-ea"/>
                  <a:cs typeface="Tahoma"/>
                </a:endParaRPr>
              </a:p>
              <a:p>
                <a:pPr marL="323850" marR="0" lvl="0" indent="-285750" algn="l" defTabSz="914400" rtl="0" eaLnBrk="1" fontAlgn="auto" latinLnBrk="0" hangingPunct="1">
                  <a:lnSpc>
                    <a:spcPct val="100000"/>
                  </a:lnSpc>
                  <a:spcBef>
                    <a:spcPts val="75"/>
                  </a:spcBef>
                  <a:spcAft>
                    <a:spcPts val="0"/>
                  </a:spcAft>
                  <a:buClrTx/>
                  <a:buSzTx/>
                  <a:buFont typeface="Arial"/>
                  <a:buChar char="•"/>
                  <a:tabLst>
                    <a:tab pos="323215" algn="l"/>
                    <a:tab pos="323850" algn="l"/>
                  </a:tabLst>
                  <a:defRPr/>
                </a:pPr>
                <a:r>
                  <a:rPr kumimoji="1" lang="en-US" sz="2700" b="0" i="0" u="none" strike="noStrike" kern="1200" cap="none" spc="-45" normalizeH="0" baseline="0" noProof="0" dirty="0" smtClean="0">
                    <a:ln>
                      <a:noFill/>
                    </a:ln>
                    <a:solidFill>
                      <a:srgbClr val="002060"/>
                    </a:solidFill>
                    <a:effectLst/>
                    <a:uLnTx/>
                    <a:uFillTx/>
                    <a:latin typeface="Tahoma"/>
                    <a:ea typeface="+mn-ea"/>
                    <a:cs typeface="Tahoma"/>
                  </a:rPr>
                  <a:t>For </a:t>
                </a:r>
                <a:r>
                  <a:rPr kumimoji="1" lang="en-US" sz="2700" b="0" i="0" u="none" strike="noStrike" kern="1200" cap="none" spc="-114" normalizeH="0" baseline="0" noProof="0" dirty="0">
                    <a:ln>
                      <a:noFill/>
                    </a:ln>
                    <a:solidFill>
                      <a:srgbClr val="002060"/>
                    </a:solidFill>
                    <a:effectLst/>
                    <a:uLnTx/>
                    <a:uFillTx/>
                    <a:latin typeface="Tahoma"/>
                    <a:ea typeface="+mn-ea"/>
                    <a:cs typeface="Tahoma"/>
                  </a:rPr>
                  <a:t>every </a:t>
                </a:r>
                <a:r>
                  <a:rPr kumimoji="1" lang="en-US" sz="2700" b="0" i="0" u="none" strike="noStrike" kern="1200" cap="none" spc="-50" normalizeH="0" baseline="0" noProof="0" dirty="0">
                    <a:ln>
                      <a:noFill/>
                    </a:ln>
                    <a:solidFill>
                      <a:srgbClr val="002060"/>
                    </a:solidFill>
                    <a:effectLst/>
                    <a:uLnTx/>
                    <a:uFillTx/>
                    <a:latin typeface="Tahoma"/>
                    <a:ea typeface="+mn-ea"/>
                    <a:cs typeface="Tahoma"/>
                  </a:rPr>
                  <a:t>feature </a:t>
                </a:r>
                <a14:m>
                  <m:oMath xmlns:m="http://schemas.openxmlformats.org/officeDocument/2006/math">
                    <m:sSub>
                      <m:sSubPr>
                        <m:ctrlP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𝑖</m:t>
                        </m:r>
                      </m:sub>
                    </m:sSub>
                  </m:oMath>
                </a14:m>
                <a:r>
                  <a:rPr kumimoji="1" lang="en-US" sz="3450" b="0" i="0" u="none" strike="noStrike" kern="1200" cap="none" spc="67" normalizeH="0" baseline="-15700" noProof="0" dirty="0" smtClean="0">
                    <a:ln>
                      <a:noFill/>
                    </a:ln>
                    <a:solidFill>
                      <a:srgbClr val="002060"/>
                    </a:solidFill>
                    <a:effectLst/>
                    <a:uLnTx/>
                    <a:uFillTx/>
                    <a:latin typeface="Cambria Math"/>
                    <a:ea typeface="+mn-ea"/>
                    <a:cs typeface="Cambria Math"/>
                  </a:rPr>
                  <a:t> </a:t>
                </a:r>
                <a:r>
                  <a:rPr kumimoji="1" lang="en-US" sz="2700" b="0" i="0" u="none" strike="noStrike" kern="1200" cap="none" spc="55" normalizeH="0" baseline="0" noProof="0" dirty="0">
                    <a:ln>
                      <a:noFill/>
                    </a:ln>
                    <a:solidFill>
                      <a:srgbClr val="002060"/>
                    </a:solidFill>
                    <a:effectLst/>
                    <a:uLnTx/>
                    <a:uFillTx/>
                    <a:latin typeface="Tahoma"/>
                    <a:ea typeface="+mn-ea"/>
                    <a:cs typeface="Tahoma"/>
                  </a:rPr>
                  <a:t>in </a:t>
                </a:r>
                <a:r>
                  <a:rPr kumimoji="1" lang="en-US" sz="2700" b="0" i="0" u="none" strike="noStrike" kern="1200" cap="none" spc="-100" normalizeH="0" baseline="0" noProof="0" dirty="0">
                    <a:ln>
                      <a:noFill/>
                    </a:ln>
                    <a:solidFill>
                      <a:srgbClr val="002060"/>
                    </a:solidFill>
                    <a:effectLst/>
                    <a:uLnTx/>
                    <a:uFillTx/>
                    <a:latin typeface="Tahoma"/>
                    <a:ea typeface="+mn-ea"/>
                    <a:cs typeface="Tahoma"/>
                  </a:rPr>
                  <a:t>Image</a:t>
                </a:r>
                <a:r>
                  <a:rPr kumimoji="1" lang="en-US" sz="2700" b="0" i="0" u="none" strike="noStrike" kern="1200" cap="none" spc="-235" normalizeH="0" baseline="0" noProof="0" dirty="0">
                    <a:ln>
                      <a:noFill/>
                    </a:ln>
                    <a:solidFill>
                      <a:srgbClr val="002060"/>
                    </a:solidFill>
                    <a:effectLst/>
                    <a:uLnTx/>
                    <a:uFillTx/>
                    <a:latin typeface="Tahoma"/>
                    <a:ea typeface="+mn-ea"/>
                    <a:cs typeface="Tahoma"/>
                  </a:rPr>
                  <a:t> </a:t>
                </a:r>
                <a:r>
                  <a:rPr kumimoji="1" lang="en-US" sz="2700" b="0" i="0" u="none" strike="noStrike" kern="1200" cap="none" spc="5" normalizeH="0" baseline="0" noProof="0" dirty="0">
                    <a:ln>
                      <a:noFill/>
                    </a:ln>
                    <a:solidFill>
                      <a:srgbClr val="002060"/>
                    </a:solidFill>
                    <a:effectLst/>
                    <a:uLnTx/>
                    <a:uFillTx/>
                    <a:latin typeface="Tahoma"/>
                    <a:ea typeface="+mn-ea"/>
                    <a:cs typeface="Tahoma"/>
                  </a:rPr>
                  <a:t>1:</a:t>
                </a:r>
                <a:endParaRPr kumimoji="1" lang="en-US" sz="2700" b="0" i="0" u="none" strike="noStrike" kern="1200" cap="none" spc="0" normalizeH="0" baseline="0" noProof="0" dirty="0">
                  <a:ln>
                    <a:noFill/>
                  </a:ln>
                  <a:solidFill>
                    <a:prstClr val="black"/>
                  </a:solidFill>
                  <a:effectLst/>
                  <a:uLnTx/>
                  <a:uFillTx/>
                  <a:latin typeface="Tahoma"/>
                  <a:ea typeface="+mn-ea"/>
                  <a:cs typeface="Tahoma"/>
                </a:endParaRPr>
              </a:p>
              <a:p>
                <a:pPr marL="797560" marR="0" lvl="1" indent="-287655" algn="l" defTabSz="914400" rtl="0" eaLnBrk="1" fontAlgn="auto" latinLnBrk="0" hangingPunct="1">
                  <a:lnSpc>
                    <a:spcPct val="100000"/>
                  </a:lnSpc>
                  <a:spcBef>
                    <a:spcPts val="345"/>
                  </a:spcBef>
                  <a:spcAft>
                    <a:spcPts val="0"/>
                  </a:spcAft>
                  <a:buClrTx/>
                  <a:buSzTx/>
                  <a:buFont typeface="Courier New"/>
                  <a:buChar char="o"/>
                  <a:tabLst>
                    <a:tab pos="797560" algn="l"/>
                    <a:tab pos="2254885" algn="l"/>
                    <a:tab pos="3039745" algn="l"/>
                  </a:tabLst>
                  <a:defRPr/>
                </a:pPr>
                <a:r>
                  <a:rPr kumimoji="1" lang="en-US" sz="2100" b="0" i="0" u="none" strike="noStrike" kern="1200" cap="none" spc="-10" normalizeH="0" baseline="0" noProof="0" dirty="0">
                    <a:ln>
                      <a:noFill/>
                    </a:ln>
                    <a:solidFill>
                      <a:srgbClr val="002060"/>
                    </a:solidFill>
                    <a:effectLst/>
                    <a:uLnTx/>
                    <a:uFillTx/>
                    <a:latin typeface="Tahoma"/>
                    <a:ea typeface="+mn-ea"/>
                    <a:cs typeface="Tahoma"/>
                  </a:rPr>
                  <a:t>Compute</a:t>
                </a:r>
                <a:r>
                  <a:rPr kumimoji="1" lang="en-US" sz="2100" b="0" i="0" u="none" strike="noStrike" kern="1200" cap="none" spc="15" normalizeH="0" baseline="0" noProof="0" dirty="0">
                    <a:ln>
                      <a:noFill/>
                    </a:ln>
                    <a:solidFill>
                      <a:srgbClr val="002060"/>
                    </a:solidFill>
                    <a:effectLst/>
                    <a:uLnTx/>
                    <a:uFillTx/>
                    <a:latin typeface="Tahoma"/>
                    <a:ea typeface="+mn-ea"/>
                    <a:cs typeface="Tahoma"/>
                  </a:rPr>
                  <a:t> </a:t>
                </a:r>
                <a14:m>
                  <m:oMath xmlns:m="http://schemas.openxmlformats.org/officeDocument/2006/math">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𝑑</m:t>
                    </m:r>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𝑖</m:t>
                        </m:r>
                      </m:sub>
                    </m:sSub>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𝑗</m:t>
                        </m:r>
                      </m:sub>
                    </m:sSub>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m:t>
                    </m:r>
                  </m:oMath>
                </a14:m>
                <a:r>
                  <a:rPr kumimoji="1" lang="en-US" sz="2100" b="0" i="0" u="none" strike="noStrike" kern="1200" cap="none" spc="-10" normalizeH="0" baseline="0" noProof="0" dirty="0" smtClean="0">
                    <a:ln>
                      <a:noFill/>
                    </a:ln>
                    <a:solidFill>
                      <a:srgbClr val="002060"/>
                    </a:solidFill>
                    <a:effectLst/>
                    <a:uLnTx/>
                    <a:uFillTx/>
                    <a:latin typeface="Tahoma"/>
                    <a:ea typeface="+mn-ea"/>
                    <a:cs typeface="Tahoma"/>
                  </a:rPr>
                  <a:t> </a:t>
                </a:r>
                <a:r>
                  <a:rPr kumimoji="1" lang="en-US" sz="2100" b="0" i="0" u="none" strike="noStrike" kern="1200" cap="none" spc="-10" normalizeH="0" baseline="0" noProof="0" dirty="0">
                    <a:ln>
                      <a:noFill/>
                    </a:ln>
                    <a:solidFill>
                      <a:srgbClr val="002060"/>
                    </a:solidFill>
                    <a:effectLst/>
                    <a:uLnTx/>
                    <a:uFillTx/>
                    <a:latin typeface="Tahoma"/>
                    <a:ea typeface="+mn-ea"/>
                    <a:cs typeface="Tahoma"/>
                  </a:rPr>
                  <a:t>with </a:t>
                </a:r>
                <a:r>
                  <a:rPr kumimoji="1" lang="en-US" sz="2100" b="0" i="0" u="none" strike="noStrike" kern="1200" cap="none" spc="55" normalizeH="0" baseline="0" noProof="0" dirty="0">
                    <a:ln>
                      <a:noFill/>
                    </a:ln>
                    <a:solidFill>
                      <a:srgbClr val="002060"/>
                    </a:solidFill>
                    <a:effectLst/>
                    <a:uLnTx/>
                    <a:uFillTx/>
                    <a:latin typeface="Tahoma"/>
                    <a:ea typeface="+mn-ea"/>
                    <a:cs typeface="Tahoma"/>
                  </a:rPr>
                  <a:t>all </a:t>
                </a:r>
                <a:r>
                  <a:rPr kumimoji="1" lang="en-US" sz="2100" b="0" i="0" u="none" strike="noStrike" kern="1200" cap="none" spc="-20" normalizeH="0" baseline="0" noProof="0" dirty="0">
                    <a:ln>
                      <a:noFill/>
                    </a:ln>
                    <a:solidFill>
                      <a:srgbClr val="002060"/>
                    </a:solidFill>
                    <a:effectLst/>
                    <a:uLnTx/>
                    <a:uFillTx/>
                    <a:latin typeface="Tahoma"/>
                    <a:ea typeface="+mn-ea"/>
                    <a:cs typeface="Tahoma"/>
                  </a:rPr>
                  <a:t>features </a:t>
                </a:r>
                <a14:m>
                  <m:oMath xmlns:m="http://schemas.openxmlformats.org/officeDocument/2006/math">
                    <m:sSub>
                      <m:sSubPr>
                        <m:ctrlPr>
                          <a:rPr kumimoji="1" lang="en-US" sz="2100" b="0" i="1" u="none" strike="noStrike" kern="1200" cap="none" spc="-2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2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20" normalizeH="0" baseline="0" noProof="0" smtClean="0">
                            <a:ln>
                              <a:noFill/>
                            </a:ln>
                            <a:solidFill>
                              <a:srgbClr val="002060"/>
                            </a:solidFill>
                            <a:effectLst/>
                            <a:uLnTx/>
                            <a:uFillTx/>
                            <a:latin typeface="Cambria Math" panose="02040503050406030204" pitchFamily="18" charset="0"/>
                            <a:ea typeface="+mn-ea"/>
                            <a:cs typeface="Tahoma"/>
                          </a:rPr>
                          <m:t>𝑗</m:t>
                        </m:r>
                      </m:sub>
                    </m:sSub>
                  </m:oMath>
                </a14:m>
                <a:r>
                  <a:rPr kumimoji="1" lang="en-US" sz="2700" b="0" i="0" u="none" strike="noStrike" kern="1200" cap="none" spc="712" normalizeH="0" baseline="-15432" noProof="0" dirty="0" smtClean="0">
                    <a:ln>
                      <a:noFill/>
                    </a:ln>
                    <a:solidFill>
                      <a:srgbClr val="002060"/>
                    </a:solidFill>
                    <a:effectLst/>
                    <a:uLnTx/>
                    <a:uFillTx/>
                    <a:latin typeface="Cambria Math"/>
                    <a:ea typeface="+mn-ea"/>
                    <a:cs typeface="Cambria Math"/>
                  </a:rPr>
                  <a:t> </a:t>
                </a:r>
                <a:r>
                  <a:rPr kumimoji="1" lang="en-US" sz="2100" b="0" i="0" u="none" strike="noStrike" kern="1200" cap="none" spc="50" normalizeH="0" baseline="0" noProof="0" dirty="0">
                    <a:ln>
                      <a:noFill/>
                    </a:ln>
                    <a:solidFill>
                      <a:srgbClr val="002060"/>
                    </a:solidFill>
                    <a:effectLst/>
                    <a:uLnTx/>
                    <a:uFillTx/>
                    <a:latin typeface="Tahoma"/>
                    <a:ea typeface="+mn-ea"/>
                    <a:cs typeface="Tahoma"/>
                  </a:rPr>
                  <a:t>in </a:t>
                </a:r>
                <a:r>
                  <a:rPr kumimoji="1" lang="en-US" sz="2100" b="0" i="0" u="none" strike="noStrike" kern="1200" cap="none" spc="-20" normalizeH="0" baseline="0" noProof="0" dirty="0">
                    <a:ln>
                      <a:noFill/>
                    </a:ln>
                    <a:solidFill>
                      <a:srgbClr val="002060"/>
                    </a:solidFill>
                    <a:effectLst/>
                    <a:uLnTx/>
                    <a:uFillTx/>
                    <a:latin typeface="Tahoma"/>
                    <a:ea typeface="+mn-ea"/>
                    <a:cs typeface="Tahoma"/>
                  </a:rPr>
                  <a:t>image</a:t>
                </a:r>
                <a:r>
                  <a:rPr kumimoji="1" lang="en-US" sz="2100" b="0" i="0" u="none" strike="noStrike" kern="1200" cap="none" spc="-50" normalizeH="0" baseline="0" noProof="0" dirty="0">
                    <a:ln>
                      <a:noFill/>
                    </a:ln>
                    <a:solidFill>
                      <a:srgbClr val="002060"/>
                    </a:solidFill>
                    <a:effectLst/>
                    <a:uLnTx/>
                    <a:uFillTx/>
                    <a:latin typeface="Tahoma"/>
                    <a:ea typeface="+mn-ea"/>
                    <a:cs typeface="Tahoma"/>
                  </a:rPr>
                  <a:t> </a:t>
                </a:r>
                <a:r>
                  <a:rPr kumimoji="1" lang="en-US" sz="2100" b="0" i="0" u="none" strike="noStrike" kern="1200" cap="none" spc="135" normalizeH="0" baseline="0" noProof="0" dirty="0">
                    <a:ln>
                      <a:noFill/>
                    </a:ln>
                    <a:solidFill>
                      <a:srgbClr val="002060"/>
                    </a:solidFill>
                    <a:effectLst/>
                    <a:uLnTx/>
                    <a:uFillTx/>
                    <a:latin typeface="Tahoma"/>
                    <a:ea typeface="+mn-ea"/>
                    <a:cs typeface="Tahoma"/>
                  </a:rPr>
                  <a:t>2</a:t>
                </a:r>
                <a:endParaRPr kumimoji="1" lang="en-US" sz="2100" b="0" i="0" u="none" strike="noStrike" kern="1200" cap="none" spc="0" normalizeH="0" baseline="0" noProof="0" dirty="0">
                  <a:ln>
                    <a:noFill/>
                  </a:ln>
                  <a:solidFill>
                    <a:prstClr val="black"/>
                  </a:solidFill>
                  <a:effectLst/>
                  <a:uLnTx/>
                  <a:uFillTx/>
                  <a:latin typeface="Tahoma"/>
                  <a:ea typeface="+mn-ea"/>
                  <a:cs typeface="Tahoma"/>
                </a:endParaRPr>
              </a:p>
              <a:p>
                <a:pPr marL="796925" marR="30480" lvl="1" indent="-287655" algn="l" defTabSz="914400" rtl="0" eaLnBrk="1" fontAlgn="auto" latinLnBrk="0" hangingPunct="1">
                  <a:lnSpc>
                    <a:spcPct val="100400"/>
                  </a:lnSpc>
                  <a:spcBef>
                    <a:spcPts val="420"/>
                  </a:spcBef>
                  <a:spcAft>
                    <a:spcPts val="0"/>
                  </a:spcAft>
                  <a:buClrTx/>
                  <a:buSzTx/>
                  <a:buFont typeface="Courier New"/>
                  <a:buChar char="o"/>
                  <a:tabLst>
                    <a:tab pos="797560" algn="l"/>
                  </a:tabLst>
                  <a:defRPr/>
                </a:pPr>
                <a:r>
                  <a:rPr kumimoji="1" lang="en-US" sz="2100" b="0" i="0" u="none" strike="noStrike" kern="1200" cap="none" spc="50" normalizeH="0" baseline="0" noProof="0" dirty="0">
                    <a:ln>
                      <a:noFill/>
                    </a:ln>
                    <a:solidFill>
                      <a:srgbClr val="002060"/>
                    </a:solidFill>
                    <a:effectLst/>
                    <a:uLnTx/>
                    <a:uFillTx/>
                    <a:latin typeface="Tahoma"/>
                    <a:ea typeface="+mn-ea"/>
                    <a:cs typeface="Tahoma"/>
                  </a:rPr>
                  <a:t>Find </a:t>
                </a:r>
                <a:r>
                  <a:rPr kumimoji="1" lang="en-US" sz="2100" b="0" i="0" u="none" strike="noStrike" kern="1200" cap="none" spc="-15" normalizeH="0" baseline="0" noProof="0" dirty="0">
                    <a:ln>
                      <a:noFill/>
                    </a:ln>
                    <a:solidFill>
                      <a:srgbClr val="002060"/>
                    </a:solidFill>
                    <a:effectLst/>
                    <a:uLnTx/>
                    <a:uFillTx/>
                    <a:latin typeface="Tahoma"/>
                    <a:ea typeface="+mn-ea"/>
                    <a:cs typeface="Tahoma"/>
                  </a:rPr>
                  <a:t>the </a:t>
                </a:r>
                <a:r>
                  <a:rPr kumimoji="1" lang="en-US" sz="2100" b="1" i="0" u="none" strike="noStrike" kern="1200" cap="none" spc="-55" normalizeH="0" baseline="0" noProof="0" dirty="0">
                    <a:ln>
                      <a:noFill/>
                    </a:ln>
                    <a:solidFill>
                      <a:srgbClr val="002060"/>
                    </a:solidFill>
                    <a:effectLst/>
                    <a:uLnTx/>
                    <a:uFillTx/>
                    <a:latin typeface="Trebuchet MS"/>
                    <a:ea typeface="+mn-ea"/>
                    <a:cs typeface="Trebuchet MS"/>
                  </a:rPr>
                  <a:t>closest </a:t>
                </a:r>
                <a:r>
                  <a:rPr kumimoji="1" lang="en-US" sz="2100" b="0" i="0" u="none" strike="noStrike" kern="1200" cap="none" spc="10" normalizeH="0" baseline="0" noProof="0" dirty="0">
                    <a:ln>
                      <a:noFill/>
                    </a:ln>
                    <a:solidFill>
                      <a:srgbClr val="002060"/>
                    </a:solidFill>
                    <a:effectLst/>
                    <a:uLnTx/>
                    <a:uFillTx/>
                    <a:latin typeface="Tahoma"/>
                    <a:ea typeface="+mn-ea"/>
                    <a:cs typeface="Tahoma"/>
                  </a:rPr>
                  <a:t>match </a:t>
                </a:r>
                <a14:m>
                  <m:oMath xmlns:m="http://schemas.openxmlformats.org/officeDocument/2006/math">
                    <m:sSub>
                      <m:sSubPr>
                        <m:ctrlP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𝑐</m:t>
                        </m:r>
                      </m:sub>
                    </m:sSub>
                  </m:oMath>
                </a14:m>
                <a:r>
                  <a:rPr kumimoji="1" lang="en-US" sz="2100" b="0" i="0" u="none" strike="noStrike" kern="1200" cap="none" spc="-95" normalizeH="0" baseline="0" noProof="0" dirty="0" smtClean="0">
                    <a:ln>
                      <a:noFill/>
                    </a:ln>
                    <a:solidFill>
                      <a:srgbClr val="002060"/>
                    </a:solidFill>
                    <a:effectLst/>
                    <a:uLnTx/>
                    <a:uFillTx/>
                    <a:latin typeface="Tahoma"/>
                    <a:ea typeface="+mn-ea"/>
                    <a:cs typeface="Tahoma"/>
                  </a:rPr>
                  <a:t> </a:t>
                </a:r>
                <a:r>
                  <a:rPr kumimoji="1" lang="en-US" sz="2100" b="0" i="0" u="none" strike="noStrike" kern="1200" cap="none" spc="-15" normalizeH="0" baseline="0" noProof="0" dirty="0">
                    <a:ln>
                      <a:noFill/>
                    </a:ln>
                    <a:solidFill>
                      <a:srgbClr val="002060"/>
                    </a:solidFill>
                    <a:effectLst/>
                    <a:uLnTx/>
                    <a:uFillTx/>
                    <a:latin typeface="Tahoma"/>
                    <a:ea typeface="+mn-ea"/>
                    <a:cs typeface="Tahoma"/>
                  </a:rPr>
                  <a:t>the </a:t>
                </a:r>
                <a:r>
                  <a:rPr kumimoji="1" lang="en-US" sz="2100" b="0" i="0" u="none" strike="noStrike" kern="1200" cap="none" spc="10" normalizeH="0" baseline="0" noProof="0" dirty="0">
                    <a:ln>
                      <a:noFill/>
                    </a:ln>
                    <a:solidFill>
                      <a:srgbClr val="002060"/>
                    </a:solidFill>
                    <a:effectLst/>
                    <a:uLnTx/>
                    <a:uFillTx/>
                    <a:latin typeface="Tahoma"/>
                    <a:ea typeface="+mn-ea"/>
                    <a:cs typeface="Tahoma"/>
                  </a:rPr>
                  <a:t>match </a:t>
                </a:r>
                <a:r>
                  <a:rPr kumimoji="1" lang="en-US" sz="2100" b="0" i="0" u="none" strike="noStrike" kern="1200" cap="none" spc="-10" normalizeH="0" baseline="0" noProof="0" dirty="0">
                    <a:ln>
                      <a:noFill/>
                    </a:ln>
                    <a:solidFill>
                      <a:srgbClr val="002060"/>
                    </a:solidFill>
                    <a:effectLst/>
                    <a:uLnTx/>
                    <a:uFillTx/>
                    <a:latin typeface="Tahoma"/>
                    <a:ea typeface="+mn-ea"/>
                    <a:cs typeface="Tahoma"/>
                  </a:rPr>
                  <a:t>that </a:t>
                </a:r>
                <a:r>
                  <a:rPr kumimoji="1" lang="en-US" sz="2100" b="0" i="0" u="none" strike="noStrike" kern="1200" cap="none" spc="-15" normalizeH="0" baseline="0" noProof="0" dirty="0">
                    <a:ln>
                      <a:noFill/>
                    </a:ln>
                    <a:solidFill>
                      <a:srgbClr val="002060"/>
                    </a:solidFill>
                    <a:effectLst/>
                    <a:uLnTx/>
                    <a:uFillTx/>
                    <a:latin typeface="Tahoma"/>
                    <a:ea typeface="+mn-ea"/>
                    <a:cs typeface="Tahoma"/>
                  </a:rPr>
                  <a:t>has the </a:t>
                </a:r>
                <a:r>
                  <a:rPr kumimoji="1" lang="en-US" sz="2100" b="0" i="0" u="none" strike="noStrike" kern="1200" cap="none" spc="35" normalizeH="0" baseline="0" noProof="0" dirty="0">
                    <a:ln>
                      <a:noFill/>
                    </a:ln>
                    <a:solidFill>
                      <a:srgbClr val="002060"/>
                    </a:solidFill>
                    <a:effectLst/>
                    <a:uLnTx/>
                    <a:uFillTx/>
                    <a:latin typeface="Tahoma"/>
                    <a:ea typeface="+mn-ea"/>
                    <a:cs typeface="Tahoma"/>
                  </a:rPr>
                  <a:t>minimum  </a:t>
                </a:r>
                <a:r>
                  <a:rPr kumimoji="1" lang="en-US" sz="2100" b="0" i="0" u="none" strike="noStrike" kern="1200" cap="none" spc="15" normalizeH="0" baseline="0" noProof="0" dirty="0">
                    <a:ln>
                      <a:noFill/>
                    </a:ln>
                    <a:solidFill>
                      <a:srgbClr val="002060"/>
                    </a:solidFill>
                    <a:effectLst/>
                    <a:uLnTx/>
                    <a:uFillTx/>
                    <a:latin typeface="Tahoma"/>
                    <a:ea typeface="+mn-ea"/>
                    <a:cs typeface="Tahoma"/>
                  </a:rPr>
                  <a:t>distance</a:t>
                </a:r>
                <a:endParaRPr kumimoji="1" sz="2100" b="0" i="0" u="none" strike="noStrike" kern="1200" cap="none" spc="0" normalizeH="0" baseline="0" noProof="0" dirty="0">
                  <a:ln>
                    <a:noFill/>
                  </a:ln>
                  <a:solidFill>
                    <a:prstClr val="black"/>
                  </a:solidFill>
                  <a:effectLst/>
                  <a:uLnTx/>
                  <a:uFillTx/>
                  <a:latin typeface="Tahoma"/>
                  <a:ea typeface="+mn-ea"/>
                  <a:cs typeface="Tahoma"/>
                </a:endParaRPr>
              </a:p>
            </p:txBody>
          </p:sp>
        </mc:Choice>
        <mc:Fallback xmlns="">
          <p:sp>
            <p:nvSpPr>
              <p:cNvPr id="6" name="object 6"/>
              <p:cNvSpPr txBox="1">
                <a:spLocks noRot="1" noChangeAspect="1" noMove="1" noResize="1" noEditPoints="1" noAdjustHandles="1" noChangeArrowheads="1" noChangeShapeType="1" noTextEdit="1"/>
              </p:cNvSpPr>
              <p:nvPr/>
            </p:nvSpPr>
            <p:spPr>
              <a:xfrm>
                <a:off x="381000" y="1524000"/>
                <a:ext cx="8185835" cy="2575641"/>
              </a:xfrm>
              <a:prstGeom prst="rect">
                <a:avLst/>
              </a:prstGeom>
              <a:blipFill>
                <a:blip r:embed="rId2"/>
                <a:stretch>
                  <a:fillRect l="-1937" t="-1182" b="-35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11018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645535" cy="574040"/>
          </a:xfrm>
          <a:prstGeom prst="rect">
            <a:avLst/>
          </a:prstGeom>
        </p:spPr>
        <p:txBody>
          <a:bodyPr vert="horz" wrap="square" lIns="0" tIns="12700" rIns="0" bIns="0" rtlCol="0">
            <a:spAutoFit/>
          </a:bodyPr>
          <a:lstStyle/>
          <a:p>
            <a:pPr marL="12700">
              <a:lnSpc>
                <a:spcPct val="100000"/>
              </a:lnSpc>
              <a:spcBef>
                <a:spcPts val="100"/>
              </a:spcBef>
            </a:pPr>
            <a:r>
              <a:rPr spc="-260" dirty="0">
                <a:latin typeface="Tahoma"/>
                <a:cs typeface="Tahoma"/>
              </a:rPr>
              <a:t>Distance</a:t>
            </a:r>
            <a:r>
              <a:rPr spc="-5" dirty="0">
                <a:latin typeface="Tahoma"/>
                <a:cs typeface="Tahoma"/>
              </a:rPr>
              <a:t> </a:t>
            </a:r>
            <a:r>
              <a:rPr spc="-245" dirty="0">
                <a:latin typeface="Tahoma"/>
                <a:cs typeface="Tahoma"/>
              </a:rPr>
              <a:t>Function</a:t>
            </a:r>
          </a:p>
        </p:txBody>
      </p:sp>
      <p:sp>
        <p:nvSpPr>
          <p:cNvPr id="3" name="object 3"/>
          <p:cNvSpPr txBox="1"/>
          <p:nvPr/>
        </p:nvSpPr>
        <p:spPr>
          <a:xfrm>
            <a:off x="500965" y="1473200"/>
            <a:ext cx="5556250" cy="702945"/>
          </a:xfrm>
          <a:prstGeom prst="rect">
            <a:avLst/>
          </a:prstGeom>
        </p:spPr>
        <p:txBody>
          <a:bodyPr vert="horz" wrap="square" lIns="0" tIns="12700" rIns="0" bIns="0" rtlCol="0">
            <a:spAutoFit/>
          </a:bodyPr>
          <a:lstStyle/>
          <a:p>
            <a:pPr marL="298450" marR="0" lvl="0" indent="-285750" algn="l" defTabSz="914400" rtl="0" eaLnBrk="1" fontAlgn="auto" latinLnBrk="0" hangingPunct="1">
              <a:lnSpc>
                <a:spcPts val="3085"/>
              </a:lnSpc>
              <a:spcBef>
                <a:spcPts val="100"/>
              </a:spcBef>
              <a:spcAft>
                <a:spcPts val="0"/>
              </a:spcAft>
              <a:buClrTx/>
              <a:buSzTx/>
              <a:buFont typeface="Arial"/>
              <a:buChar char="•"/>
              <a:tabLst>
                <a:tab pos="297815" algn="l"/>
                <a:tab pos="298450" algn="l"/>
              </a:tabLst>
              <a:defRPr/>
            </a:pPr>
            <a:r>
              <a:rPr kumimoji="1" sz="2700" b="1" i="0" u="none" strike="noStrike" kern="1200" cap="none" spc="-220" normalizeH="0" baseline="0" noProof="0" dirty="0">
                <a:ln>
                  <a:noFill/>
                </a:ln>
                <a:solidFill>
                  <a:srgbClr val="002060"/>
                </a:solidFill>
                <a:effectLst/>
                <a:uLnTx/>
                <a:uFillTx/>
                <a:latin typeface="Tahoma"/>
                <a:ea typeface="+mn-ea"/>
                <a:cs typeface="Tahoma"/>
              </a:rPr>
              <a:t>Sum </a:t>
            </a:r>
            <a:r>
              <a:rPr kumimoji="1" sz="2700" b="1" i="0" u="none" strike="noStrike" kern="1200" cap="none" spc="-235" normalizeH="0" baseline="0" noProof="0" dirty="0">
                <a:ln>
                  <a:noFill/>
                </a:ln>
                <a:solidFill>
                  <a:srgbClr val="002060"/>
                </a:solidFill>
                <a:effectLst/>
                <a:uLnTx/>
                <a:uFillTx/>
                <a:latin typeface="Tahoma"/>
                <a:ea typeface="+mn-ea"/>
                <a:cs typeface="Tahoma"/>
              </a:rPr>
              <a:t>of </a:t>
            </a:r>
            <a:r>
              <a:rPr kumimoji="1" sz="2700" b="1" i="0" u="none" strike="noStrike" kern="1200" cap="none" spc="-225" normalizeH="0" baseline="0" noProof="0" dirty="0">
                <a:ln>
                  <a:noFill/>
                </a:ln>
                <a:solidFill>
                  <a:srgbClr val="002060"/>
                </a:solidFill>
                <a:effectLst/>
                <a:uLnTx/>
                <a:uFillTx/>
                <a:latin typeface="Tahoma"/>
                <a:ea typeface="+mn-ea"/>
                <a:cs typeface="Tahoma"/>
              </a:rPr>
              <a:t>Squared </a:t>
            </a:r>
            <a:r>
              <a:rPr kumimoji="1" sz="2700" b="1" i="0" u="none" strike="noStrike" kern="1200" cap="none" spc="-210" normalizeH="0" baseline="0" noProof="0" dirty="0">
                <a:ln>
                  <a:noFill/>
                </a:ln>
                <a:solidFill>
                  <a:srgbClr val="002060"/>
                </a:solidFill>
                <a:effectLst/>
                <a:uLnTx/>
                <a:uFillTx/>
                <a:latin typeface="Tahoma"/>
                <a:ea typeface="+mn-ea"/>
                <a:cs typeface="Tahoma"/>
              </a:rPr>
              <a:t>Differences</a:t>
            </a:r>
            <a:r>
              <a:rPr kumimoji="1" sz="2700" b="1" i="0" u="none" strike="noStrike" kern="1200" cap="none" spc="110" normalizeH="0" baseline="0" noProof="0" dirty="0">
                <a:ln>
                  <a:noFill/>
                </a:ln>
                <a:solidFill>
                  <a:srgbClr val="002060"/>
                </a:solidFill>
                <a:effectLst/>
                <a:uLnTx/>
                <a:uFillTx/>
                <a:latin typeface="Tahoma"/>
                <a:ea typeface="+mn-ea"/>
                <a:cs typeface="Tahoma"/>
              </a:rPr>
              <a:t> </a:t>
            </a:r>
            <a:r>
              <a:rPr kumimoji="1" sz="2700" b="1" i="0" u="none" strike="noStrike" kern="1200" cap="none" spc="-215" normalizeH="0" baseline="0" noProof="0" dirty="0">
                <a:ln>
                  <a:noFill/>
                </a:ln>
                <a:solidFill>
                  <a:srgbClr val="002060"/>
                </a:solidFill>
                <a:effectLst/>
                <a:uLnTx/>
                <a:uFillTx/>
                <a:latin typeface="Tahoma"/>
                <a:ea typeface="+mn-ea"/>
                <a:cs typeface="Tahoma"/>
              </a:rPr>
              <a:t>(SSD):</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0" marR="1489075" lvl="0" indent="0" algn="r" defTabSz="914400" rtl="0" eaLnBrk="1" fontAlgn="auto" latinLnBrk="0" hangingPunct="1">
              <a:lnSpc>
                <a:spcPts val="2245"/>
              </a:lnSpc>
              <a:spcBef>
                <a:spcPts val="0"/>
              </a:spcBef>
              <a:spcAft>
                <a:spcPts val="0"/>
              </a:spcAft>
              <a:buClrTx/>
              <a:buSzTx/>
              <a:buFontTx/>
              <a:buNone/>
              <a:tabLst/>
              <a:defRPr/>
            </a:pPr>
            <a:endParaRPr kumimoji="1" sz="2000" b="0" i="0" u="none" strike="noStrike" kern="1200" cap="none" spc="0" normalizeH="0" baseline="0" noProof="0" dirty="0">
              <a:ln>
                <a:noFill/>
              </a:ln>
              <a:solidFill>
                <a:prstClr val="black"/>
              </a:solidFill>
              <a:effectLst/>
              <a:uLnTx/>
              <a:uFillTx/>
              <a:latin typeface="Cambria Math"/>
              <a:ea typeface="+mn-ea"/>
              <a:cs typeface="Cambria Math"/>
            </a:endParaRPr>
          </a:p>
        </p:txBody>
      </p:sp>
      <p:sp>
        <p:nvSpPr>
          <p:cNvPr id="6" name="object 6"/>
          <p:cNvSpPr txBox="1"/>
          <p:nvPr/>
        </p:nvSpPr>
        <p:spPr>
          <a:xfrm>
            <a:off x="500965" y="2781300"/>
            <a:ext cx="4955540" cy="1294765"/>
          </a:xfrm>
          <a:prstGeom prst="rect">
            <a:avLst/>
          </a:prstGeom>
        </p:spPr>
        <p:txBody>
          <a:bodyPr vert="horz" wrap="square" lIns="0" tIns="12700" rIns="0" bIns="0" rtlCol="0">
            <a:spAutoFit/>
          </a:bodyPr>
          <a:lstStyle/>
          <a:p>
            <a:pPr marL="3728085" marR="0" lvl="0" indent="0" algn="l" defTabSz="914400" rtl="0" eaLnBrk="1" fontAlgn="auto" latinLnBrk="0" hangingPunct="1">
              <a:lnSpc>
                <a:spcPts val="2240"/>
              </a:lnSpc>
              <a:spcBef>
                <a:spcPts val="100"/>
              </a:spcBef>
              <a:spcAft>
                <a:spcPts val="0"/>
              </a:spcAft>
              <a:buClrTx/>
              <a:buSzTx/>
              <a:buFontTx/>
              <a:buNone/>
              <a:tabLst/>
              <a:defRPr/>
            </a:pPr>
            <a:endParaRPr kumimoji="1" sz="2000" b="0" i="0" u="none" strike="noStrike" kern="1200" cap="none" spc="0" normalizeH="0" baseline="0" noProof="0" dirty="0">
              <a:ln>
                <a:noFill/>
              </a:ln>
              <a:solidFill>
                <a:prstClr val="black"/>
              </a:solidFill>
              <a:effectLst/>
              <a:uLnTx/>
              <a:uFillTx/>
              <a:latin typeface="Cambria Math"/>
              <a:ea typeface="+mn-ea"/>
              <a:cs typeface="Cambria Math"/>
            </a:endParaRPr>
          </a:p>
          <a:p>
            <a:pPr marL="298450" marR="0" lvl="0" indent="-285750" algn="l" defTabSz="914400" rtl="0" eaLnBrk="1" fontAlgn="auto" latinLnBrk="0" hangingPunct="1">
              <a:lnSpc>
                <a:spcPts val="3080"/>
              </a:lnSpc>
              <a:spcBef>
                <a:spcPts val="0"/>
              </a:spcBef>
              <a:spcAft>
                <a:spcPts val="0"/>
              </a:spcAft>
              <a:buClrTx/>
              <a:buSzTx/>
              <a:buFont typeface="Arial"/>
              <a:buChar char="•"/>
              <a:tabLst>
                <a:tab pos="297815" algn="l"/>
                <a:tab pos="298450" algn="l"/>
              </a:tabLst>
              <a:defRPr/>
            </a:pPr>
            <a:r>
              <a:rPr kumimoji="1" sz="2700" b="0" i="0" u="none" strike="noStrike" kern="1200" cap="none" spc="-70" normalizeH="0" baseline="0" noProof="0" dirty="0">
                <a:ln>
                  <a:noFill/>
                </a:ln>
                <a:solidFill>
                  <a:srgbClr val="002060"/>
                </a:solidFill>
                <a:effectLst/>
                <a:uLnTx/>
                <a:uFillTx/>
                <a:latin typeface="Tahoma"/>
                <a:ea typeface="+mn-ea"/>
                <a:cs typeface="Tahoma"/>
              </a:rPr>
              <a:t>Other </a:t>
            </a:r>
            <a:r>
              <a:rPr kumimoji="1" sz="2700" b="0" i="0" u="none" strike="noStrike" kern="1200" cap="none" spc="-5" normalizeH="0" baseline="0" noProof="0" dirty="0">
                <a:ln>
                  <a:noFill/>
                </a:ln>
                <a:solidFill>
                  <a:srgbClr val="002060"/>
                </a:solidFill>
                <a:effectLst/>
                <a:uLnTx/>
                <a:uFillTx/>
                <a:latin typeface="Tahoma"/>
                <a:ea typeface="+mn-ea"/>
                <a:cs typeface="Tahoma"/>
              </a:rPr>
              <a:t>distance</a:t>
            </a:r>
            <a:r>
              <a:rPr kumimoji="1" sz="2700" b="0" i="0" u="none" strike="noStrike" kern="1200" cap="none" spc="-30" normalizeH="0" baseline="0" noProof="0" dirty="0">
                <a:ln>
                  <a:noFill/>
                </a:ln>
                <a:solidFill>
                  <a:srgbClr val="002060"/>
                </a:solidFill>
                <a:effectLst/>
                <a:uLnTx/>
                <a:uFillTx/>
                <a:latin typeface="Tahoma"/>
                <a:ea typeface="+mn-ea"/>
                <a:cs typeface="Tahoma"/>
              </a:rPr>
              <a:t> </a:t>
            </a:r>
            <a:r>
              <a:rPr kumimoji="1" sz="2700" b="0" i="0" u="none" strike="noStrike" kern="1200" cap="none" spc="-15" normalizeH="0" baseline="0" noProof="0" dirty="0">
                <a:ln>
                  <a:noFill/>
                </a:ln>
                <a:solidFill>
                  <a:srgbClr val="002060"/>
                </a:solidFill>
                <a:effectLst/>
                <a:uLnTx/>
                <a:uFillTx/>
                <a:latin typeface="Tahoma"/>
                <a:ea typeface="+mn-ea"/>
                <a:cs typeface="Tahoma"/>
              </a:rPr>
              <a:t>functions: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484505" marR="0" lvl="0" indent="0" algn="l" defTabSz="914400" rtl="0" eaLnBrk="1" fontAlgn="auto" latinLnBrk="0" hangingPunct="1">
              <a:lnSpc>
                <a:spcPts val="2430"/>
              </a:lnSpc>
              <a:spcBef>
                <a:spcPts val="165"/>
              </a:spcBef>
              <a:spcAft>
                <a:spcPts val="0"/>
              </a:spcAft>
              <a:buClrTx/>
              <a:buSzTx/>
              <a:buFontTx/>
              <a:buNone/>
              <a:tabLst/>
              <a:defRPr/>
            </a:pPr>
            <a:r>
              <a:rPr kumimoji="1" sz="2100" b="0" i="0" u="none" strike="noStrike" kern="1200" cap="none" spc="0" normalizeH="0" baseline="0" noProof="0" dirty="0">
                <a:ln>
                  <a:noFill/>
                </a:ln>
                <a:solidFill>
                  <a:srgbClr val="002060"/>
                </a:solidFill>
                <a:effectLst/>
                <a:uLnTx/>
                <a:uFillTx/>
                <a:latin typeface="Courier New"/>
                <a:ea typeface="+mn-ea"/>
                <a:cs typeface="Courier New"/>
              </a:rPr>
              <a:t>o </a:t>
            </a:r>
            <a:r>
              <a:rPr kumimoji="1" sz="2100" b="1" i="0" u="none" strike="noStrike" kern="1200" cap="none" spc="-150" normalizeH="0" baseline="0" noProof="0" dirty="0">
                <a:ln>
                  <a:noFill/>
                </a:ln>
                <a:solidFill>
                  <a:srgbClr val="002060"/>
                </a:solidFill>
                <a:effectLst/>
                <a:uLnTx/>
                <a:uFillTx/>
                <a:latin typeface="Tahoma"/>
                <a:ea typeface="+mn-ea"/>
                <a:cs typeface="Tahoma"/>
              </a:rPr>
              <a:t>Sum </a:t>
            </a:r>
            <a:r>
              <a:rPr kumimoji="1" sz="2100" b="1" i="0" u="none" strike="noStrike" kern="1200" cap="none" spc="-170" normalizeH="0" baseline="0" noProof="0" dirty="0">
                <a:ln>
                  <a:noFill/>
                </a:ln>
                <a:solidFill>
                  <a:srgbClr val="002060"/>
                </a:solidFill>
                <a:effectLst/>
                <a:uLnTx/>
                <a:uFillTx/>
                <a:latin typeface="Tahoma"/>
                <a:ea typeface="+mn-ea"/>
                <a:cs typeface="Tahoma"/>
              </a:rPr>
              <a:t>of </a:t>
            </a:r>
            <a:r>
              <a:rPr kumimoji="1" sz="2100" b="1" i="0" u="none" strike="noStrike" kern="1200" cap="none" spc="-160" normalizeH="0" baseline="0" noProof="0" dirty="0">
                <a:ln>
                  <a:noFill/>
                </a:ln>
                <a:solidFill>
                  <a:srgbClr val="002060"/>
                </a:solidFill>
                <a:effectLst/>
                <a:uLnTx/>
                <a:uFillTx/>
                <a:latin typeface="Tahoma"/>
                <a:ea typeface="+mn-ea"/>
                <a:cs typeface="Tahoma"/>
              </a:rPr>
              <a:t>absolute </a:t>
            </a:r>
            <a:r>
              <a:rPr kumimoji="1" sz="2100" b="1" i="0" u="none" strike="noStrike" kern="1200" cap="none" spc="-135" normalizeH="0" baseline="0" noProof="0" dirty="0">
                <a:ln>
                  <a:noFill/>
                </a:ln>
                <a:solidFill>
                  <a:srgbClr val="002060"/>
                </a:solidFill>
                <a:effectLst/>
                <a:uLnTx/>
                <a:uFillTx/>
                <a:latin typeface="Tahoma"/>
                <a:ea typeface="+mn-ea"/>
                <a:cs typeface="Tahoma"/>
              </a:rPr>
              <a:t>differences </a:t>
            </a:r>
            <a:r>
              <a:rPr kumimoji="1" sz="2100" b="1" i="0" u="none" strike="noStrike" kern="1200" cap="none" spc="-160" normalizeH="0" baseline="0" noProof="0" dirty="0">
                <a:ln>
                  <a:noFill/>
                </a:ln>
                <a:solidFill>
                  <a:srgbClr val="002060"/>
                </a:solidFill>
                <a:effectLst/>
                <a:uLnTx/>
                <a:uFillTx/>
                <a:latin typeface="Tahoma"/>
                <a:ea typeface="+mn-ea"/>
                <a:cs typeface="Tahoma"/>
              </a:rPr>
              <a:t>(SAD):</a:t>
            </a:r>
            <a:endParaRPr kumimoji="1" sz="2100" b="0" i="0" u="none" strike="noStrike" kern="1200" cap="none" spc="0" normalizeH="0" baseline="0" noProof="0" dirty="0">
              <a:ln>
                <a:noFill/>
              </a:ln>
              <a:solidFill>
                <a:prstClr val="black"/>
              </a:solidFill>
              <a:effectLst/>
              <a:uLnTx/>
              <a:uFillTx/>
              <a:latin typeface="Tahoma"/>
              <a:ea typeface="+mn-ea"/>
              <a:cs typeface="Tahoma"/>
            </a:endParaRPr>
          </a:p>
          <a:p>
            <a:pPr marL="3768725" marR="0" lvl="0" indent="0" algn="l" defTabSz="914400" rtl="0" eaLnBrk="1" fontAlgn="auto" latinLnBrk="0" hangingPunct="1">
              <a:lnSpc>
                <a:spcPts val="207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mbria Math"/>
              <a:ea typeface="+mn-ea"/>
              <a:cs typeface="Cambria Math"/>
            </a:endParaRPr>
          </a:p>
        </p:txBody>
      </p:sp>
      <p:sp>
        <p:nvSpPr>
          <p:cNvPr id="10" name="object 10"/>
          <p:cNvSpPr txBox="1"/>
          <p:nvPr/>
        </p:nvSpPr>
        <p:spPr>
          <a:xfrm>
            <a:off x="947370" y="3733800"/>
            <a:ext cx="2691765" cy="1628651"/>
          </a:xfrm>
          <a:prstGeom prst="rect">
            <a:avLst/>
          </a:prstGeom>
        </p:spPr>
        <p:txBody>
          <a:bodyPr vert="horz" wrap="square" lIns="0" tIns="12700" rIns="0" bIns="0" rtlCol="0">
            <a:spAutoFit/>
          </a:bodyPr>
          <a:lstStyle/>
          <a:p>
            <a:pPr marL="1767205" marR="0" lvl="0" indent="0" algn="l" defTabSz="914400" rtl="0" eaLnBrk="1" fontAlgn="auto" latinLnBrk="0" hangingPunct="1">
              <a:lnSpc>
                <a:spcPct val="100000"/>
              </a:lnSpc>
              <a:spcBef>
                <a:spcPts val="100"/>
              </a:spcBef>
              <a:spcAft>
                <a:spcPts val="0"/>
              </a:spcAft>
              <a:buClrTx/>
              <a:buSzTx/>
              <a:buFontTx/>
              <a:buNone/>
              <a:tabLst>
                <a:tab pos="2089785" algn="l"/>
              </a:tabLst>
              <a:defRPr/>
            </a:pPr>
            <a:endParaRPr kumimoji="1" sz="2700" b="0" i="0" u="none" strike="noStrike" kern="1200" cap="none" spc="0" normalizeH="0" baseline="-15432" noProof="0" dirty="0">
              <a:ln>
                <a:noFill/>
              </a:ln>
              <a:solidFill>
                <a:prstClr val="black"/>
              </a:solidFill>
              <a:effectLst/>
              <a:uLnTx/>
              <a:uFillTx/>
              <a:latin typeface="Cambria Math"/>
              <a:ea typeface="+mn-ea"/>
              <a:cs typeface="Cambria Math"/>
            </a:endParaRPr>
          </a:p>
          <a:p>
            <a:pPr marL="38100" marR="0" lvl="0" indent="0" algn="l" defTabSz="914400" rtl="0" eaLnBrk="1" fontAlgn="auto" latinLnBrk="0" hangingPunct="1">
              <a:lnSpc>
                <a:spcPct val="100000"/>
              </a:lnSpc>
              <a:spcBef>
                <a:spcPts val="2725"/>
              </a:spcBef>
              <a:spcAft>
                <a:spcPts val="0"/>
              </a:spcAft>
              <a:buClrTx/>
              <a:buSzTx/>
              <a:buFontTx/>
              <a:buNone/>
              <a:tabLst/>
              <a:defRPr/>
            </a:pPr>
            <a:endParaRPr kumimoji="1" lang="en-US" sz="2100" b="0" i="0" u="none" strike="noStrike" kern="1200" cap="none" spc="0" normalizeH="0" baseline="0" noProof="0" dirty="0" smtClean="0">
              <a:ln>
                <a:noFill/>
              </a:ln>
              <a:solidFill>
                <a:srgbClr val="002060"/>
              </a:solidFill>
              <a:effectLst/>
              <a:uLnTx/>
              <a:uFillTx/>
              <a:latin typeface="Courier New"/>
              <a:ea typeface="+mn-ea"/>
              <a:cs typeface="Courier New"/>
            </a:endParaRPr>
          </a:p>
          <a:p>
            <a:pPr marL="38100" marR="0" lvl="0" indent="0" algn="l" defTabSz="914400" rtl="0" eaLnBrk="1" fontAlgn="auto" latinLnBrk="0" hangingPunct="1">
              <a:lnSpc>
                <a:spcPct val="100000"/>
              </a:lnSpc>
              <a:spcBef>
                <a:spcPts val="2725"/>
              </a:spcBef>
              <a:spcAft>
                <a:spcPts val="0"/>
              </a:spcAft>
              <a:buClrTx/>
              <a:buSzTx/>
              <a:buFontTx/>
              <a:buNone/>
              <a:tabLst/>
              <a:defRPr/>
            </a:pPr>
            <a:r>
              <a:rPr kumimoji="1" sz="2100" b="0" i="0" u="none" strike="noStrike" kern="1200" cap="none" spc="0" normalizeH="0" baseline="0" noProof="0" dirty="0" smtClean="0">
                <a:ln>
                  <a:noFill/>
                </a:ln>
                <a:solidFill>
                  <a:srgbClr val="002060"/>
                </a:solidFill>
                <a:effectLst/>
                <a:uLnTx/>
                <a:uFillTx/>
                <a:latin typeface="Courier New"/>
                <a:ea typeface="+mn-ea"/>
                <a:cs typeface="Courier New"/>
              </a:rPr>
              <a:t>o </a:t>
            </a:r>
            <a:r>
              <a:rPr kumimoji="1" sz="2100" b="1" i="0" u="none" strike="noStrike" kern="1200" cap="none" spc="-175" normalizeH="0" baseline="0" noProof="0" dirty="0" smtClean="0">
                <a:ln>
                  <a:noFill/>
                </a:ln>
                <a:solidFill>
                  <a:srgbClr val="FF0000"/>
                </a:solidFill>
                <a:effectLst/>
                <a:uLnTx/>
                <a:uFillTx/>
                <a:latin typeface="Tahoma"/>
                <a:ea typeface="+mn-ea"/>
                <a:cs typeface="Tahoma"/>
              </a:rPr>
              <a:t>Hamming</a:t>
            </a:r>
            <a:r>
              <a:rPr kumimoji="1" sz="2100" b="1" i="0" u="none" strike="noStrike" kern="1200" cap="none" spc="-265" normalizeH="0" baseline="0" noProof="0" dirty="0" smtClean="0">
                <a:ln>
                  <a:noFill/>
                </a:ln>
                <a:solidFill>
                  <a:srgbClr val="002060"/>
                </a:solidFill>
                <a:effectLst/>
                <a:uLnTx/>
                <a:uFillTx/>
                <a:latin typeface="Tahoma"/>
                <a:ea typeface="+mn-ea"/>
                <a:cs typeface="Tahoma"/>
              </a:rPr>
              <a:t> </a:t>
            </a:r>
            <a:r>
              <a:rPr kumimoji="1" sz="2100" b="1" i="0" u="none" strike="noStrike" kern="1200" cap="none" spc="-140" normalizeH="0" baseline="0" noProof="0" dirty="0">
                <a:ln>
                  <a:noFill/>
                </a:ln>
                <a:solidFill>
                  <a:srgbClr val="FF0000"/>
                </a:solidFill>
                <a:effectLst/>
                <a:uLnTx/>
                <a:uFillTx/>
                <a:latin typeface="Tahoma"/>
                <a:ea typeface="+mn-ea"/>
                <a:cs typeface="Tahoma"/>
              </a:rPr>
              <a:t>Distance</a:t>
            </a:r>
            <a:r>
              <a:rPr kumimoji="1" sz="2100" b="1" i="0" u="none" strike="noStrike" kern="1200" cap="none" spc="-140" normalizeH="0" baseline="0" noProof="0" dirty="0">
                <a:ln>
                  <a:noFill/>
                </a:ln>
                <a:solidFill>
                  <a:srgbClr val="002060"/>
                </a:solidFill>
                <a:effectLst/>
                <a:uLnTx/>
                <a:uFillTx/>
                <a:latin typeface="Tahoma"/>
                <a:ea typeface="+mn-ea"/>
                <a:cs typeface="Tahoma"/>
              </a:rPr>
              <a:t>:</a:t>
            </a:r>
            <a:endParaRPr kumimoji="1" sz="2100" b="0" i="0" u="none" strike="noStrike" kern="1200" cap="none" spc="0" normalizeH="0" baseline="0" noProof="0" dirty="0">
              <a:ln>
                <a:noFill/>
              </a:ln>
              <a:solidFill>
                <a:prstClr val="black"/>
              </a:solidFill>
              <a:effectLst/>
              <a:uLnTx/>
              <a:uFillTx/>
              <a:latin typeface="Tahoma"/>
              <a:ea typeface="+mn-ea"/>
              <a:cs typeface="Tahoma"/>
            </a:endParaRPr>
          </a:p>
        </p:txBody>
      </p:sp>
      <p:pic>
        <p:nvPicPr>
          <p:cNvPr id="18" name="図 17"/>
          <p:cNvPicPr>
            <a:picLocks noChangeAspect="1"/>
          </p:cNvPicPr>
          <p:nvPr/>
        </p:nvPicPr>
        <p:blipFill>
          <a:blip r:embed="rId2"/>
          <a:stretch>
            <a:fillRect/>
          </a:stretch>
        </p:blipFill>
        <p:spPr>
          <a:xfrm>
            <a:off x="3208831" y="1804796"/>
            <a:ext cx="4392989" cy="1324357"/>
          </a:xfrm>
          <a:prstGeom prst="rect">
            <a:avLst/>
          </a:prstGeom>
        </p:spPr>
      </p:pic>
      <p:pic>
        <p:nvPicPr>
          <p:cNvPr id="19" name="図 18"/>
          <p:cNvPicPr>
            <a:picLocks noChangeAspect="1"/>
          </p:cNvPicPr>
          <p:nvPr/>
        </p:nvPicPr>
        <p:blipFill>
          <a:blip r:embed="rId3"/>
          <a:stretch>
            <a:fillRect/>
          </a:stretch>
        </p:blipFill>
        <p:spPr>
          <a:xfrm>
            <a:off x="3208831" y="3801964"/>
            <a:ext cx="4018630" cy="1294892"/>
          </a:xfrm>
          <a:prstGeom prst="rect">
            <a:avLst/>
          </a:prstGeom>
        </p:spPr>
      </p:pic>
      <p:pic>
        <p:nvPicPr>
          <p:cNvPr id="20" name="図 19"/>
          <p:cNvPicPr>
            <a:picLocks noChangeAspect="1"/>
          </p:cNvPicPr>
          <p:nvPr/>
        </p:nvPicPr>
        <p:blipFill>
          <a:blip r:embed="rId4"/>
          <a:stretch>
            <a:fillRect/>
          </a:stretch>
        </p:blipFill>
        <p:spPr>
          <a:xfrm>
            <a:off x="3051442" y="5405626"/>
            <a:ext cx="4810125" cy="1381125"/>
          </a:xfrm>
          <a:prstGeom prst="rect">
            <a:avLst/>
          </a:prstGeom>
        </p:spPr>
      </p:pic>
      <p:sp>
        <p:nvSpPr>
          <p:cNvPr id="4" name="正方形/長方形 3"/>
          <p:cNvSpPr/>
          <p:nvPr/>
        </p:nvSpPr>
        <p:spPr>
          <a:xfrm>
            <a:off x="7467600" y="1842257"/>
            <a:ext cx="4724400" cy="1200329"/>
          </a:xfrm>
          <a:prstGeom prst="rect">
            <a:avLst/>
          </a:prstGeom>
        </p:spPr>
        <p:txBody>
          <a:bodyPr wrap="square">
            <a:spAutoFit/>
          </a:bodyPr>
          <a:lstStyle/>
          <a:p>
            <a:r>
              <a:rPr lang="en-US" altLang="ja-JP" dirty="0">
                <a:solidFill>
                  <a:srgbClr val="000000"/>
                </a:solidFill>
                <a:latin typeface="BSZPYG+HelveticaNeue"/>
              </a:rPr>
              <a:t>penalize variations between two descriptors </a:t>
            </a:r>
            <a:r>
              <a:rPr lang="en-US" altLang="ja-JP" dirty="0" err="1">
                <a:solidFill>
                  <a:srgbClr val="000000"/>
                </a:solidFill>
                <a:latin typeface="BSZPYG+HelveticaNeue"/>
              </a:rPr>
              <a:t>quadratically</a:t>
            </a:r>
            <a:r>
              <a:rPr lang="en-US" altLang="ja-JP" dirty="0">
                <a:solidFill>
                  <a:srgbClr val="000000"/>
                </a:solidFill>
                <a:latin typeface="BSZPYG+HelveticaNeue"/>
              </a:rPr>
              <a:t>, making it </a:t>
            </a:r>
            <a:r>
              <a:rPr lang="en-US" altLang="ja-JP" dirty="0">
                <a:solidFill>
                  <a:srgbClr val="FF0000"/>
                </a:solidFill>
                <a:latin typeface="BSZPYG+HelveticaNeue"/>
              </a:rPr>
              <a:t>sensitive</a:t>
            </a:r>
            <a:r>
              <a:rPr lang="en-US" altLang="ja-JP" dirty="0">
                <a:solidFill>
                  <a:srgbClr val="000000"/>
                </a:solidFill>
                <a:latin typeface="BSZPYG+HelveticaNeue"/>
              </a:rPr>
              <a:t> </a:t>
            </a:r>
            <a:r>
              <a:rPr lang="en-US" altLang="ja-JP" dirty="0">
                <a:solidFill>
                  <a:srgbClr val="FF0000"/>
                </a:solidFill>
                <a:latin typeface="BSZPYG+HelveticaNeue"/>
              </a:rPr>
              <a:t>to large variations</a:t>
            </a:r>
            <a:r>
              <a:rPr lang="en-US" altLang="ja-JP" dirty="0">
                <a:solidFill>
                  <a:srgbClr val="000000"/>
                </a:solidFill>
                <a:latin typeface="BSZPYG+HelveticaNeue"/>
              </a:rPr>
              <a:t> in the descriptor, but </a:t>
            </a:r>
            <a:r>
              <a:rPr lang="en-US" altLang="ja-JP" dirty="0">
                <a:solidFill>
                  <a:srgbClr val="FF0000"/>
                </a:solidFill>
                <a:latin typeface="BSZPYG+HelveticaNeue"/>
              </a:rPr>
              <a:t>insensitive to smaller</a:t>
            </a:r>
            <a:r>
              <a:rPr lang="en-US" altLang="ja-JP" dirty="0">
                <a:solidFill>
                  <a:srgbClr val="000000"/>
                </a:solidFill>
                <a:latin typeface="BSZPYG+HelveticaNeue"/>
              </a:rPr>
              <a:t> ones</a:t>
            </a:r>
            <a:r>
              <a:rPr lang="en-US" altLang="ja-JP" dirty="0" smtClean="0">
                <a:solidFill>
                  <a:srgbClr val="000000"/>
                </a:solidFill>
                <a:latin typeface="BSZPYG+HelveticaNeue"/>
              </a:rPr>
              <a:t>.</a:t>
            </a:r>
            <a:endParaRPr lang="ja-JP" altLang="en-US" dirty="0"/>
          </a:p>
        </p:txBody>
      </p:sp>
      <p:sp>
        <p:nvSpPr>
          <p:cNvPr id="5" name="正方形/長方形 4"/>
          <p:cNvSpPr/>
          <p:nvPr/>
        </p:nvSpPr>
        <p:spPr>
          <a:xfrm>
            <a:off x="7391400" y="4264744"/>
            <a:ext cx="3082895" cy="369332"/>
          </a:xfrm>
          <a:prstGeom prst="rect">
            <a:avLst/>
          </a:prstGeom>
        </p:spPr>
        <p:txBody>
          <a:bodyPr wrap="none">
            <a:spAutoFit/>
          </a:bodyPr>
          <a:lstStyle/>
          <a:p>
            <a:r>
              <a:rPr lang="en-US" altLang="ja-JP" dirty="0">
                <a:solidFill>
                  <a:srgbClr val="FF0000"/>
                </a:solidFill>
                <a:latin typeface="BSZPYG+HelveticaNeue"/>
              </a:rPr>
              <a:t>penalize all variations equally</a:t>
            </a:r>
            <a:r>
              <a:rPr lang="en-US" altLang="ja-JP" dirty="0">
                <a:solidFill>
                  <a:srgbClr val="000000"/>
                </a:solidFill>
                <a:latin typeface="BSZPYG+HelveticaNeue"/>
              </a:rPr>
              <a:t>. </a:t>
            </a:r>
            <a:endParaRPr lang="ja-JP" altLang="en-US" dirty="0"/>
          </a:p>
        </p:txBody>
      </p:sp>
      <p:sp>
        <p:nvSpPr>
          <p:cNvPr id="7" name="正方形/長方形 6"/>
          <p:cNvSpPr/>
          <p:nvPr/>
        </p:nvSpPr>
        <p:spPr>
          <a:xfrm>
            <a:off x="7861566" y="5405626"/>
            <a:ext cx="4322885" cy="923330"/>
          </a:xfrm>
          <a:prstGeom prst="rect">
            <a:avLst/>
          </a:prstGeom>
        </p:spPr>
        <p:txBody>
          <a:bodyPr wrap="square">
            <a:spAutoFit/>
          </a:bodyPr>
          <a:lstStyle/>
          <a:p>
            <a:r>
              <a:rPr lang="en-US" altLang="ja-JP" dirty="0">
                <a:solidFill>
                  <a:srgbClr val="000000"/>
                </a:solidFill>
                <a:latin typeface="BSZPYG+HelveticaNeue"/>
              </a:rPr>
              <a:t>used for </a:t>
            </a:r>
            <a:r>
              <a:rPr lang="en-US" altLang="ja-JP" dirty="0">
                <a:solidFill>
                  <a:srgbClr val="FF0000"/>
                </a:solidFill>
                <a:latin typeface="BSZPYG+HelveticaNeue"/>
              </a:rPr>
              <a:t>binary</a:t>
            </a:r>
            <a:r>
              <a:rPr lang="en-US" altLang="ja-JP" dirty="0">
                <a:solidFill>
                  <a:srgbClr val="000000"/>
                </a:solidFill>
                <a:latin typeface="BSZPYG+HelveticaNeue"/>
              </a:rPr>
              <a:t> </a:t>
            </a:r>
            <a:r>
              <a:rPr lang="en-US" altLang="ja-JP" dirty="0" smtClean="0">
                <a:solidFill>
                  <a:srgbClr val="FF0000"/>
                </a:solidFill>
                <a:latin typeface="BSZPYG+HelveticaNeue"/>
              </a:rPr>
              <a:t>features</a:t>
            </a:r>
            <a:r>
              <a:rPr lang="ja-JP" altLang="en-US" dirty="0" smtClean="0">
                <a:solidFill>
                  <a:srgbClr val="FF0000"/>
                </a:solidFill>
                <a:latin typeface="BSZPYG+HelveticaNeue"/>
              </a:rPr>
              <a:t>（例えば</a:t>
            </a:r>
            <a:r>
              <a:rPr lang="en-US" altLang="ja-JP" dirty="0" smtClean="0">
                <a:solidFill>
                  <a:srgbClr val="FF0000"/>
                </a:solidFill>
                <a:latin typeface="BSZPYG+HelveticaNeue"/>
              </a:rPr>
              <a:t>ORB</a:t>
            </a:r>
            <a:r>
              <a:rPr lang="ja-JP" altLang="en-US" dirty="0" smtClean="0">
                <a:solidFill>
                  <a:srgbClr val="FF0000"/>
                </a:solidFill>
                <a:latin typeface="BSZPYG+HelveticaNeue"/>
              </a:rPr>
              <a:t>）</a:t>
            </a:r>
            <a:r>
              <a:rPr lang="en-US" altLang="ja-JP" dirty="0" smtClean="0">
                <a:solidFill>
                  <a:srgbClr val="000000"/>
                </a:solidFill>
                <a:latin typeface="BSZPYG+HelveticaNeue"/>
              </a:rPr>
              <a:t>, </a:t>
            </a:r>
            <a:r>
              <a:rPr lang="en-US" altLang="ja-JP" dirty="0">
                <a:solidFill>
                  <a:srgbClr val="000000"/>
                </a:solidFill>
                <a:latin typeface="BSZPYG+HelveticaNeue"/>
              </a:rPr>
              <a:t>for which all descriptor elements are binary values. </a:t>
            </a:r>
            <a:endParaRPr lang="ja-JP" altLang="en-US" dirty="0"/>
          </a:p>
        </p:txBody>
      </p:sp>
    </p:spTree>
    <p:extLst>
      <p:ext uri="{BB962C8B-B14F-4D97-AF65-F5344CB8AC3E}">
        <p14:creationId xmlns:p14="http://schemas.microsoft.com/office/powerpoint/2010/main" val="70943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2226" y="2408904"/>
            <a:ext cx="9605329" cy="2590333"/>
            <a:chOff x="422226" y="2408904"/>
            <a:chExt cx="9605329" cy="2590333"/>
          </a:xfrm>
        </p:grpSpPr>
        <p:sp>
          <p:nvSpPr>
            <p:cNvPr id="3" name="object 3"/>
            <p:cNvSpPr/>
            <p:nvPr/>
          </p:nvSpPr>
          <p:spPr>
            <a:xfrm>
              <a:off x="6989204" y="2542698"/>
              <a:ext cx="3038351" cy="245653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140446" y="3681120"/>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102012" y="4472479"/>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2226" y="2408904"/>
              <a:ext cx="3038353" cy="25099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2536921" y="3657451"/>
              <a:ext cx="371475" cy="362585"/>
            </a:xfrm>
            <a:custGeom>
              <a:avLst/>
              <a:gdLst/>
              <a:ahLst/>
              <a:cxnLst/>
              <a:rect l="l" t="t" r="r" b="b"/>
              <a:pathLst>
                <a:path w="371475" h="362585">
                  <a:moveTo>
                    <a:pt x="0" y="0"/>
                  </a:moveTo>
                  <a:lnTo>
                    <a:pt x="371378" y="0"/>
                  </a:lnTo>
                  <a:lnTo>
                    <a:pt x="371378" y="362098"/>
                  </a:lnTo>
                  <a:lnTo>
                    <a:pt x="0" y="362098"/>
                  </a:lnTo>
                  <a:lnTo>
                    <a:pt x="0" y="0"/>
                  </a:lnTo>
                  <a:close/>
                </a:path>
              </a:pathLst>
            </a:custGeom>
            <a:ln w="63500">
              <a:solidFill>
                <a:srgbClr val="FFFF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908300" y="3838501"/>
              <a:ext cx="6193790" cy="833119"/>
            </a:xfrm>
            <a:custGeom>
              <a:avLst/>
              <a:gdLst/>
              <a:ahLst/>
              <a:cxnLst/>
              <a:rect l="l" t="t" r="r" b="b"/>
              <a:pathLst>
                <a:path w="6193790" h="833120">
                  <a:moveTo>
                    <a:pt x="0" y="0"/>
                  </a:moveTo>
                  <a:lnTo>
                    <a:pt x="6193713" y="832828"/>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a:spLocks noGrp="1"/>
          </p:cNvSpPr>
          <p:nvPr>
            <p:ph type="title"/>
          </p:nvPr>
        </p:nvSpPr>
        <p:spPr>
          <a:xfrm>
            <a:off x="500965" y="444500"/>
            <a:ext cx="5982335"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a:t>
            </a:r>
            <a:r>
              <a:rPr spc="340" dirty="0"/>
              <a:t> </a:t>
            </a:r>
            <a:r>
              <a:rPr spc="-55" dirty="0"/>
              <a:t>Matching</a:t>
            </a:r>
          </a:p>
        </p:txBody>
      </p:sp>
      <p:sp>
        <p:nvSpPr>
          <p:cNvPr id="11" name="object 11"/>
          <p:cNvSpPr txBox="1"/>
          <p:nvPr/>
        </p:nvSpPr>
        <p:spPr>
          <a:xfrm>
            <a:off x="11834177" y="6140196"/>
            <a:ext cx="12446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400" b="0" i="0" u="none" strike="noStrike" kern="1200" cap="none" spc="0" normalizeH="0" baseline="0" noProof="0" dirty="0">
                <a:ln>
                  <a:noFill/>
                </a:ln>
                <a:solidFill>
                  <a:prstClr val="black"/>
                </a:solidFill>
                <a:effectLst/>
                <a:uLnTx/>
                <a:uFillTx/>
                <a:latin typeface="Arial"/>
                <a:ea typeface="+mn-ea"/>
                <a:cs typeface="Arial"/>
              </a:rPr>
              <a:t>7</a:t>
            </a:r>
            <a:endParaRPr kumimoji="1"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p:nvPr/>
        </p:nvSpPr>
        <p:spPr>
          <a:xfrm>
            <a:off x="3589312" y="166369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229410" y="1663699"/>
            <a:ext cx="88900" cy="378460"/>
          </a:xfrm>
          <a:custGeom>
            <a:avLst/>
            <a:gdLst/>
            <a:ahLst/>
            <a:cxnLst/>
            <a:rect l="l" t="t" r="r" b="b"/>
            <a:pathLst>
              <a:path w="88900" h="378460">
                <a:moveTo>
                  <a:pt x="88493" y="0"/>
                </a:moveTo>
                <a:lnTo>
                  <a:pt x="0" y="0"/>
                </a:lnTo>
                <a:lnTo>
                  <a:pt x="0" y="15240"/>
                </a:lnTo>
                <a:lnTo>
                  <a:pt x="0" y="363220"/>
                </a:lnTo>
                <a:lnTo>
                  <a:pt x="0" y="378460"/>
                </a:lnTo>
                <a:lnTo>
                  <a:pt x="88493" y="378460"/>
                </a:lnTo>
                <a:lnTo>
                  <a:pt x="88493" y="363220"/>
                </a:lnTo>
                <a:lnTo>
                  <a:pt x="32931" y="363220"/>
                </a:lnTo>
                <a:lnTo>
                  <a:pt x="32931" y="15240"/>
                </a:lnTo>
                <a:lnTo>
                  <a:pt x="88493" y="15240"/>
                </a:lnTo>
                <a:lnTo>
                  <a:pt x="88493"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4" name="object 14"/>
              <p:cNvSpPr txBox="1"/>
              <p:nvPr/>
            </p:nvSpPr>
            <p:spPr>
              <a:xfrm>
                <a:off x="277769" y="1549908"/>
                <a:ext cx="33413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0220" algn="l"/>
                    <a:tab pos="1048385" algn="l"/>
                  </a:tabLst>
                  <a:defRPr/>
                </a:pPr>
                <a14:m>
                  <m:oMath xmlns:m="http://schemas.openxmlformats.org/officeDocument/2006/math">
                    <m:sSub>
                      <m:sSubPr>
                        <m:ctrlP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1</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10,</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34,</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14" name="object 14"/>
              <p:cNvSpPr txBox="1">
                <a:spLocks noRot="1" noChangeAspect="1" noMove="1" noResize="1" noEditPoints="1" noAdjustHandles="1" noChangeArrowheads="1" noChangeShapeType="1" noTextEdit="1"/>
              </p:cNvSpPr>
              <p:nvPr/>
            </p:nvSpPr>
            <p:spPr>
              <a:xfrm>
                <a:off x="277769" y="1549908"/>
                <a:ext cx="3341370" cy="505267"/>
              </a:xfrm>
              <a:prstGeom prst="rect">
                <a:avLst/>
              </a:prstGeom>
              <a:blipFill>
                <a:blip r:embed="rId4"/>
                <a:stretch>
                  <a:fillRect t="-21687" r="-5839" b="-48193"/>
                </a:stretch>
              </a:blipFill>
            </p:spPr>
            <p:txBody>
              <a:bodyPr/>
              <a:lstStyle/>
              <a:p>
                <a:r>
                  <a:rPr lang="ja-JP" altLang="en-US">
                    <a:noFill/>
                  </a:rPr>
                  <a:t> </a:t>
                </a:r>
              </a:p>
            </p:txBody>
          </p:sp>
        </mc:Fallback>
      </mc:AlternateContent>
      <p:sp>
        <p:nvSpPr>
          <p:cNvPr id="15" name="object 15"/>
          <p:cNvSpPr/>
          <p:nvPr/>
        </p:nvSpPr>
        <p:spPr>
          <a:xfrm>
            <a:off x="9973792" y="165226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13878" y="1652269"/>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object 17"/>
              <p:cNvSpPr txBox="1"/>
              <p:nvPr/>
            </p:nvSpPr>
            <p:spPr>
              <a:xfrm>
                <a:off x="6652848" y="1537715"/>
                <a:ext cx="3350895"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2</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10,</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37,</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17" name="object 17"/>
              <p:cNvSpPr txBox="1">
                <a:spLocks noRot="1" noChangeAspect="1" noMove="1" noResize="1" noEditPoints="1" noAdjustHandles="1" noChangeArrowheads="1" noChangeShapeType="1" noTextEdit="1"/>
              </p:cNvSpPr>
              <p:nvPr/>
            </p:nvSpPr>
            <p:spPr>
              <a:xfrm>
                <a:off x="6652848" y="1537715"/>
                <a:ext cx="3350895" cy="505267"/>
              </a:xfrm>
              <a:prstGeom prst="rect">
                <a:avLst/>
              </a:prstGeom>
              <a:blipFill>
                <a:blip r:embed="rId5"/>
                <a:stretch>
                  <a:fillRect t="-21687" r="-6000" b="-48193"/>
                </a:stretch>
              </a:blipFill>
            </p:spPr>
            <p:txBody>
              <a:bodyPr/>
              <a:lstStyle/>
              <a:p>
                <a:r>
                  <a:rPr lang="ja-JP" altLang="en-US">
                    <a:noFill/>
                  </a:rPr>
                  <a:t> </a:t>
                </a:r>
              </a:p>
            </p:txBody>
          </p:sp>
        </mc:Fallback>
      </mc:AlternateContent>
      <p:sp>
        <p:nvSpPr>
          <p:cNvPr id="18" name="object 18"/>
          <p:cNvSpPr/>
          <p:nvPr/>
        </p:nvSpPr>
        <p:spPr>
          <a:xfrm>
            <a:off x="9860584" y="5208270"/>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7726109" y="5208270"/>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object 20"/>
              <p:cNvSpPr txBox="1"/>
              <p:nvPr/>
            </p:nvSpPr>
            <p:spPr>
              <a:xfrm>
                <a:off x="6765075" y="5094732"/>
                <a:ext cx="31254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3</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9,</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35,</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12,</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32</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6765075" y="5094732"/>
                <a:ext cx="3125470" cy="505267"/>
              </a:xfrm>
              <a:prstGeom prst="rect">
                <a:avLst/>
              </a:prstGeom>
              <a:blipFill>
                <a:blip r:embed="rId6"/>
                <a:stretch>
                  <a:fillRect t="-22892" r="-6445" b="-469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object 24"/>
              <p:cNvSpPr txBox="1"/>
              <p:nvPr/>
            </p:nvSpPr>
            <p:spPr>
              <a:xfrm>
                <a:off x="4059209" y="3300476"/>
                <a:ext cx="2147570" cy="382156"/>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tab pos="720725" algn="l"/>
                    <a:tab pos="1628139" algn="l"/>
                  </a:tabLst>
                  <a:defRPr/>
                </a:pPr>
                <a14:m>
                  <m:oMathPara xmlns:m="http://schemas.openxmlformats.org/officeDocument/2006/math">
                    <m:oMathParaPr>
                      <m:jc m:val="centerGroup"/>
                    </m:oMathParaPr>
                    <m:oMath xmlns:m="http://schemas.openxmlformats.org/officeDocument/2006/math">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𝑆𝑆𝐷</m:t>
                      </m:r>
                      <m:d>
                        <m:d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dPr>
                        <m:e>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1</m:t>
                              </m:r>
                            </m:sub>
                          </m:s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2</m:t>
                              </m:r>
                            </m:sub>
                          </m:sSub>
                        </m:e>
                      </m:d>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=9</m:t>
                      </m:r>
                    </m:oMath>
                  </m:oMathPara>
                </a14:m>
                <a:endParaRPr kumimoji="1" sz="24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4" name="object 24"/>
              <p:cNvSpPr txBox="1">
                <a:spLocks noRot="1" noChangeAspect="1" noMove="1" noResize="1" noEditPoints="1" noAdjustHandles="1" noChangeArrowheads="1" noChangeShapeType="1" noTextEdit="1"/>
              </p:cNvSpPr>
              <p:nvPr/>
            </p:nvSpPr>
            <p:spPr>
              <a:xfrm>
                <a:off x="4059209" y="3300476"/>
                <a:ext cx="2147570" cy="382156"/>
              </a:xfrm>
              <a:prstGeom prst="rect">
                <a:avLst/>
              </a:prstGeom>
              <a:blipFill>
                <a:blip r:embed="rId7"/>
                <a:stretch>
                  <a:fillRect l="-2557" r="-284" b="-36508"/>
                </a:stretch>
              </a:blipFill>
            </p:spPr>
            <p:txBody>
              <a:bodyPr/>
              <a:lstStyle/>
              <a:p>
                <a:r>
                  <a:rPr lang="ja-JP" altLang="en-US">
                    <a:noFill/>
                  </a:rPr>
                  <a:t> </a:t>
                </a:r>
              </a:p>
            </p:txBody>
          </p:sp>
        </mc:Fallback>
      </mc:AlternateContent>
      <p:sp>
        <p:nvSpPr>
          <p:cNvPr id="25" name="object 25"/>
          <p:cNvSpPr/>
          <p:nvPr/>
        </p:nvSpPr>
        <p:spPr>
          <a:xfrm>
            <a:off x="2908300" y="3838501"/>
            <a:ext cx="6232525" cy="41910"/>
          </a:xfrm>
          <a:custGeom>
            <a:avLst/>
            <a:gdLst/>
            <a:ahLst/>
            <a:cxnLst/>
            <a:rect l="l" t="t" r="r" b="b"/>
            <a:pathLst>
              <a:path w="6232525" h="41910">
                <a:moveTo>
                  <a:pt x="0" y="0"/>
                </a:moveTo>
                <a:lnTo>
                  <a:pt x="6232147" y="41469"/>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6" name="object 24"/>
              <p:cNvSpPr txBox="1"/>
              <p:nvPr/>
            </p:nvSpPr>
            <p:spPr>
              <a:xfrm>
                <a:off x="3962399" y="4342244"/>
                <a:ext cx="2493691" cy="382156"/>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tab pos="720725" algn="l"/>
                    <a:tab pos="1628139" algn="l"/>
                  </a:tabLst>
                  <a:defRPr/>
                </a:pPr>
                <a14:m>
                  <m:oMathPara xmlns:m="http://schemas.openxmlformats.org/officeDocument/2006/math">
                    <m:oMathParaPr>
                      <m:jc m:val="centerGroup"/>
                    </m:oMathParaPr>
                    <m:oMath xmlns:m="http://schemas.openxmlformats.org/officeDocument/2006/math">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𝑆𝑆𝐷</m:t>
                      </m:r>
                      <m:d>
                        <m:d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dPr>
                        <m:e>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1</m:t>
                              </m:r>
                            </m:sub>
                          </m:s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3</m:t>
                              </m:r>
                            </m:sub>
                          </m:sSub>
                        </m:e>
                      </m:d>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=652</m:t>
                      </m:r>
                    </m:oMath>
                  </m:oMathPara>
                </a14:m>
                <a:endParaRPr kumimoji="1" sz="24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6" name="object 24"/>
              <p:cNvSpPr txBox="1">
                <a:spLocks noRot="1" noChangeAspect="1" noMove="1" noResize="1" noEditPoints="1" noAdjustHandles="1" noChangeArrowheads="1" noChangeShapeType="1" noTextEdit="1"/>
              </p:cNvSpPr>
              <p:nvPr/>
            </p:nvSpPr>
            <p:spPr>
              <a:xfrm>
                <a:off x="3962399" y="4342244"/>
                <a:ext cx="2493691" cy="382156"/>
              </a:xfrm>
              <a:prstGeom prst="rect">
                <a:avLst/>
              </a:prstGeom>
              <a:blipFill>
                <a:blip r:embed="rId8"/>
                <a:stretch>
                  <a:fillRect l="-1956" r="-244" b="-365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13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73792" y="165226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613878" y="1652269"/>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 name="object 4"/>
              <p:cNvSpPr txBox="1"/>
              <p:nvPr/>
            </p:nvSpPr>
            <p:spPr>
              <a:xfrm>
                <a:off x="6652848" y="1537715"/>
                <a:ext cx="3350895"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2</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10,</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13,</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4" name="object 4"/>
              <p:cNvSpPr txBox="1">
                <a:spLocks noRot="1" noChangeAspect="1" noMove="1" noResize="1" noEditPoints="1" noAdjustHandles="1" noChangeArrowheads="1" noChangeShapeType="1" noTextEdit="1"/>
              </p:cNvSpPr>
              <p:nvPr/>
            </p:nvSpPr>
            <p:spPr>
              <a:xfrm>
                <a:off x="6652848" y="1537715"/>
                <a:ext cx="3350895" cy="505267"/>
              </a:xfrm>
              <a:prstGeom prst="rect">
                <a:avLst/>
              </a:prstGeom>
              <a:blipFill>
                <a:blip r:embed="rId2"/>
                <a:stretch>
                  <a:fillRect t="-21687" r="-6000" b="-48193"/>
                </a:stretch>
              </a:blipFill>
            </p:spPr>
            <p:txBody>
              <a:bodyPr/>
              <a:lstStyle/>
              <a:p>
                <a:r>
                  <a:rPr lang="ja-JP" altLang="en-US">
                    <a:noFill/>
                  </a:rPr>
                  <a:t> </a:t>
                </a:r>
              </a:p>
            </p:txBody>
          </p:sp>
        </mc:Fallback>
      </mc:AlternateContent>
      <p:grpSp>
        <p:nvGrpSpPr>
          <p:cNvPr id="5" name="object 5"/>
          <p:cNvGrpSpPr/>
          <p:nvPr/>
        </p:nvGrpSpPr>
        <p:grpSpPr>
          <a:xfrm>
            <a:off x="422226" y="2408904"/>
            <a:ext cx="9605329" cy="2590333"/>
            <a:chOff x="422226" y="2408904"/>
            <a:chExt cx="9605329" cy="2590333"/>
          </a:xfrm>
        </p:grpSpPr>
        <p:sp>
          <p:nvSpPr>
            <p:cNvPr id="6" name="object 6"/>
            <p:cNvSpPr/>
            <p:nvPr/>
          </p:nvSpPr>
          <p:spPr>
            <a:xfrm>
              <a:off x="6989204" y="2542698"/>
              <a:ext cx="3038351" cy="245653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140446" y="3681120"/>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02012" y="4472479"/>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22226" y="2408904"/>
              <a:ext cx="3038353" cy="250994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36998" y="4460943"/>
              <a:ext cx="371475" cy="362585"/>
            </a:xfrm>
            <a:custGeom>
              <a:avLst/>
              <a:gdLst/>
              <a:ahLst/>
              <a:cxnLst/>
              <a:rect l="l" t="t" r="r" b="b"/>
              <a:pathLst>
                <a:path w="371475" h="362585">
                  <a:moveTo>
                    <a:pt x="0" y="0"/>
                  </a:moveTo>
                  <a:lnTo>
                    <a:pt x="371378" y="0"/>
                  </a:lnTo>
                  <a:lnTo>
                    <a:pt x="371378" y="362098"/>
                  </a:lnTo>
                  <a:lnTo>
                    <a:pt x="0" y="362098"/>
                  </a:lnTo>
                  <a:lnTo>
                    <a:pt x="0" y="0"/>
                  </a:lnTo>
                  <a:close/>
                </a:path>
              </a:pathLst>
            </a:custGeom>
            <a:ln w="63500">
              <a:solidFill>
                <a:srgbClr val="FFFF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108375" y="4641993"/>
              <a:ext cx="7994015" cy="29845"/>
            </a:xfrm>
            <a:custGeom>
              <a:avLst/>
              <a:gdLst/>
              <a:ahLst/>
              <a:cxnLst/>
              <a:rect l="l" t="t" r="r" b="b"/>
              <a:pathLst>
                <a:path w="7994015" h="29845">
                  <a:moveTo>
                    <a:pt x="0" y="0"/>
                  </a:moveTo>
                  <a:lnTo>
                    <a:pt x="7993637" y="29336"/>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a:spLocks noGrp="1"/>
          </p:cNvSpPr>
          <p:nvPr>
            <p:ph type="title"/>
          </p:nvPr>
        </p:nvSpPr>
        <p:spPr>
          <a:xfrm>
            <a:off x="500965" y="444500"/>
            <a:ext cx="5982335"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a:t>
            </a:r>
            <a:r>
              <a:rPr spc="340" dirty="0"/>
              <a:t> </a:t>
            </a:r>
            <a:r>
              <a:rPr spc="-55" dirty="0"/>
              <a:t>Matching</a:t>
            </a:r>
          </a:p>
        </p:txBody>
      </p:sp>
      <p:sp>
        <p:nvSpPr>
          <p:cNvPr id="14" name="object 14"/>
          <p:cNvSpPr txBox="1"/>
          <p:nvPr/>
        </p:nvSpPr>
        <p:spPr>
          <a:xfrm>
            <a:off x="11834177" y="6140196"/>
            <a:ext cx="12446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400" b="0" i="0" u="none" strike="noStrike" kern="1200" cap="none" spc="0" normalizeH="0" baseline="0" noProof="0" dirty="0">
                <a:ln>
                  <a:noFill/>
                </a:ln>
                <a:solidFill>
                  <a:prstClr val="black"/>
                </a:solidFill>
                <a:effectLst/>
                <a:uLnTx/>
                <a:uFillTx/>
                <a:latin typeface="Arial"/>
                <a:ea typeface="+mn-ea"/>
                <a:cs typeface="Arial"/>
              </a:rPr>
              <a:t>8</a:t>
            </a:r>
            <a:endParaRPr kumimoji="1" sz="14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p:nvPr/>
        </p:nvSpPr>
        <p:spPr>
          <a:xfrm>
            <a:off x="3589312" y="166496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229410" y="1664969"/>
            <a:ext cx="88900" cy="378460"/>
          </a:xfrm>
          <a:custGeom>
            <a:avLst/>
            <a:gdLst/>
            <a:ahLst/>
            <a:cxnLst/>
            <a:rect l="l" t="t" r="r" b="b"/>
            <a:pathLst>
              <a:path w="88900" h="378460">
                <a:moveTo>
                  <a:pt x="88493" y="0"/>
                </a:moveTo>
                <a:lnTo>
                  <a:pt x="0" y="0"/>
                </a:lnTo>
                <a:lnTo>
                  <a:pt x="0" y="15240"/>
                </a:lnTo>
                <a:lnTo>
                  <a:pt x="0" y="363220"/>
                </a:lnTo>
                <a:lnTo>
                  <a:pt x="0" y="378460"/>
                </a:lnTo>
                <a:lnTo>
                  <a:pt x="88493" y="378460"/>
                </a:lnTo>
                <a:lnTo>
                  <a:pt x="88493" y="363220"/>
                </a:lnTo>
                <a:lnTo>
                  <a:pt x="32931" y="363220"/>
                </a:lnTo>
                <a:lnTo>
                  <a:pt x="32931" y="15240"/>
                </a:lnTo>
                <a:lnTo>
                  <a:pt x="88493" y="15240"/>
                </a:lnTo>
                <a:lnTo>
                  <a:pt x="88493"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object 17"/>
              <p:cNvSpPr txBox="1"/>
              <p:nvPr/>
            </p:nvSpPr>
            <p:spPr>
              <a:xfrm>
                <a:off x="277769" y="1549908"/>
                <a:ext cx="33413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0220" algn="l"/>
                    <a:tab pos="1048385"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1</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10,</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34,</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17" name="object 17"/>
              <p:cNvSpPr txBox="1">
                <a:spLocks noRot="1" noChangeAspect="1" noMove="1" noResize="1" noEditPoints="1" noAdjustHandles="1" noChangeArrowheads="1" noChangeShapeType="1" noTextEdit="1"/>
              </p:cNvSpPr>
              <p:nvPr/>
            </p:nvSpPr>
            <p:spPr>
              <a:xfrm>
                <a:off x="277769" y="1549908"/>
                <a:ext cx="3341370" cy="505267"/>
              </a:xfrm>
              <a:prstGeom prst="rect">
                <a:avLst/>
              </a:prstGeom>
              <a:blipFill>
                <a:blip r:embed="rId5"/>
                <a:stretch>
                  <a:fillRect t="-21687" r="-5839" b="-48193"/>
                </a:stretch>
              </a:blipFill>
            </p:spPr>
            <p:txBody>
              <a:bodyPr/>
              <a:lstStyle/>
              <a:p>
                <a:r>
                  <a:rPr lang="ja-JP" altLang="en-US">
                    <a:noFill/>
                  </a:rPr>
                  <a:t> </a:t>
                </a:r>
              </a:p>
            </p:txBody>
          </p:sp>
        </mc:Fallback>
      </mc:AlternateContent>
      <p:sp>
        <p:nvSpPr>
          <p:cNvPr id="18" name="object 18"/>
          <p:cNvSpPr/>
          <p:nvPr/>
        </p:nvSpPr>
        <p:spPr>
          <a:xfrm>
            <a:off x="9860584" y="5208270"/>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7726109" y="5208270"/>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object 20"/>
              <p:cNvSpPr txBox="1"/>
              <p:nvPr/>
            </p:nvSpPr>
            <p:spPr>
              <a:xfrm>
                <a:off x="6765075" y="5094732"/>
                <a:ext cx="31254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3</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9,</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35,</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12,</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32</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6765075" y="5094732"/>
                <a:ext cx="3125470" cy="505267"/>
              </a:xfrm>
              <a:prstGeom prst="rect">
                <a:avLst/>
              </a:prstGeom>
              <a:blipFill>
                <a:blip r:embed="rId6"/>
                <a:stretch>
                  <a:fillRect t="-22892" r="-6445" b="-46988"/>
                </a:stretch>
              </a:blipFill>
            </p:spPr>
            <p:txBody>
              <a:bodyPr/>
              <a:lstStyle/>
              <a:p>
                <a:r>
                  <a:rPr lang="ja-JP" altLang="en-US">
                    <a:noFill/>
                  </a:rPr>
                  <a:t> </a:t>
                </a:r>
              </a:p>
            </p:txBody>
          </p:sp>
        </mc:Fallback>
      </mc:AlternateContent>
      <p:sp>
        <p:nvSpPr>
          <p:cNvPr id="26" name="object 26"/>
          <p:cNvSpPr/>
          <p:nvPr/>
        </p:nvSpPr>
        <p:spPr>
          <a:xfrm>
            <a:off x="1108375" y="3879970"/>
            <a:ext cx="8032115" cy="762635"/>
          </a:xfrm>
          <a:custGeom>
            <a:avLst/>
            <a:gdLst/>
            <a:ahLst/>
            <a:cxnLst/>
            <a:rect l="l" t="t" r="r" b="b"/>
            <a:pathLst>
              <a:path w="8032115" h="762635">
                <a:moveTo>
                  <a:pt x="0" y="762023"/>
                </a:moveTo>
                <a:lnTo>
                  <a:pt x="8032071" y="0"/>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7" name="object 27"/>
              <p:cNvSpPr txBox="1"/>
              <p:nvPr/>
            </p:nvSpPr>
            <p:spPr>
              <a:xfrm>
                <a:off x="4244925" y="2589276"/>
                <a:ext cx="1418590"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448945" algn="l"/>
                    <a:tab pos="954405" algn="l"/>
                  </a:tabLst>
                  <a:defRPr/>
                </a:pPr>
                <a14:m>
                  <m:oMathPara xmlns:m="http://schemas.openxmlformats.org/officeDocument/2006/math">
                    <m:oMathParaPr>
                      <m:jc m:val="centerGroup"/>
                    </m:oMathParaPr>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𝛿</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20</m:t>
                      </m:r>
                    </m:oMath>
                  </m:oMathPara>
                </a14:m>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7" name="object 27"/>
              <p:cNvSpPr txBox="1">
                <a:spLocks noRot="1" noChangeAspect="1" noMove="1" noResize="1" noEditPoints="1" noAdjustHandles="1" noChangeArrowheads="1" noChangeShapeType="1" noTextEdit="1"/>
              </p:cNvSpPr>
              <p:nvPr/>
            </p:nvSpPr>
            <p:spPr>
              <a:xfrm>
                <a:off x="4244925" y="2589276"/>
                <a:ext cx="1418590" cy="50526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object 27"/>
              <p:cNvSpPr txBox="1"/>
              <p:nvPr/>
            </p:nvSpPr>
            <p:spPr>
              <a:xfrm>
                <a:off x="3589312" y="3722711"/>
                <a:ext cx="3361792"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448945" algn="l"/>
                    <a:tab pos="954405" algn="l"/>
                  </a:tabLst>
                  <a:defRPr/>
                </a:pPr>
                <a14:m>
                  <m:oMathPara xmlns:m="http://schemas.openxmlformats.org/officeDocument/2006/math">
                    <m:oMathParaPr>
                      <m:jc m:val="centerGroup"/>
                    </m:oMathParaPr>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𝑆𝑆𝐷</m:t>
                      </m:r>
                      <m:d>
                        <m:d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dPr>
                        <m:e>
                          <m:sSub>
                            <m:sSub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1</m:t>
                              </m:r>
                            </m:sub>
                          </m:s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sSub>
                            <m:sSub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2</m:t>
                              </m:r>
                            </m:sub>
                          </m:sSub>
                        </m:e>
                      </m:d>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441</m:t>
                      </m:r>
                    </m:oMath>
                  </m:oMathPara>
                </a14:m>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8" name="object 27"/>
              <p:cNvSpPr txBox="1">
                <a:spLocks noRot="1" noChangeAspect="1" noMove="1" noResize="1" noEditPoints="1" noAdjustHandles="1" noChangeArrowheads="1" noChangeShapeType="1" noTextEdit="1"/>
              </p:cNvSpPr>
              <p:nvPr/>
            </p:nvSpPr>
            <p:spPr>
              <a:xfrm>
                <a:off x="3589312" y="3722711"/>
                <a:ext cx="3361792" cy="50526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object 27"/>
              <p:cNvSpPr txBox="1"/>
              <p:nvPr/>
            </p:nvSpPr>
            <p:spPr>
              <a:xfrm>
                <a:off x="3492132" y="4641993"/>
                <a:ext cx="3361792"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448945" algn="l"/>
                    <a:tab pos="954405" algn="l"/>
                  </a:tabLst>
                  <a:defRPr/>
                </a:pPr>
                <a14:m>
                  <m:oMathPara xmlns:m="http://schemas.openxmlformats.org/officeDocument/2006/math">
                    <m:oMathParaPr>
                      <m:jc m:val="centerGroup"/>
                    </m:oMathParaPr>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𝑆𝑆𝐷</m:t>
                      </m:r>
                      <m:d>
                        <m:d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dPr>
                        <m:e>
                          <m:sSub>
                            <m:sSub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1</m:t>
                              </m:r>
                            </m:sub>
                          </m:s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sSub>
                            <m:sSub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3</m:t>
                              </m:r>
                            </m:sub>
                          </m:sSub>
                        </m:e>
                      </m:d>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652</m:t>
                      </m:r>
                    </m:oMath>
                  </m:oMathPara>
                </a14:m>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9" name="object 27"/>
              <p:cNvSpPr txBox="1">
                <a:spLocks noRot="1" noChangeAspect="1" noMove="1" noResize="1" noEditPoints="1" noAdjustHandles="1" noChangeArrowheads="1" noChangeShapeType="1" noTextEdit="1"/>
              </p:cNvSpPr>
              <p:nvPr/>
            </p:nvSpPr>
            <p:spPr>
              <a:xfrm>
                <a:off x="3492132" y="4641993"/>
                <a:ext cx="3361792" cy="50526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57994" y="5657671"/>
                <a:ext cx="10386206" cy="1200329"/>
              </a:xfrm>
              <a:prstGeom prst="rect">
                <a:avLst/>
              </a:prstGeom>
            </p:spPr>
            <p:txBody>
              <a:bodyPr wrap="square">
                <a:spAutoFit/>
              </a:bodyPr>
              <a:lstStyle/>
              <a:p>
                <a:r>
                  <a:rPr lang="ja-JP" altLang="en-US" dirty="0" smtClean="0">
                    <a:solidFill>
                      <a:srgbClr val="000000"/>
                    </a:solidFill>
                    <a:latin typeface="GZTTFH+PingFangSC-Regular"/>
                  </a:rPr>
                  <a:t>失敗の場合：</a:t>
                </a:r>
                <a:r>
                  <a:rPr lang="en-US" altLang="ja-JP" dirty="0">
                    <a:solidFill>
                      <a:srgbClr val="000000"/>
                    </a:solidFill>
                    <a:latin typeface="BSZPYG+HelveticaNeue"/>
                  </a:rPr>
                  <a:t>our feature detector tries to match a feature from Image 1, for which there is </a:t>
                </a:r>
                <a:r>
                  <a:rPr lang="en-US" altLang="ja-JP" dirty="0">
                    <a:solidFill>
                      <a:srgbClr val="FF0000"/>
                    </a:solidFill>
                    <a:latin typeface="BSZPYG+HelveticaNeue"/>
                  </a:rPr>
                  <a:t>no</a:t>
                </a:r>
                <a:r>
                  <a:rPr lang="en-US" altLang="ja-JP" dirty="0">
                    <a:solidFill>
                      <a:srgbClr val="000000"/>
                    </a:solidFill>
                    <a:latin typeface="BSZPYG+HelveticaNeue"/>
                  </a:rPr>
                  <a:t> </a:t>
                </a:r>
                <a:r>
                  <a:rPr lang="en-US" altLang="ja-JP" dirty="0">
                    <a:solidFill>
                      <a:srgbClr val="FF0000"/>
                    </a:solidFill>
                    <a:latin typeface="BSZPYG+HelveticaNeue"/>
                  </a:rPr>
                  <a:t>corresponding</a:t>
                </a:r>
                <a:r>
                  <a:rPr lang="en-US" altLang="ja-JP" dirty="0">
                    <a:solidFill>
                      <a:srgbClr val="000000"/>
                    </a:solidFill>
                    <a:latin typeface="BSZPYG+HelveticaNeue"/>
                  </a:rPr>
                  <a:t> </a:t>
                </a:r>
                <a:r>
                  <a:rPr lang="en-US" altLang="ja-JP" dirty="0">
                    <a:solidFill>
                      <a:srgbClr val="FF0000"/>
                    </a:solidFill>
                    <a:latin typeface="BSZPYG+HelveticaNeue"/>
                  </a:rPr>
                  <a:t>feature</a:t>
                </a:r>
                <a:r>
                  <a:rPr lang="en-US" altLang="ja-JP" dirty="0">
                    <a:solidFill>
                      <a:srgbClr val="000000"/>
                    </a:solidFill>
                    <a:latin typeface="BSZPYG+HelveticaNeue"/>
                  </a:rPr>
                  <a:t> in Image 2. </a:t>
                </a:r>
                <a:endParaRPr lang="en-US" altLang="ja-JP" dirty="0" smtClean="0">
                  <a:solidFill>
                    <a:srgbClr val="000000"/>
                  </a:solidFill>
                  <a:latin typeface="BSZPYG+HelveticaNeue"/>
                </a:endParaRPr>
              </a:p>
              <a:p>
                <a:pPr marL="285750" indent="-285750">
                  <a:buFontTx/>
                  <a:buChar char="-"/>
                </a:pPr>
                <a:r>
                  <a:rPr lang="en-US" altLang="ja-JP" dirty="0" smtClean="0">
                    <a:solidFill>
                      <a:srgbClr val="000000"/>
                    </a:solidFill>
                    <a:latin typeface="BSZPYG+HelveticaNeue"/>
                  </a:rPr>
                  <a:t>we </a:t>
                </a:r>
                <a:r>
                  <a:rPr lang="en-US" altLang="ja-JP" dirty="0">
                    <a:solidFill>
                      <a:srgbClr val="000000"/>
                    </a:solidFill>
                    <a:latin typeface="BSZPYG+HelveticaNeue"/>
                  </a:rPr>
                  <a:t>can solve this problem by setting a distance </a:t>
                </a:r>
                <a:r>
                  <a:rPr lang="en-US" altLang="ja-JP" dirty="0" smtClean="0">
                    <a:solidFill>
                      <a:srgbClr val="000000"/>
                    </a:solidFill>
                    <a:latin typeface="BSZPYG+HelveticaNeue"/>
                  </a:rPr>
                  <a:t>threshold </a:t>
                </a:r>
                <a14:m>
                  <m:oMath xmlns:m="http://schemas.openxmlformats.org/officeDocument/2006/math">
                    <m:r>
                      <a:rPr lang="en-US" altLang="ja-JP" b="0" i="1" smtClean="0">
                        <a:solidFill>
                          <a:srgbClr val="FF0000"/>
                        </a:solidFill>
                        <a:latin typeface="Cambria Math" panose="02040503050406030204" pitchFamily="18" charset="0"/>
                      </a:rPr>
                      <m:t>𝛿</m:t>
                    </m:r>
                  </m:oMath>
                </a14:m>
                <a:r>
                  <a:rPr lang="en-US" altLang="ja-JP" dirty="0" smtClean="0">
                    <a:solidFill>
                      <a:srgbClr val="000000"/>
                    </a:solidFill>
                    <a:latin typeface="BSZPYG+HelveticaNeue"/>
                  </a:rPr>
                  <a:t> </a:t>
                </a:r>
                <a:r>
                  <a:rPr lang="en-US" altLang="ja-JP" dirty="0">
                    <a:solidFill>
                      <a:srgbClr val="000000"/>
                    </a:solidFill>
                    <a:latin typeface="BSZPYG+HelveticaNeue"/>
                  </a:rPr>
                  <a:t>on the acceptance of matches. </a:t>
                </a:r>
                <a:endParaRPr lang="en-US" altLang="ja-JP" dirty="0" smtClean="0">
                  <a:solidFill>
                    <a:srgbClr val="000000"/>
                  </a:solidFill>
                  <a:latin typeface="BSZPYG+HelveticaNeue"/>
                </a:endParaRPr>
              </a:p>
              <a:p>
                <a:pPr marL="285750" indent="-285750">
                  <a:buFontTx/>
                  <a:buChar char="-"/>
                </a:pPr>
                <a:r>
                  <a:rPr lang="en-US" altLang="ja-JP" dirty="0"/>
                  <a:t>we usually </a:t>
                </a:r>
                <a:r>
                  <a:rPr lang="en-US" altLang="ja-JP" dirty="0" smtClean="0"/>
                  <a:t>define </a:t>
                </a:r>
                <a14:m>
                  <m:oMath xmlns:m="http://schemas.openxmlformats.org/officeDocument/2006/math">
                    <m:r>
                      <a:rPr lang="en-US" altLang="ja-JP" b="0" i="1" smtClean="0">
                        <a:latin typeface="Cambria Math" panose="02040503050406030204" pitchFamily="18" charset="0"/>
                      </a:rPr>
                      <m:t>𝛿</m:t>
                    </m:r>
                  </m:oMath>
                </a14:m>
                <a:r>
                  <a:rPr lang="en-US" altLang="ja-JP" dirty="0" smtClean="0"/>
                  <a:t> </a:t>
                </a:r>
                <a:r>
                  <a:rPr lang="en-US" altLang="ja-JP" dirty="0"/>
                  <a:t>empirically, as it depends on the application at hand and the descriptor we are using. </a:t>
                </a:r>
                <a:endParaRPr lang="en-US" altLang="ja-JP" dirty="0" smtClean="0">
                  <a:solidFill>
                    <a:srgbClr val="000000"/>
                  </a:solidFill>
                  <a:latin typeface="BSZPYG+HelveticaNeue"/>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357994" y="5657671"/>
                <a:ext cx="10386206" cy="1200329"/>
              </a:xfrm>
              <a:prstGeom prst="rect">
                <a:avLst/>
              </a:prstGeom>
              <a:blipFill>
                <a:blip r:embed="rId10"/>
                <a:stretch>
                  <a:fillRect l="-528" t="-2538" b="-76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6510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982335"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a:t>
            </a:r>
            <a:r>
              <a:rPr spc="340" dirty="0"/>
              <a:t> </a:t>
            </a:r>
            <a:r>
              <a:rPr spc="-55" dirty="0"/>
              <a:t>Matching</a:t>
            </a:r>
          </a:p>
        </p:txBody>
      </p:sp>
      <p:sp>
        <p:nvSpPr>
          <p:cNvPr id="4" name="object 4"/>
          <p:cNvSpPr txBox="1"/>
          <p:nvPr/>
        </p:nvSpPr>
        <p:spPr>
          <a:xfrm>
            <a:off x="6253874" y="1561591"/>
            <a:ext cx="2127885" cy="4368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2700" b="0" i="0" u="none" strike="noStrike" kern="1200" cap="none" spc="-35" normalizeH="0" baseline="0" noProof="0" dirty="0">
                <a:ln>
                  <a:noFill/>
                </a:ln>
                <a:solidFill>
                  <a:srgbClr val="002060"/>
                </a:solidFill>
                <a:effectLst/>
                <a:uLnTx/>
                <a:uFillTx/>
                <a:latin typeface="Tahoma"/>
                <a:ea typeface="+mn-ea"/>
                <a:cs typeface="Tahoma"/>
              </a:rPr>
              <a:t>that</a:t>
            </a:r>
            <a:r>
              <a:rPr kumimoji="1" sz="2700" b="0" i="0" u="none" strike="noStrike" kern="1200" cap="none" spc="-10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compares</a:t>
            </a:r>
            <a:endParaRPr kumimoji="1" sz="2700" b="0" i="0" u="none" strike="noStrike" kern="1200" cap="none" spc="0" normalizeH="0" baseline="0" noProof="0">
              <a:ln>
                <a:noFill/>
              </a:ln>
              <a:solidFill>
                <a:prstClr val="black"/>
              </a:solidFill>
              <a:effectLst/>
              <a:uLnTx/>
              <a:uFillTx/>
              <a:latin typeface="Tahoma"/>
              <a:ea typeface="+mn-ea"/>
              <a:cs typeface="Tahoma"/>
            </a:endParaRPr>
          </a:p>
        </p:txBody>
      </p:sp>
      <mc:AlternateContent xmlns:mc="http://schemas.openxmlformats.org/markup-compatibility/2006" xmlns:a14="http://schemas.microsoft.com/office/drawing/2010/main">
        <mc:Choice Requires="a14">
          <p:sp>
            <p:nvSpPr>
              <p:cNvPr id="6" name="object 6"/>
              <p:cNvSpPr txBox="1">
                <a:spLocks noGrp="1"/>
              </p:cNvSpPr>
              <p:nvPr>
                <p:ph type="body" idx="1"/>
              </p:nvPr>
            </p:nvSpPr>
            <p:spPr>
              <a:xfrm>
                <a:off x="762513" y="1512591"/>
                <a:ext cx="7915275" cy="2976712"/>
              </a:xfrm>
              <a:prstGeom prst="rect">
                <a:avLst/>
              </a:prstGeom>
            </p:spPr>
            <p:txBody>
              <a:bodyPr vert="horz" wrap="square" lIns="0" tIns="66040" rIns="0" bIns="0" rtlCol="0">
                <a:spAutoFit/>
              </a:bodyPr>
              <a:lstStyle/>
              <a:p>
                <a:pPr marL="323850" indent="-285750">
                  <a:lnSpc>
                    <a:spcPct val="100000"/>
                  </a:lnSpc>
                  <a:spcBef>
                    <a:spcPts val="520"/>
                  </a:spcBef>
                  <a:buFont typeface="Arial"/>
                  <a:buChar char="•"/>
                  <a:tabLst>
                    <a:tab pos="323215" algn="l"/>
                    <a:tab pos="323850" algn="l"/>
                    <a:tab pos="4766945" algn="l"/>
                  </a:tabLst>
                </a:pPr>
                <a:r>
                  <a:rPr lang="en-US" spc="-20" dirty="0" smtClean="0"/>
                  <a:t>Define </a:t>
                </a:r>
                <a:r>
                  <a:rPr lang="en-US" spc="-70" dirty="0"/>
                  <a:t>a </a:t>
                </a:r>
                <a:r>
                  <a:rPr lang="en-US" spc="-5" dirty="0"/>
                  <a:t>distance</a:t>
                </a:r>
                <a:r>
                  <a:rPr lang="en-US" dirty="0"/>
                  <a:t> function</a:t>
                </a:r>
                <a:r>
                  <a:rPr lang="en-US" spc="-35" dirty="0"/>
                  <a:t> </a:t>
                </a:r>
                <a14:m>
                  <m:oMath xmlns:m="http://schemas.openxmlformats.org/officeDocument/2006/math">
                    <m:r>
                      <a:rPr lang="ja-JP" altLang="en-US" b="0" i="1" spc="-35" smtClean="0">
                        <a:latin typeface="Cambria Math" panose="02040503050406030204" pitchFamily="18" charset="0"/>
                      </a:rPr>
                      <m:t>𝑑</m:t>
                    </m:r>
                    <m:r>
                      <a:rPr lang="en-US" altLang="ja-JP" b="0" i="1" spc="-35" smtClean="0">
                        <a:latin typeface="Cambria Math" panose="02040503050406030204" pitchFamily="18" charset="0"/>
                      </a:rPr>
                      <m:t>(</m:t>
                    </m:r>
                    <m:sSub>
                      <m:sSubPr>
                        <m:ctrlPr>
                          <a:rPr lang="en-US" altLang="ja-JP" b="0" i="1" spc="-35" smtClean="0">
                            <a:latin typeface="Cambria Math" panose="02040503050406030204" pitchFamily="18" charset="0"/>
                          </a:rPr>
                        </m:ctrlPr>
                      </m:sSubPr>
                      <m:e>
                        <m:r>
                          <a:rPr lang="en-US" altLang="ja-JP" b="0" i="1" spc="-35" smtClean="0">
                            <a:latin typeface="Cambria Math" panose="02040503050406030204" pitchFamily="18" charset="0"/>
                          </a:rPr>
                          <m:t>𝑓</m:t>
                        </m:r>
                      </m:e>
                      <m:sub>
                        <m:r>
                          <a:rPr lang="en-US" altLang="ja-JP" b="0" i="1" spc="-35" smtClean="0">
                            <a:latin typeface="Cambria Math" panose="02040503050406030204" pitchFamily="18" charset="0"/>
                          </a:rPr>
                          <m:t>𝑖</m:t>
                        </m:r>
                      </m:sub>
                    </m:sSub>
                    <m:r>
                      <a:rPr lang="en-US" altLang="ja-JP" b="0" i="1" spc="-35" smtClean="0">
                        <a:latin typeface="Cambria Math" panose="02040503050406030204" pitchFamily="18" charset="0"/>
                      </a:rPr>
                      <m:t>,</m:t>
                    </m:r>
                    <m:sSub>
                      <m:sSubPr>
                        <m:ctrlPr>
                          <a:rPr lang="en-US" altLang="ja-JP" b="0" i="1" spc="-35" smtClean="0">
                            <a:latin typeface="Cambria Math" panose="02040503050406030204" pitchFamily="18" charset="0"/>
                          </a:rPr>
                        </m:ctrlPr>
                      </m:sSubPr>
                      <m:e>
                        <m:r>
                          <a:rPr lang="en-US" altLang="ja-JP" b="0" i="1" spc="-35" smtClean="0">
                            <a:latin typeface="Cambria Math" panose="02040503050406030204" pitchFamily="18" charset="0"/>
                          </a:rPr>
                          <m:t>𝑓</m:t>
                        </m:r>
                      </m:e>
                      <m:sub>
                        <m:r>
                          <a:rPr lang="en-US" altLang="ja-JP" b="0" i="1" spc="-35" smtClean="0">
                            <a:latin typeface="Cambria Math" panose="02040503050406030204" pitchFamily="18" charset="0"/>
                          </a:rPr>
                          <m:t>𝑗</m:t>
                        </m:r>
                      </m:sub>
                    </m:sSub>
                    <m:r>
                      <a:rPr lang="en-US" altLang="ja-JP" b="0" i="1" spc="-35" smtClean="0">
                        <a:latin typeface="Cambria Math" panose="02040503050406030204" pitchFamily="18" charset="0"/>
                      </a:rPr>
                      <m:t>)</m:t>
                    </m:r>
                  </m:oMath>
                </a14:m>
                <a:endParaRPr lang="en-US" sz="3450" baseline="-15700" dirty="0">
                  <a:latin typeface="Cambria Math"/>
                  <a:cs typeface="Cambria Math"/>
                </a:endParaRPr>
              </a:p>
              <a:p>
                <a:pPr marL="323850">
                  <a:lnSpc>
                    <a:spcPct val="100000"/>
                  </a:lnSpc>
                  <a:spcBef>
                    <a:spcPts val="355"/>
                  </a:spcBef>
                </a:pPr>
                <a:r>
                  <a:rPr lang="en-US" spc="-40" dirty="0"/>
                  <a:t>the </a:t>
                </a:r>
                <a:r>
                  <a:rPr lang="en-US" spc="-125" dirty="0"/>
                  <a:t>two</a:t>
                </a:r>
                <a:r>
                  <a:rPr lang="en-US" spc="-55" dirty="0"/>
                  <a:t> </a:t>
                </a:r>
                <a:r>
                  <a:rPr lang="en-US" spc="-25" dirty="0"/>
                  <a:t>descriptors</a:t>
                </a:r>
              </a:p>
              <a:p>
                <a:pPr marL="323850" indent="-285750">
                  <a:lnSpc>
                    <a:spcPct val="100000"/>
                  </a:lnSpc>
                  <a:spcBef>
                    <a:spcPts val="175"/>
                  </a:spcBef>
                  <a:buClr>
                    <a:srgbClr val="002060"/>
                  </a:buClr>
                  <a:buFont typeface="Arial"/>
                  <a:buChar char="•"/>
                  <a:tabLst>
                    <a:tab pos="323215" algn="l"/>
                    <a:tab pos="323850" algn="l"/>
                  </a:tabLst>
                </a:pPr>
                <a:r>
                  <a:rPr lang="en-US" spc="-20" dirty="0">
                    <a:solidFill>
                      <a:srgbClr val="002A5C"/>
                    </a:solidFill>
                  </a:rPr>
                  <a:t>Define </a:t>
                </a:r>
                <a:r>
                  <a:rPr lang="en-US" spc="-5" dirty="0">
                    <a:solidFill>
                      <a:srgbClr val="002A5C"/>
                    </a:solidFill>
                  </a:rPr>
                  <a:t>distance </a:t>
                </a:r>
                <a:r>
                  <a:rPr lang="en-US" spc="-30" dirty="0">
                    <a:solidFill>
                      <a:srgbClr val="002A5C"/>
                    </a:solidFill>
                  </a:rPr>
                  <a:t>threshold</a:t>
                </a:r>
                <a:r>
                  <a:rPr lang="en-US" spc="-125" dirty="0">
                    <a:solidFill>
                      <a:srgbClr val="002A5C"/>
                    </a:solidFill>
                  </a:rPr>
                  <a:t> </a:t>
                </a:r>
                <a14:m>
                  <m:oMath xmlns:m="http://schemas.openxmlformats.org/officeDocument/2006/math">
                    <m:r>
                      <a:rPr lang="en-US" b="0" i="1" spc="-125" smtClean="0">
                        <a:solidFill>
                          <a:srgbClr val="002A5C"/>
                        </a:solidFill>
                        <a:latin typeface="Cambria Math" panose="02040503050406030204" pitchFamily="18" charset="0"/>
                      </a:rPr>
                      <m:t>𝛿</m:t>
                    </m:r>
                  </m:oMath>
                </a14:m>
                <a:endParaRPr lang="en-US" sz="3200" dirty="0">
                  <a:latin typeface="Cambria Math"/>
                  <a:cs typeface="Cambria Math"/>
                </a:endParaRPr>
              </a:p>
              <a:p>
                <a:pPr marL="323850" indent="-285750">
                  <a:lnSpc>
                    <a:spcPct val="100000"/>
                  </a:lnSpc>
                  <a:spcBef>
                    <a:spcPts val="140"/>
                  </a:spcBef>
                  <a:buClr>
                    <a:srgbClr val="002060"/>
                  </a:buClr>
                  <a:buFont typeface="Arial"/>
                  <a:buChar char="•"/>
                  <a:tabLst>
                    <a:tab pos="323215" algn="l"/>
                    <a:tab pos="323850" algn="l"/>
                    <a:tab pos="3289300" algn="l"/>
                  </a:tabLst>
                </a:pPr>
                <a:r>
                  <a:rPr lang="en-US" spc="-45" dirty="0">
                    <a:solidFill>
                      <a:srgbClr val="002A5C"/>
                    </a:solidFill>
                  </a:rPr>
                  <a:t>For </a:t>
                </a:r>
                <a:r>
                  <a:rPr lang="en-US" spc="-114" dirty="0">
                    <a:solidFill>
                      <a:srgbClr val="002A5C"/>
                    </a:solidFill>
                  </a:rPr>
                  <a:t>every</a:t>
                </a:r>
                <a:r>
                  <a:rPr lang="en-US" spc="-35" dirty="0">
                    <a:solidFill>
                      <a:srgbClr val="002A5C"/>
                    </a:solidFill>
                  </a:rPr>
                  <a:t> </a:t>
                </a:r>
                <a:r>
                  <a:rPr lang="en-US" spc="-50" dirty="0">
                    <a:solidFill>
                      <a:srgbClr val="002A5C"/>
                    </a:solidFill>
                  </a:rPr>
                  <a:t>feature </a:t>
                </a:r>
                <a14:m>
                  <m:oMath xmlns:m="http://schemas.openxmlformats.org/officeDocument/2006/math">
                    <m:sSub>
                      <m:sSubPr>
                        <m:ctrlPr>
                          <a:rPr lang="en-US" b="0" i="1" spc="-50" smtClean="0">
                            <a:solidFill>
                              <a:srgbClr val="002A5C"/>
                            </a:solidFill>
                            <a:latin typeface="Cambria Math" panose="02040503050406030204" pitchFamily="18" charset="0"/>
                          </a:rPr>
                        </m:ctrlPr>
                      </m:sSubPr>
                      <m:e>
                        <m:r>
                          <a:rPr lang="en-US" b="0" i="1" spc="-50" smtClean="0">
                            <a:solidFill>
                              <a:srgbClr val="002A5C"/>
                            </a:solidFill>
                            <a:latin typeface="Cambria Math" panose="02040503050406030204" pitchFamily="18" charset="0"/>
                          </a:rPr>
                          <m:t>𝑓</m:t>
                        </m:r>
                      </m:e>
                      <m:sub>
                        <m:r>
                          <a:rPr lang="en-US" b="0" i="1" spc="-50" smtClean="0">
                            <a:solidFill>
                              <a:srgbClr val="002A5C"/>
                            </a:solidFill>
                            <a:latin typeface="Cambria Math" panose="02040503050406030204" pitchFamily="18" charset="0"/>
                          </a:rPr>
                          <m:t>𝑖</m:t>
                        </m:r>
                      </m:sub>
                    </m:sSub>
                  </m:oMath>
                </a14:m>
                <a:r>
                  <a:rPr lang="en-US" sz="3450" spc="112" baseline="-15700" dirty="0">
                    <a:solidFill>
                      <a:srgbClr val="002A5C"/>
                    </a:solidFill>
                    <a:latin typeface="Cambria Math"/>
                    <a:cs typeface="Cambria Math"/>
                  </a:rPr>
                  <a:t>	</a:t>
                </a:r>
                <a:r>
                  <a:rPr lang="en-US" sz="2700" spc="55" dirty="0">
                    <a:solidFill>
                      <a:srgbClr val="002A5C"/>
                    </a:solidFill>
                  </a:rPr>
                  <a:t>in </a:t>
                </a:r>
                <a:r>
                  <a:rPr lang="en-US" sz="2700" spc="-100" dirty="0">
                    <a:solidFill>
                      <a:srgbClr val="002A5C"/>
                    </a:solidFill>
                  </a:rPr>
                  <a:t>Image</a:t>
                </a:r>
                <a:r>
                  <a:rPr lang="en-US" sz="2700" spc="-150" dirty="0">
                    <a:solidFill>
                      <a:srgbClr val="002A5C"/>
                    </a:solidFill>
                  </a:rPr>
                  <a:t> </a:t>
                </a:r>
                <a:r>
                  <a:rPr lang="en-US" sz="2700" spc="5" dirty="0">
                    <a:solidFill>
                      <a:srgbClr val="002A5C"/>
                    </a:solidFill>
                  </a:rPr>
                  <a:t>1:</a:t>
                </a:r>
                <a:endParaRPr lang="en-US" sz="2700" dirty="0">
                  <a:latin typeface="Cambria Math"/>
                  <a:cs typeface="Cambria Math"/>
                </a:endParaRPr>
              </a:p>
              <a:p>
                <a:pPr marL="797560" lvl="1" indent="-287655">
                  <a:lnSpc>
                    <a:spcPct val="100000"/>
                  </a:lnSpc>
                  <a:spcBef>
                    <a:spcPts val="370"/>
                  </a:spcBef>
                  <a:buClr>
                    <a:srgbClr val="002060"/>
                  </a:buClr>
                  <a:buFont typeface="Courier New"/>
                  <a:buChar char="o"/>
                  <a:tabLst>
                    <a:tab pos="797560" algn="l"/>
                    <a:tab pos="2254885" algn="l"/>
                    <a:tab pos="3055620" algn="l"/>
                  </a:tabLst>
                </a:pPr>
                <a:r>
                  <a:rPr lang="en-US" sz="2100" spc="-10" dirty="0">
                    <a:solidFill>
                      <a:srgbClr val="002A5C"/>
                    </a:solidFill>
                    <a:latin typeface="Tahoma"/>
                    <a:cs typeface="Tahoma"/>
                  </a:rPr>
                  <a:t>Compute</a:t>
                </a:r>
                <a:r>
                  <a:rPr lang="en-US" sz="2100" spc="15" dirty="0">
                    <a:solidFill>
                      <a:srgbClr val="002A5C"/>
                    </a:solidFill>
                    <a:latin typeface="Tahoma"/>
                    <a:cs typeface="Tahoma"/>
                  </a:rPr>
                  <a:t> </a:t>
                </a:r>
                <a14:m>
                  <m:oMath xmlns:m="http://schemas.openxmlformats.org/officeDocument/2006/math">
                    <m:r>
                      <a:rPr lang="en-US" sz="2100" b="0" i="1" spc="15" smtClean="0">
                        <a:solidFill>
                          <a:srgbClr val="002A5C"/>
                        </a:solidFill>
                        <a:latin typeface="Cambria Math" panose="02040503050406030204" pitchFamily="18" charset="0"/>
                        <a:cs typeface="Tahoma"/>
                      </a:rPr>
                      <m:t>𝑑</m:t>
                    </m:r>
                    <m:r>
                      <a:rPr lang="en-US" sz="2100" b="0" i="1" spc="15" smtClean="0">
                        <a:solidFill>
                          <a:srgbClr val="002A5C"/>
                        </a:solidFill>
                        <a:latin typeface="Cambria Math" panose="02040503050406030204" pitchFamily="18" charset="0"/>
                        <a:cs typeface="Tahoma"/>
                      </a:rPr>
                      <m:t>(</m:t>
                    </m:r>
                    <m:sSub>
                      <m:sSubPr>
                        <m:ctrlPr>
                          <a:rPr lang="en-US" sz="2100" b="0" i="1" spc="15" smtClean="0">
                            <a:solidFill>
                              <a:srgbClr val="002A5C"/>
                            </a:solidFill>
                            <a:latin typeface="Cambria Math" panose="02040503050406030204" pitchFamily="18" charset="0"/>
                            <a:cs typeface="Tahoma"/>
                          </a:rPr>
                        </m:ctrlPr>
                      </m:sSubPr>
                      <m:e>
                        <m:r>
                          <a:rPr lang="en-US" sz="2100" b="0" i="1" spc="15" smtClean="0">
                            <a:solidFill>
                              <a:srgbClr val="002A5C"/>
                            </a:solidFill>
                            <a:latin typeface="Cambria Math" panose="02040503050406030204" pitchFamily="18" charset="0"/>
                            <a:cs typeface="Tahoma"/>
                          </a:rPr>
                          <m:t>𝑓</m:t>
                        </m:r>
                      </m:e>
                      <m:sub>
                        <m:r>
                          <a:rPr lang="en-US" sz="2100" b="0" i="1" spc="15" smtClean="0">
                            <a:solidFill>
                              <a:srgbClr val="002A5C"/>
                            </a:solidFill>
                            <a:latin typeface="Cambria Math" panose="02040503050406030204" pitchFamily="18" charset="0"/>
                            <a:cs typeface="Tahoma"/>
                          </a:rPr>
                          <m:t>𝑖</m:t>
                        </m:r>
                      </m:sub>
                    </m:sSub>
                    <m:r>
                      <a:rPr lang="en-US" sz="2100" b="0" i="1" spc="15" smtClean="0">
                        <a:solidFill>
                          <a:srgbClr val="002A5C"/>
                        </a:solidFill>
                        <a:latin typeface="Cambria Math" panose="02040503050406030204" pitchFamily="18" charset="0"/>
                        <a:cs typeface="Tahoma"/>
                      </a:rPr>
                      <m:t>,</m:t>
                    </m:r>
                    <m:sSub>
                      <m:sSubPr>
                        <m:ctrlPr>
                          <a:rPr lang="en-US" sz="2100" b="0" i="1" spc="15" smtClean="0">
                            <a:solidFill>
                              <a:srgbClr val="002A5C"/>
                            </a:solidFill>
                            <a:latin typeface="Cambria Math" panose="02040503050406030204" pitchFamily="18" charset="0"/>
                            <a:cs typeface="Tahoma"/>
                          </a:rPr>
                        </m:ctrlPr>
                      </m:sSubPr>
                      <m:e>
                        <m:r>
                          <a:rPr lang="en-US" sz="2100" b="0" i="1" spc="15" smtClean="0">
                            <a:solidFill>
                              <a:srgbClr val="002A5C"/>
                            </a:solidFill>
                            <a:latin typeface="Cambria Math" panose="02040503050406030204" pitchFamily="18" charset="0"/>
                            <a:cs typeface="Tahoma"/>
                          </a:rPr>
                          <m:t>𝑓</m:t>
                        </m:r>
                      </m:e>
                      <m:sub>
                        <m:r>
                          <a:rPr lang="en-US" sz="2100" b="0" i="1" spc="15" smtClean="0">
                            <a:solidFill>
                              <a:srgbClr val="002A5C"/>
                            </a:solidFill>
                            <a:latin typeface="Cambria Math" panose="02040503050406030204" pitchFamily="18" charset="0"/>
                            <a:cs typeface="Tahoma"/>
                          </a:rPr>
                          <m:t>𝑗</m:t>
                        </m:r>
                      </m:sub>
                    </m:sSub>
                    <m:r>
                      <a:rPr lang="en-US" sz="2100" b="0" i="1" spc="15" smtClean="0">
                        <a:solidFill>
                          <a:srgbClr val="002A5C"/>
                        </a:solidFill>
                        <a:latin typeface="Cambria Math" panose="02040503050406030204" pitchFamily="18" charset="0"/>
                        <a:cs typeface="Tahoma"/>
                      </a:rPr>
                      <m:t>)</m:t>
                    </m:r>
                  </m:oMath>
                </a14:m>
                <a:r>
                  <a:rPr lang="en-US" sz="2700" spc="-637" baseline="-15432" dirty="0">
                    <a:solidFill>
                      <a:srgbClr val="002A5C"/>
                    </a:solidFill>
                    <a:latin typeface="Cambria Math"/>
                    <a:cs typeface="Cambria Math"/>
                  </a:rPr>
                  <a:t>	</a:t>
                </a:r>
                <a:r>
                  <a:rPr lang="en-US" sz="2100" spc="-10" dirty="0">
                    <a:solidFill>
                      <a:srgbClr val="002A5C"/>
                    </a:solidFill>
                    <a:latin typeface="Tahoma"/>
                    <a:cs typeface="Tahoma"/>
                  </a:rPr>
                  <a:t>with </a:t>
                </a:r>
                <a:r>
                  <a:rPr lang="en-US" sz="2100" spc="55" dirty="0">
                    <a:solidFill>
                      <a:srgbClr val="002A5C"/>
                    </a:solidFill>
                    <a:latin typeface="Tahoma"/>
                    <a:cs typeface="Tahoma"/>
                  </a:rPr>
                  <a:t>all </a:t>
                </a:r>
                <a:r>
                  <a:rPr lang="en-US" sz="2100" spc="-20" dirty="0">
                    <a:solidFill>
                      <a:srgbClr val="002A5C"/>
                    </a:solidFill>
                    <a:latin typeface="Tahoma"/>
                    <a:cs typeface="Tahoma"/>
                  </a:rPr>
                  <a:t>features </a:t>
                </a:r>
                <a14:m>
                  <m:oMath xmlns:m="http://schemas.openxmlformats.org/officeDocument/2006/math">
                    <m:sSub>
                      <m:sSubPr>
                        <m:ctrlPr>
                          <a:rPr lang="en-US" sz="2100" b="0" i="1" spc="-20" smtClean="0">
                            <a:solidFill>
                              <a:srgbClr val="002A5C"/>
                            </a:solidFill>
                            <a:latin typeface="Cambria Math" panose="02040503050406030204" pitchFamily="18" charset="0"/>
                            <a:cs typeface="Tahoma"/>
                          </a:rPr>
                        </m:ctrlPr>
                      </m:sSubPr>
                      <m:e>
                        <m:r>
                          <a:rPr lang="en-US" sz="2100" b="0" i="1" spc="-20" smtClean="0">
                            <a:solidFill>
                              <a:srgbClr val="002A5C"/>
                            </a:solidFill>
                            <a:latin typeface="Cambria Math" panose="02040503050406030204" pitchFamily="18" charset="0"/>
                            <a:cs typeface="Tahoma"/>
                          </a:rPr>
                          <m:t>𝑓</m:t>
                        </m:r>
                      </m:e>
                      <m:sub>
                        <m:r>
                          <a:rPr lang="en-US" sz="2100" b="0" i="1" spc="-20" smtClean="0">
                            <a:solidFill>
                              <a:srgbClr val="002A5C"/>
                            </a:solidFill>
                            <a:latin typeface="Cambria Math" panose="02040503050406030204" pitchFamily="18" charset="0"/>
                            <a:cs typeface="Tahoma"/>
                          </a:rPr>
                          <m:t>𝑗</m:t>
                        </m:r>
                      </m:sub>
                    </m:sSub>
                  </m:oMath>
                </a14:m>
                <a:r>
                  <a:rPr lang="en-US" sz="2100" spc="-170" dirty="0" smtClean="0">
                    <a:solidFill>
                      <a:srgbClr val="002A5C"/>
                    </a:solidFill>
                    <a:latin typeface="Cambria Math"/>
                    <a:cs typeface="Cambria Math"/>
                  </a:rPr>
                  <a:t>  </a:t>
                </a:r>
                <a:r>
                  <a:rPr lang="en-US" sz="2100" spc="50" dirty="0">
                    <a:solidFill>
                      <a:srgbClr val="002A5C"/>
                    </a:solidFill>
                    <a:latin typeface="Tahoma"/>
                    <a:cs typeface="Tahoma"/>
                  </a:rPr>
                  <a:t>in </a:t>
                </a:r>
                <a:r>
                  <a:rPr lang="en-US" sz="2100" spc="-20" dirty="0">
                    <a:solidFill>
                      <a:srgbClr val="002A5C"/>
                    </a:solidFill>
                    <a:latin typeface="Tahoma"/>
                    <a:cs typeface="Tahoma"/>
                  </a:rPr>
                  <a:t>image</a:t>
                </a:r>
                <a:r>
                  <a:rPr lang="en-US" sz="2100" spc="-240" dirty="0">
                    <a:solidFill>
                      <a:srgbClr val="002A5C"/>
                    </a:solidFill>
                    <a:latin typeface="Tahoma"/>
                    <a:cs typeface="Tahoma"/>
                  </a:rPr>
                  <a:t> </a:t>
                </a:r>
                <a:r>
                  <a:rPr lang="en-US" sz="2100" spc="135" dirty="0">
                    <a:solidFill>
                      <a:srgbClr val="002A5C"/>
                    </a:solidFill>
                    <a:latin typeface="Tahoma"/>
                    <a:cs typeface="Tahoma"/>
                  </a:rPr>
                  <a:t>2</a:t>
                </a:r>
                <a:endParaRPr lang="en-US" sz="2100" dirty="0">
                  <a:latin typeface="Tahoma"/>
                  <a:cs typeface="Tahoma"/>
                </a:endParaRPr>
              </a:p>
              <a:p>
                <a:pPr marL="796925" marR="30480" lvl="1" indent="-287655">
                  <a:lnSpc>
                    <a:spcPct val="101299"/>
                  </a:lnSpc>
                  <a:spcBef>
                    <a:spcPts val="370"/>
                  </a:spcBef>
                  <a:buClr>
                    <a:srgbClr val="002060"/>
                  </a:buClr>
                  <a:buFont typeface="Courier New"/>
                  <a:buChar char="o"/>
                  <a:tabLst>
                    <a:tab pos="797560" algn="l"/>
                  </a:tabLst>
                </a:pPr>
                <a:r>
                  <a:rPr lang="en-US" sz="2100" spc="50" dirty="0">
                    <a:solidFill>
                      <a:srgbClr val="002A5C"/>
                    </a:solidFill>
                    <a:latin typeface="Tahoma"/>
                    <a:cs typeface="Tahoma"/>
                  </a:rPr>
                  <a:t>Find </a:t>
                </a:r>
                <a:r>
                  <a:rPr lang="en-US" sz="2100" spc="-15" dirty="0">
                    <a:solidFill>
                      <a:srgbClr val="002A5C"/>
                    </a:solidFill>
                    <a:latin typeface="Tahoma"/>
                    <a:cs typeface="Tahoma"/>
                  </a:rPr>
                  <a:t>the </a:t>
                </a:r>
                <a:r>
                  <a:rPr lang="en-US" sz="2100" b="1" spc="-55" dirty="0">
                    <a:solidFill>
                      <a:srgbClr val="002A5C"/>
                    </a:solidFill>
                    <a:latin typeface="Trebuchet MS"/>
                    <a:cs typeface="Trebuchet MS"/>
                  </a:rPr>
                  <a:t>closest </a:t>
                </a:r>
                <a:r>
                  <a:rPr lang="en-US" sz="2100" spc="10" dirty="0">
                    <a:solidFill>
                      <a:srgbClr val="002A5C"/>
                    </a:solidFill>
                    <a:latin typeface="Tahoma"/>
                    <a:cs typeface="Tahoma"/>
                  </a:rPr>
                  <a:t>match </a:t>
                </a:r>
                <a14:m>
                  <m:oMath xmlns:m="http://schemas.openxmlformats.org/officeDocument/2006/math">
                    <m:sSub>
                      <m:sSubPr>
                        <m:ctrlPr>
                          <a:rPr lang="en-US" sz="2100" b="0" i="1" spc="10" smtClean="0">
                            <a:solidFill>
                              <a:srgbClr val="002A5C"/>
                            </a:solidFill>
                            <a:latin typeface="Cambria Math" panose="02040503050406030204" pitchFamily="18" charset="0"/>
                            <a:cs typeface="Tahoma"/>
                          </a:rPr>
                        </m:ctrlPr>
                      </m:sSubPr>
                      <m:e>
                        <m:r>
                          <a:rPr lang="en-US" sz="2100" b="0" i="1" spc="10" smtClean="0">
                            <a:solidFill>
                              <a:srgbClr val="002A5C"/>
                            </a:solidFill>
                            <a:latin typeface="Cambria Math" panose="02040503050406030204" pitchFamily="18" charset="0"/>
                            <a:cs typeface="Tahoma"/>
                          </a:rPr>
                          <m:t>𝑓</m:t>
                        </m:r>
                      </m:e>
                      <m:sub>
                        <m:r>
                          <a:rPr lang="en-US" sz="2100" b="0" i="1" spc="10" smtClean="0">
                            <a:solidFill>
                              <a:srgbClr val="002A5C"/>
                            </a:solidFill>
                            <a:latin typeface="Cambria Math" panose="02040503050406030204" pitchFamily="18" charset="0"/>
                            <a:cs typeface="Tahoma"/>
                          </a:rPr>
                          <m:t>𝑐</m:t>
                        </m:r>
                      </m:sub>
                    </m:sSub>
                  </m:oMath>
                </a14:m>
                <a:r>
                  <a:rPr lang="en-US" sz="2100" spc="150" dirty="0" smtClean="0">
                    <a:solidFill>
                      <a:srgbClr val="002A5C"/>
                    </a:solidFill>
                    <a:latin typeface="Tahoma"/>
                    <a:cs typeface="Tahoma"/>
                  </a:rPr>
                  <a:t> </a:t>
                </a:r>
                <a:r>
                  <a:rPr lang="en-US" sz="2100" spc="-15" dirty="0">
                    <a:solidFill>
                      <a:srgbClr val="002A5C"/>
                    </a:solidFill>
                    <a:latin typeface="Tahoma"/>
                    <a:cs typeface="Tahoma"/>
                  </a:rPr>
                  <a:t>the </a:t>
                </a:r>
                <a:r>
                  <a:rPr lang="en-US" sz="2100" spc="10" dirty="0">
                    <a:solidFill>
                      <a:srgbClr val="002A5C"/>
                    </a:solidFill>
                    <a:latin typeface="Tahoma"/>
                    <a:cs typeface="Tahoma"/>
                  </a:rPr>
                  <a:t>match </a:t>
                </a:r>
                <a:r>
                  <a:rPr lang="en-US" sz="2100" spc="-10" dirty="0">
                    <a:solidFill>
                      <a:srgbClr val="002A5C"/>
                    </a:solidFill>
                    <a:latin typeface="Tahoma"/>
                    <a:cs typeface="Tahoma"/>
                  </a:rPr>
                  <a:t>that </a:t>
                </a:r>
                <a:r>
                  <a:rPr lang="en-US" sz="2100" spc="-15" dirty="0">
                    <a:solidFill>
                      <a:srgbClr val="002A5C"/>
                    </a:solidFill>
                    <a:latin typeface="Tahoma"/>
                    <a:cs typeface="Tahoma"/>
                  </a:rPr>
                  <a:t>has the </a:t>
                </a:r>
                <a:r>
                  <a:rPr lang="en-US" sz="2100" spc="30" dirty="0">
                    <a:solidFill>
                      <a:srgbClr val="002A5C"/>
                    </a:solidFill>
                    <a:latin typeface="Tahoma"/>
                    <a:cs typeface="Tahoma"/>
                  </a:rPr>
                  <a:t>minimum  </a:t>
                </a:r>
                <a:r>
                  <a:rPr lang="en-US" sz="2100" spc="15" dirty="0">
                    <a:solidFill>
                      <a:srgbClr val="002A5C"/>
                    </a:solidFill>
                    <a:latin typeface="Tahoma"/>
                    <a:cs typeface="Tahoma"/>
                  </a:rPr>
                  <a:t>distance</a:t>
                </a:r>
                <a:endParaRPr sz="2100" dirty="0">
                  <a:latin typeface="Tahoma"/>
                  <a:cs typeface="Tahoma"/>
                </a:endParaRPr>
              </a:p>
            </p:txBody>
          </p:sp>
        </mc:Choice>
        <mc:Fallback xmlns="">
          <p:sp>
            <p:nvSpPr>
              <p:cNvPr id="6" name="object 6"/>
              <p:cNvSpPr txBox="1">
                <a:spLocks noGrp="1" noRot="1" noChangeAspect="1" noMove="1" noResize="1" noEditPoints="1" noAdjustHandles="1" noChangeArrowheads="1" noChangeShapeType="1" noTextEdit="1"/>
              </p:cNvSpPr>
              <p:nvPr>
                <p:ph type="body" idx="1"/>
              </p:nvPr>
            </p:nvSpPr>
            <p:spPr>
              <a:xfrm>
                <a:off x="762513" y="1512591"/>
                <a:ext cx="7915275" cy="2976712"/>
              </a:xfrm>
              <a:prstGeom prst="rect">
                <a:avLst/>
              </a:prstGeom>
              <a:blipFill>
                <a:blip r:embed="rId2"/>
                <a:stretch>
                  <a:fillRect l="-2002" t="-1434" r="-2232" b="-30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1143000" y="4706641"/>
                <a:ext cx="6814184" cy="361959"/>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tab pos="3494404" algn="l"/>
                    <a:tab pos="4305935" algn="l"/>
                  </a:tabLst>
                  <a:defRPr/>
                </a:pPr>
                <a:r>
                  <a:rPr kumimoji="1" lang="en-US" sz="2100" b="0" i="0" u="none" strike="noStrike" kern="1200" cap="none" spc="0" normalizeH="0" baseline="0" noProof="0" dirty="0" smtClean="0">
                    <a:ln>
                      <a:noFill/>
                    </a:ln>
                    <a:solidFill>
                      <a:srgbClr val="002060"/>
                    </a:solidFill>
                    <a:effectLst/>
                    <a:uLnTx/>
                    <a:uFillTx/>
                    <a:latin typeface="Courier New"/>
                    <a:ea typeface="+mn-ea"/>
                    <a:cs typeface="Courier New"/>
                  </a:rPr>
                  <a:t>o </a:t>
                </a:r>
                <a:r>
                  <a:rPr kumimoji="1" lang="en-US" sz="2100" b="0" i="0" u="none" strike="noStrike" kern="1200" cap="none" spc="25" normalizeH="0" baseline="0" noProof="0" dirty="0">
                    <a:ln>
                      <a:noFill/>
                    </a:ln>
                    <a:solidFill>
                      <a:srgbClr val="002A5C"/>
                    </a:solidFill>
                    <a:effectLst/>
                    <a:uLnTx/>
                    <a:uFillTx/>
                    <a:latin typeface="Tahoma"/>
                    <a:ea typeface="+mn-ea"/>
                    <a:cs typeface="Tahoma"/>
                  </a:rPr>
                  <a:t>Keep </a:t>
                </a:r>
                <a:r>
                  <a:rPr kumimoji="1" lang="en-US" sz="2100" b="0" i="0" u="none" strike="noStrike" kern="1200" cap="none" spc="30" normalizeH="0" baseline="0" noProof="0" dirty="0">
                    <a:ln>
                      <a:noFill/>
                    </a:ln>
                    <a:solidFill>
                      <a:srgbClr val="002A5C"/>
                    </a:solidFill>
                    <a:effectLst/>
                    <a:uLnTx/>
                    <a:uFillTx/>
                    <a:latin typeface="Tahoma"/>
                    <a:ea typeface="+mn-ea"/>
                    <a:cs typeface="Tahoma"/>
                  </a:rPr>
                  <a:t>this </a:t>
                </a:r>
                <a:r>
                  <a:rPr kumimoji="1" lang="en-US" sz="2100" b="0" i="0" u="none" strike="noStrike" kern="1200" cap="none" spc="10" normalizeH="0" baseline="0" noProof="0" dirty="0">
                    <a:ln>
                      <a:noFill/>
                    </a:ln>
                    <a:solidFill>
                      <a:srgbClr val="002A5C"/>
                    </a:solidFill>
                    <a:effectLst/>
                    <a:uLnTx/>
                    <a:uFillTx/>
                    <a:latin typeface="Tahoma"/>
                    <a:ea typeface="+mn-ea"/>
                    <a:cs typeface="Tahoma"/>
                  </a:rPr>
                  <a:t>match </a:t>
                </a:r>
                <a:r>
                  <a:rPr kumimoji="1" lang="en-US" sz="2100" b="0" i="0" u="none" strike="noStrike" kern="1200" cap="none" spc="-20" normalizeH="0" baseline="0" noProof="0" dirty="0">
                    <a:ln>
                      <a:noFill/>
                    </a:ln>
                    <a:solidFill>
                      <a:srgbClr val="002A5C"/>
                    </a:solidFill>
                    <a:effectLst/>
                    <a:uLnTx/>
                    <a:uFillTx/>
                    <a:latin typeface="Tahoma"/>
                    <a:ea typeface="+mn-ea"/>
                    <a:cs typeface="Tahoma"/>
                  </a:rPr>
                  <a:t>only</a:t>
                </a:r>
                <a:r>
                  <a:rPr kumimoji="1" lang="en-US" sz="2100" b="0" i="0" u="none" strike="noStrike" kern="1200" cap="none" spc="-270" normalizeH="0" baseline="0" noProof="0" dirty="0">
                    <a:ln>
                      <a:noFill/>
                    </a:ln>
                    <a:solidFill>
                      <a:srgbClr val="002A5C"/>
                    </a:solidFill>
                    <a:effectLst/>
                    <a:uLnTx/>
                    <a:uFillTx/>
                    <a:latin typeface="Tahoma"/>
                    <a:ea typeface="+mn-ea"/>
                    <a:cs typeface="Tahoma"/>
                  </a:rPr>
                  <a:t> </a:t>
                </a:r>
                <a:r>
                  <a:rPr kumimoji="1" lang="en-US" sz="2100" b="0" i="0" u="none" strike="noStrike" kern="1200" cap="none" spc="65" normalizeH="0" baseline="0" noProof="0" dirty="0">
                    <a:ln>
                      <a:noFill/>
                    </a:ln>
                    <a:solidFill>
                      <a:srgbClr val="002A5C"/>
                    </a:solidFill>
                    <a:effectLst/>
                    <a:uLnTx/>
                    <a:uFillTx/>
                    <a:latin typeface="Tahoma"/>
                    <a:ea typeface="+mn-ea"/>
                    <a:cs typeface="Tahoma"/>
                  </a:rPr>
                  <a:t>if</a:t>
                </a:r>
                <a:r>
                  <a:rPr kumimoji="1" lang="en-US" sz="2100" b="0" i="0" u="none" strike="noStrike" kern="1200" cap="none" spc="10" normalizeH="0" baseline="0" noProof="0" dirty="0">
                    <a:ln>
                      <a:noFill/>
                    </a:ln>
                    <a:solidFill>
                      <a:srgbClr val="002A5C"/>
                    </a:solidFill>
                    <a:effectLst/>
                    <a:uLnTx/>
                    <a:uFillTx/>
                    <a:latin typeface="Tahoma"/>
                    <a:ea typeface="+mn-ea"/>
                    <a:cs typeface="Tahoma"/>
                  </a:rPr>
                  <a:t> </a:t>
                </a:r>
                <a14:m>
                  <m:oMath xmlns:m="http://schemas.openxmlformats.org/officeDocument/2006/math">
                    <m:r>
                      <a:rPr kumimoji="1" lang="ja-JP" altLang="en-US"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𝑑</m:t>
                    </m:r>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m:t>
                    </m:r>
                    <m:sSub>
                      <m:sSubPr>
                        <m:ctrlP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ctrlPr>
                      </m:sSubPr>
                      <m:e>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𝑓</m:t>
                        </m:r>
                      </m:e>
                      <m:sub>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𝑖</m:t>
                        </m:r>
                      </m:sub>
                    </m:sSub>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m:t>
                    </m:r>
                    <m:sSub>
                      <m:sSubPr>
                        <m:ctrlP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ctrlPr>
                      </m:sSubPr>
                      <m:e>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𝑓</m:t>
                        </m:r>
                      </m:e>
                      <m:sub>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𝑗</m:t>
                        </m:r>
                      </m:sub>
                    </m:sSub>
                    <m:r>
                      <a:rPr kumimoji="1" lang="en-US" altLang="ja-JP" sz="2100" b="0" i="1" u="none" strike="noStrike" kern="1200" cap="none" spc="10" normalizeH="0" baseline="0" noProof="0" smtClean="0">
                        <a:ln>
                          <a:noFill/>
                        </a:ln>
                        <a:solidFill>
                          <a:srgbClr val="002A5C"/>
                        </a:solidFill>
                        <a:effectLst/>
                        <a:uLnTx/>
                        <a:uFillTx/>
                        <a:latin typeface="Cambria Math" panose="02040503050406030204" pitchFamily="18" charset="0"/>
                        <a:ea typeface="+mn-ea"/>
                        <a:cs typeface="Tahoma"/>
                      </a:rPr>
                      <m:t>)</m:t>
                    </m:r>
                  </m:oMath>
                </a14:m>
                <a:r>
                  <a:rPr kumimoji="1" lang="en-US" sz="2700" b="0" i="0" u="none" strike="noStrike" kern="1200" cap="none" spc="-637" normalizeH="0" baseline="-15432" noProof="0" dirty="0">
                    <a:ln>
                      <a:noFill/>
                    </a:ln>
                    <a:solidFill>
                      <a:srgbClr val="002A5C"/>
                    </a:solidFill>
                    <a:effectLst/>
                    <a:uLnTx/>
                    <a:uFillTx/>
                    <a:latin typeface="Cambria Math"/>
                    <a:ea typeface="+mn-ea"/>
                    <a:cs typeface="Cambria Math"/>
                  </a:rPr>
                  <a:t>	</a:t>
                </a:r>
                <a:r>
                  <a:rPr kumimoji="1" lang="en-US" sz="2100" b="0" i="0" u="none" strike="noStrike" kern="1200" cap="none" spc="45" normalizeH="0" baseline="0" noProof="0" dirty="0">
                    <a:ln>
                      <a:noFill/>
                    </a:ln>
                    <a:solidFill>
                      <a:srgbClr val="002A5C"/>
                    </a:solidFill>
                    <a:effectLst/>
                    <a:uLnTx/>
                    <a:uFillTx/>
                    <a:latin typeface="Tahoma"/>
                    <a:ea typeface="+mn-ea"/>
                    <a:cs typeface="Tahoma"/>
                  </a:rPr>
                  <a:t>is </a:t>
                </a:r>
                <a:r>
                  <a:rPr kumimoji="1" lang="en-US" sz="2100" b="0" i="0" u="none" strike="noStrike" kern="1200" cap="none" spc="-10" normalizeH="0" baseline="0" noProof="0" dirty="0">
                    <a:ln>
                      <a:noFill/>
                    </a:ln>
                    <a:solidFill>
                      <a:srgbClr val="FF0000"/>
                    </a:solidFill>
                    <a:effectLst/>
                    <a:uLnTx/>
                    <a:uFillTx/>
                    <a:latin typeface="Tahoma"/>
                    <a:ea typeface="+mn-ea"/>
                    <a:cs typeface="Tahoma"/>
                  </a:rPr>
                  <a:t>bellow</a:t>
                </a:r>
                <a:r>
                  <a:rPr kumimoji="1" lang="en-US" sz="2100" b="0" i="0" u="none" strike="noStrike" kern="1200" cap="none" spc="-10" normalizeH="0" baseline="0" noProof="0" dirty="0">
                    <a:ln>
                      <a:noFill/>
                    </a:ln>
                    <a:solidFill>
                      <a:srgbClr val="002A5C"/>
                    </a:solidFill>
                    <a:effectLst/>
                    <a:uLnTx/>
                    <a:uFillTx/>
                    <a:latin typeface="Tahoma"/>
                    <a:ea typeface="+mn-ea"/>
                    <a:cs typeface="Tahoma"/>
                  </a:rPr>
                  <a:t> </a:t>
                </a:r>
                <a:r>
                  <a:rPr kumimoji="1" lang="en-US" sz="2100" b="0" i="0" u="none" strike="noStrike" kern="1200" cap="none" spc="-5" normalizeH="0" baseline="0" noProof="0" dirty="0" smtClean="0">
                    <a:ln>
                      <a:noFill/>
                    </a:ln>
                    <a:solidFill>
                      <a:srgbClr val="002A5C"/>
                    </a:solidFill>
                    <a:effectLst/>
                    <a:uLnTx/>
                    <a:uFillTx/>
                    <a:latin typeface="Tahoma"/>
                    <a:ea typeface="+mn-ea"/>
                    <a:cs typeface="Tahoma"/>
                  </a:rPr>
                  <a:t>threshold </a:t>
                </a:r>
                <a14:m>
                  <m:oMath xmlns:m="http://schemas.openxmlformats.org/officeDocument/2006/math">
                    <m:r>
                      <a:rPr kumimoji="1" lang="en-US" sz="2100" b="0" i="1" u="none" strike="noStrike" kern="1200" cap="none" spc="-5" normalizeH="0" baseline="0" noProof="0" smtClean="0">
                        <a:ln>
                          <a:noFill/>
                        </a:ln>
                        <a:solidFill>
                          <a:srgbClr val="FF0000"/>
                        </a:solidFill>
                        <a:effectLst/>
                        <a:uLnTx/>
                        <a:uFillTx/>
                        <a:latin typeface="Cambria Math" panose="02040503050406030204" pitchFamily="18" charset="0"/>
                        <a:ea typeface="+mn-ea"/>
                        <a:cs typeface="Tahoma"/>
                      </a:rPr>
                      <m:t>𝛿</m:t>
                    </m:r>
                  </m:oMath>
                </a14:m>
                <a:endParaRPr kumimoji="1" sz="24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143000" y="4706641"/>
                <a:ext cx="6814184" cy="361959"/>
              </a:xfrm>
              <a:prstGeom prst="rect">
                <a:avLst/>
              </a:prstGeom>
              <a:blipFill>
                <a:blip r:embed="rId3"/>
                <a:stretch>
                  <a:fillRect l="-1701" t="-23729" r="-179" b="-440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3374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518535" cy="574040"/>
          </a:xfrm>
          <a:prstGeom prst="rect">
            <a:avLst/>
          </a:prstGeom>
        </p:spPr>
        <p:txBody>
          <a:bodyPr vert="horz" wrap="square" lIns="0" tIns="12700" rIns="0" bIns="0" rtlCol="0">
            <a:spAutoFit/>
          </a:bodyPr>
          <a:lstStyle/>
          <a:p>
            <a:pPr marL="12700">
              <a:lnSpc>
                <a:spcPct val="100000"/>
              </a:lnSpc>
              <a:spcBef>
                <a:spcPts val="100"/>
              </a:spcBef>
            </a:pPr>
            <a:r>
              <a:rPr spc="-210" dirty="0"/>
              <a:t>Feature</a:t>
            </a:r>
            <a:r>
              <a:rPr spc="-50" dirty="0"/>
              <a:t> </a:t>
            </a:r>
            <a:r>
              <a:rPr spc="-55" dirty="0"/>
              <a:t>Matching</a:t>
            </a:r>
          </a:p>
        </p:txBody>
      </p:sp>
      <p:sp>
        <p:nvSpPr>
          <p:cNvPr id="3" name="object 3"/>
          <p:cNvSpPr txBox="1"/>
          <p:nvPr/>
        </p:nvSpPr>
        <p:spPr>
          <a:xfrm>
            <a:off x="500965" y="1473200"/>
            <a:ext cx="9309735" cy="3939027"/>
          </a:xfrm>
          <a:prstGeom prst="rect">
            <a:avLst/>
          </a:prstGeom>
        </p:spPr>
        <p:txBody>
          <a:bodyPr vert="horz" wrap="square" lIns="0" tIns="31115" rIns="0" bIns="0" rtlCol="0">
            <a:spAutoFit/>
          </a:bodyPr>
          <a:lstStyle/>
          <a:p>
            <a:pPr marL="298450" marR="421005" lvl="0" indent="-285750" algn="l" defTabSz="914400" rtl="0" eaLnBrk="1" fontAlgn="auto" latinLnBrk="0" hangingPunct="1">
              <a:lnSpc>
                <a:spcPts val="3190"/>
              </a:lnSpc>
              <a:spcBef>
                <a:spcPts val="245"/>
              </a:spcBef>
              <a:spcAft>
                <a:spcPts val="0"/>
              </a:spcAft>
              <a:buClrTx/>
              <a:buSzTx/>
              <a:buFont typeface="Arial"/>
              <a:buChar char="•"/>
              <a:tabLst>
                <a:tab pos="297815" algn="l"/>
                <a:tab pos="298450" algn="l"/>
              </a:tabLst>
              <a:defRPr/>
            </a:pPr>
            <a:r>
              <a:rPr kumimoji="1" sz="2700" b="1" i="0" u="none" strike="noStrike" kern="1200" cap="none" spc="-225" normalizeH="0" baseline="0" noProof="0" dirty="0">
                <a:ln>
                  <a:noFill/>
                </a:ln>
                <a:solidFill>
                  <a:srgbClr val="002060"/>
                </a:solidFill>
                <a:effectLst/>
                <a:uLnTx/>
                <a:uFillTx/>
                <a:latin typeface="Tahoma"/>
                <a:ea typeface="+mn-ea"/>
                <a:cs typeface="Tahoma"/>
              </a:rPr>
              <a:t>Brute force </a:t>
            </a:r>
            <a:r>
              <a:rPr kumimoji="1" sz="2700" b="0" i="0" u="none" strike="noStrike" kern="1200" cap="none" spc="-50" normalizeH="0" baseline="0" noProof="0" dirty="0">
                <a:ln>
                  <a:noFill/>
                </a:ln>
                <a:solidFill>
                  <a:srgbClr val="002060"/>
                </a:solidFill>
                <a:effectLst/>
                <a:uLnTx/>
                <a:uFillTx/>
                <a:latin typeface="Tahoma"/>
                <a:ea typeface="+mn-ea"/>
                <a:cs typeface="Tahoma"/>
              </a:rPr>
              <a:t>feature </a:t>
            </a:r>
            <a:r>
              <a:rPr kumimoji="1" sz="2700" b="0" i="0" u="none" strike="noStrike" kern="1200" cap="none" spc="-20" normalizeH="0" baseline="0" noProof="0" dirty="0">
                <a:ln>
                  <a:noFill/>
                </a:ln>
                <a:solidFill>
                  <a:srgbClr val="002060"/>
                </a:solidFill>
                <a:effectLst/>
                <a:uLnTx/>
                <a:uFillTx/>
                <a:latin typeface="Tahoma"/>
                <a:ea typeface="+mn-ea"/>
                <a:cs typeface="Tahoma"/>
              </a:rPr>
              <a:t>matching </a:t>
            </a:r>
            <a:r>
              <a:rPr kumimoji="1" sz="2700" b="0" i="0" u="none" strike="noStrike" kern="1200" cap="none" spc="-25" normalizeH="0" baseline="0" noProof="0" dirty="0">
                <a:ln>
                  <a:noFill/>
                </a:ln>
                <a:solidFill>
                  <a:srgbClr val="002060"/>
                </a:solidFill>
                <a:effectLst/>
                <a:uLnTx/>
                <a:uFillTx/>
                <a:latin typeface="Tahoma"/>
                <a:ea typeface="+mn-ea"/>
                <a:cs typeface="Tahoma"/>
              </a:rPr>
              <a:t>might </a:t>
            </a:r>
            <a:r>
              <a:rPr kumimoji="1" sz="2700" b="0" i="0" u="none" strike="noStrike" kern="1200" cap="none" spc="-55" normalizeH="0" baseline="0" noProof="0" dirty="0">
                <a:ln>
                  <a:noFill/>
                </a:ln>
                <a:solidFill>
                  <a:srgbClr val="FF0000"/>
                </a:solidFill>
                <a:effectLst/>
                <a:uLnTx/>
                <a:uFillTx/>
                <a:latin typeface="Tahoma"/>
                <a:ea typeface="+mn-ea"/>
                <a:cs typeface="Tahoma"/>
              </a:rPr>
              <a:t>not</a:t>
            </a:r>
            <a:r>
              <a:rPr kumimoji="1" sz="2700" b="0" i="0" u="none" strike="noStrike" kern="1200" cap="none" spc="-55" normalizeH="0" baseline="0" noProof="0" dirty="0">
                <a:ln>
                  <a:noFill/>
                </a:ln>
                <a:solidFill>
                  <a:srgbClr val="002060"/>
                </a:solidFill>
                <a:effectLst/>
                <a:uLnTx/>
                <a:uFillTx/>
                <a:latin typeface="Tahoma"/>
                <a:ea typeface="+mn-ea"/>
                <a:cs typeface="Tahoma"/>
              </a:rPr>
              <a:t> </a:t>
            </a:r>
            <a:r>
              <a:rPr kumimoji="1" sz="2700" b="0" i="0" u="none" strike="noStrike" kern="1200" cap="none" spc="-40" normalizeH="0" baseline="0" noProof="0" dirty="0">
                <a:ln>
                  <a:noFill/>
                </a:ln>
                <a:solidFill>
                  <a:srgbClr val="002060"/>
                </a:solidFill>
                <a:effectLst/>
                <a:uLnTx/>
                <a:uFillTx/>
                <a:latin typeface="Tahoma"/>
                <a:ea typeface="+mn-ea"/>
                <a:cs typeface="Tahoma"/>
              </a:rPr>
              <a:t>be </a:t>
            </a:r>
            <a:r>
              <a:rPr kumimoji="1" sz="2700" b="0" i="0" u="none" strike="noStrike" kern="1200" cap="none" spc="-25" normalizeH="0" baseline="0" noProof="0" dirty="0">
                <a:ln>
                  <a:noFill/>
                </a:ln>
                <a:solidFill>
                  <a:srgbClr val="FF0000"/>
                </a:solidFill>
                <a:effectLst/>
                <a:uLnTx/>
                <a:uFillTx/>
                <a:latin typeface="Tahoma"/>
                <a:ea typeface="+mn-ea"/>
                <a:cs typeface="Tahoma"/>
              </a:rPr>
              <a:t>fast</a:t>
            </a:r>
            <a:r>
              <a:rPr kumimoji="1" sz="2700" b="0" i="0" u="none" strike="noStrike" kern="1200" cap="none" spc="-25" normalizeH="0" baseline="0" noProof="0" dirty="0">
                <a:ln>
                  <a:noFill/>
                </a:ln>
                <a:solidFill>
                  <a:srgbClr val="002060"/>
                </a:solidFill>
                <a:effectLst/>
                <a:uLnTx/>
                <a:uFillTx/>
                <a:latin typeface="Tahoma"/>
                <a:ea typeface="+mn-ea"/>
                <a:cs typeface="Tahoma"/>
              </a:rPr>
              <a:t> </a:t>
            </a:r>
            <a:r>
              <a:rPr kumimoji="1" sz="2700" b="0" i="0" u="none" strike="noStrike" kern="1200" cap="none" spc="-70" normalizeH="0" baseline="0" noProof="0" dirty="0">
                <a:ln>
                  <a:noFill/>
                </a:ln>
                <a:solidFill>
                  <a:srgbClr val="002060"/>
                </a:solidFill>
                <a:effectLst/>
                <a:uLnTx/>
                <a:uFillTx/>
                <a:latin typeface="Tahoma"/>
                <a:ea typeface="+mn-ea"/>
                <a:cs typeface="Tahoma"/>
              </a:rPr>
              <a:t>enough for  extremely </a:t>
            </a:r>
            <a:r>
              <a:rPr kumimoji="1" sz="2700" b="0" i="0" u="none" strike="noStrike" kern="1200" cap="none" spc="-60" normalizeH="0" baseline="0" noProof="0" dirty="0">
                <a:ln>
                  <a:noFill/>
                </a:ln>
                <a:solidFill>
                  <a:srgbClr val="FF0000"/>
                </a:solidFill>
                <a:effectLst/>
                <a:uLnTx/>
                <a:uFillTx/>
                <a:latin typeface="Tahoma"/>
                <a:ea typeface="+mn-ea"/>
                <a:cs typeface="Tahoma"/>
              </a:rPr>
              <a:t>large</a:t>
            </a:r>
            <a:r>
              <a:rPr kumimoji="1" sz="2700" b="0" i="0" u="none" strike="noStrike" kern="1200" cap="none" spc="-6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FF0000"/>
                </a:solidFill>
                <a:effectLst/>
                <a:uLnTx/>
                <a:uFillTx/>
                <a:latin typeface="Tahoma"/>
                <a:ea typeface="+mn-ea"/>
                <a:cs typeface="Tahoma"/>
              </a:rPr>
              <a:t>amounts</a:t>
            </a:r>
            <a:r>
              <a:rPr kumimoji="1" sz="2700" b="0" i="0" u="none" strike="noStrike" kern="1200" cap="none" spc="-50" normalizeH="0" baseline="0" noProof="0" dirty="0">
                <a:ln>
                  <a:noFill/>
                </a:ln>
                <a:solidFill>
                  <a:srgbClr val="002060"/>
                </a:solidFill>
                <a:effectLst/>
                <a:uLnTx/>
                <a:uFillTx/>
                <a:latin typeface="Tahoma"/>
                <a:ea typeface="+mn-ea"/>
                <a:cs typeface="Tahoma"/>
              </a:rPr>
              <a:t> of</a:t>
            </a:r>
            <a:r>
              <a:rPr kumimoji="1" sz="2700" b="0" i="0" u="none" strike="noStrike" kern="1200" cap="none" spc="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features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298450" marR="621030" lvl="0" indent="-285750" algn="l" defTabSz="914400" rtl="0" eaLnBrk="1" fontAlgn="auto" latinLnBrk="0" hangingPunct="1">
              <a:lnSpc>
                <a:spcPts val="3190"/>
              </a:lnSpc>
              <a:spcBef>
                <a:spcPts val="220"/>
              </a:spcBef>
              <a:spcAft>
                <a:spcPts val="0"/>
              </a:spcAft>
              <a:buClrTx/>
              <a:buSzTx/>
              <a:buFont typeface="Arial"/>
              <a:buChar char="•"/>
              <a:tabLst>
                <a:tab pos="297815" algn="l"/>
                <a:tab pos="298450" algn="l"/>
              </a:tabLst>
              <a:defRPr/>
            </a:pPr>
            <a:r>
              <a:rPr kumimoji="1" sz="2700" b="0" i="0" u="none" strike="noStrike" kern="1200" cap="none" spc="20" normalizeH="0" baseline="0" noProof="0" dirty="0">
                <a:ln>
                  <a:noFill/>
                </a:ln>
                <a:solidFill>
                  <a:srgbClr val="002060"/>
                </a:solidFill>
                <a:effectLst/>
                <a:uLnTx/>
                <a:uFillTx/>
                <a:latin typeface="Tahoma"/>
                <a:ea typeface="+mn-ea"/>
                <a:cs typeface="Tahoma"/>
              </a:rPr>
              <a:t>Use </a:t>
            </a:r>
            <a:r>
              <a:rPr kumimoji="1" sz="2700" b="0" i="0" u="none" strike="noStrike" kern="1200" cap="none" spc="-70" normalizeH="0" baseline="0" noProof="0" dirty="0">
                <a:ln>
                  <a:noFill/>
                </a:ln>
                <a:solidFill>
                  <a:srgbClr val="002060"/>
                </a:solidFill>
                <a:effectLst/>
                <a:uLnTx/>
                <a:uFillTx/>
                <a:latin typeface="Tahoma"/>
                <a:ea typeface="+mn-ea"/>
                <a:cs typeface="Tahoma"/>
              </a:rPr>
              <a:t>a </a:t>
            </a:r>
            <a:r>
              <a:rPr kumimoji="1" sz="2700" b="0" i="0" u="none" strike="noStrike" kern="1200" cap="none" spc="5" normalizeH="0" baseline="0" noProof="0" dirty="0">
                <a:ln>
                  <a:noFill/>
                </a:ln>
                <a:solidFill>
                  <a:srgbClr val="FF0000"/>
                </a:solidFill>
                <a:effectLst/>
                <a:uLnTx/>
                <a:uFillTx/>
                <a:latin typeface="Tahoma"/>
                <a:ea typeface="+mn-ea"/>
                <a:cs typeface="Tahoma"/>
              </a:rPr>
              <a:t>multidimensional</a:t>
            </a:r>
            <a:r>
              <a:rPr kumimoji="1" sz="2700" b="0" i="0" u="none" strike="noStrike" kern="1200" cap="none" spc="5" normalizeH="0" baseline="0" noProof="0" dirty="0">
                <a:ln>
                  <a:noFill/>
                </a:ln>
                <a:solidFill>
                  <a:srgbClr val="002060"/>
                </a:solidFill>
                <a:effectLst/>
                <a:uLnTx/>
                <a:uFillTx/>
                <a:latin typeface="Tahoma"/>
                <a:ea typeface="+mn-ea"/>
                <a:cs typeface="Tahoma"/>
              </a:rPr>
              <a:t> </a:t>
            </a:r>
            <a:r>
              <a:rPr kumimoji="1" sz="2700" b="0" i="0" u="none" strike="noStrike" kern="1200" cap="none" spc="-35" normalizeH="0" baseline="0" noProof="0" dirty="0">
                <a:ln>
                  <a:noFill/>
                </a:ln>
                <a:solidFill>
                  <a:srgbClr val="FF0000"/>
                </a:solidFill>
                <a:effectLst/>
                <a:uLnTx/>
                <a:uFillTx/>
                <a:latin typeface="Tahoma"/>
                <a:ea typeface="+mn-ea"/>
                <a:cs typeface="Tahoma"/>
              </a:rPr>
              <a:t>search</a:t>
            </a:r>
            <a:r>
              <a:rPr kumimoji="1" sz="2700" b="0" i="0" u="none" strike="noStrike" kern="1200" cap="none" spc="-35"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smtClean="0">
                <a:ln>
                  <a:noFill/>
                </a:ln>
                <a:solidFill>
                  <a:srgbClr val="FF0000"/>
                </a:solidFill>
                <a:effectLst/>
                <a:uLnTx/>
                <a:uFillTx/>
                <a:latin typeface="Tahoma"/>
                <a:ea typeface="+mn-ea"/>
                <a:cs typeface="Tahoma"/>
              </a:rPr>
              <a:t>tree</a:t>
            </a:r>
            <a:r>
              <a:rPr kumimoji="1" lang="ja-JP" altLang="en-US" sz="2700" b="0" i="0" u="none" strike="noStrike" kern="1200" cap="none" spc="-55" normalizeH="0" baseline="0" noProof="0" dirty="0" smtClean="0">
                <a:ln>
                  <a:noFill/>
                </a:ln>
                <a:effectLst/>
                <a:uLnTx/>
                <a:uFillTx/>
                <a:latin typeface="Tahoma"/>
                <a:ea typeface="+mn-ea"/>
                <a:cs typeface="Tahoma"/>
              </a:rPr>
              <a:t>（探索木）</a:t>
            </a:r>
            <a:r>
              <a:rPr kumimoji="1" sz="2700" b="0" i="0" u="none" strike="noStrike" kern="1200" cap="none" spc="-55" normalizeH="0" baseline="0" noProof="0" dirty="0" smtClean="0">
                <a:ln>
                  <a:noFill/>
                </a:ln>
                <a:solidFill>
                  <a:srgbClr val="002060"/>
                </a:solidFill>
                <a:effectLst/>
                <a:uLnTx/>
                <a:uFillTx/>
                <a:latin typeface="Tahoma"/>
                <a:ea typeface="+mn-ea"/>
                <a:cs typeface="Tahoma"/>
              </a:rPr>
              <a:t>, </a:t>
            </a:r>
            <a:r>
              <a:rPr kumimoji="1" sz="2700" b="0" i="0" u="none" strike="noStrike" kern="1200" cap="none" spc="-10" normalizeH="0" baseline="0" noProof="0" dirty="0">
                <a:ln>
                  <a:noFill/>
                </a:ln>
                <a:solidFill>
                  <a:srgbClr val="002060"/>
                </a:solidFill>
                <a:effectLst/>
                <a:uLnTx/>
                <a:uFillTx/>
                <a:latin typeface="Tahoma"/>
                <a:ea typeface="+mn-ea"/>
                <a:cs typeface="Tahoma"/>
              </a:rPr>
              <a:t>usually </a:t>
            </a:r>
            <a:r>
              <a:rPr kumimoji="1" sz="2700" b="0" i="0" u="none" strike="noStrike" kern="1200" cap="none" spc="-70" normalizeH="0" baseline="0" noProof="0" dirty="0">
                <a:ln>
                  <a:noFill/>
                </a:ln>
                <a:solidFill>
                  <a:srgbClr val="002060"/>
                </a:solidFill>
                <a:effectLst/>
                <a:uLnTx/>
                <a:uFillTx/>
                <a:latin typeface="Tahoma"/>
                <a:ea typeface="+mn-ea"/>
                <a:cs typeface="Tahoma"/>
              </a:rPr>
              <a:t>a </a:t>
            </a:r>
            <a:r>
              <a:rPr kumimoji="1" sz="2700" b="1" i="0" u="none" strike="noStrike" kern="1200" cap="none" spc="-260" normalizeH="0" baseline="0" noProof="0" dirty="0">
                <a:ln>
                  <a:noFill/>
                </a:ln>
                <a:solidFill>
                  <a:srgbClr val="FF0000"/>
                </a:solidFill>
                <a:effectLst/>
                <a:uLnTx/>
                <a:uFillTx/>
                <a:latin typeface="Tahoma"/>
                <a:ea typeface="+mn-ea"/>
                <a:cs typeface="Tahoma"/>
              </a:rPr>
              <a:t>k-d</a:t>
            </a:r>
            <a:r>
              <a:rPr kumimoji="1" sz="2700" b="1" i="0" u="none" strike="noStrike" kern="1200" cap="none" spc="-260" normalizeH="0" baseline="0" noProof="0" dirty="0">
                <a:ln>
                  <a:noFill/>
                </a:ln>
                <a:solidFill>
                  <a:srgbClr val="002060"/>
                </a:solidFill>
                <a:effectLst/>
                <a:uLnTx/>
                <a:uFillTx/>
                <a:latin typeface="Tahoma"/>
                <a:ea typeface="+mn-ea"/>
                <a:cs typeface="Tahoma"/>
              </a:rPr>
              <a:t> </a:t>
            </a:r>
            <a:r>
              <a:rPr kumimoji="1" sz="2700" b="1" i="0" u="none" strike="noStrike" kern="1200" cap="none" spc="-265" normalizeH="0" baseline="0" noProof="0" dirty="0">
                <a:ln>
                  <a:noFill/>
                </a:ln>
                <a:solidFill>
                  <a:srgbClr val="FF0000"/>
                </a:solidFill>
                <a:effectLst/>
                <a:uLnTx/>
                <a:uFillTx/>
                <a:latin typeface="Tahoma"/>
                <a:ea typeface="+mn-ea"/>
                <a:cs typeface="Tahoma"/>
              </a:rPr>
              <a:t>tree</a:t>
            </a:r>
            <a:r>
              <a:rPr kumimoji="1" sz="2700" b="1" i="0" u="none" strike="noStrike" kern="1200" cap="none" spc="-265" normalizeH="0" baseline="0" noProof="0" dirty="0">
                <a:ln>
                  <a:noFill/>
                </a:ln>
                <a:solidFill>
                  <a:srgbClr val="002060"/>
                </a:solidFill>
                <a:effectLst/>
                <a:uLnTx/>
                <a:uFillTx/>
                <a:latin typeface="Tahoma"/>
                <a:ea typeface="+mn-ea"/>
                <a:cs typeface="Tahoma"/>
              </a:rPr>
              <a:t> </a:t>
            </a:r>
            <a:r>
              <a:rPr kumimoji="1" sz="2700" b="0" i="0" u="none" strike="noStrike" kern="1200" cap="none" spc="-75" normalizeH="0" baseline="0" noProof="0" dirty="0">
                <a:ln>
                  <a:noFill/>
                </a:ln>
                <a:solidFill>
                  <a:srgbClr val="002060"/>
                </a:solidFill>
                <a:effectLst/>
                <a:uLnTx/>
                <a:uFillTx/>
                <a:latin typeface="Tahoma"/>
                <a:ea typeface="+mn-ea"/>
                <a:cs typeface="Tahoma"/>
              </a:rPr>
              <a:t>to  </a:t>
            </a:r>
            <a:r>
              <a:rPr kumimoji="1" sz="2700" b="0" i="0" u="none" strike="noStrike" kern="1200" cap="none" spc="-40" normalizeH="0" baseline="0" noProof="0" dirty="0">
                <a:ln>
                  <a:noFill/>
                </a:ln>
                <a:solidFill>
                  <a:srgbClr val="002060"/>
                </a:solidFill>
                <a:effectLst/>
                <a:uLnTx/>
                <a:uFillTx/>
                <a:latin typeface="Tahoma"/>
                <a:ea typeface="+mn-ea"/>
                <a:cs typeface="Tahoma"/>
              </a:rPr>
              <a:t>speed the </a:t>
            </a:r>
            <a:r>
              <a:rPr kumimoji="1" sz="2700" b="0" i="0" u="none" strike="noStrike" kern="1200" cap="none" spc="-35" normalizeH="0" baseline="0" noProof="0" dirty="0">
                <a:ln>
                  <a:noFill/>
                </a:ln>
                <a:solidFill>
                  <a:srgbClr val="002060"/>
                </a:solidFill>
                <a:effectLst/>
                <a:uLnTx/>
                <a:uFillTx/>
                <a:latin typeface="Tahoma"/>
                <a:ea typeface="+mn-ea"/>
                <a:cs typeface="Tahoma"/>
              </a:rPr>
              <a:t>search </a:t>
            </a:r>
            <a:r>
              <a:rPr kumimoji="1" sz="2700" b="0" i="0" u="none" strike="noStrike" kern="1200" cap="none" spc="-80" normalizeH="0" baseline="0" noProof="0" dirty="0">
                <a:ln>
                  <a:noFill/>
                </a:ln>
                <a:solidFill>
                  <a:srgbClr val="002060"/>
                </a:solidFill>
                <a:effectLst/>
                <a:uLnTx/>
                <a:uFillTx/>
                <a:latin typeface="Tahoma"/>
                <a:ea typeface="+mn-ea"/>
                <a:cs typeface="Tahoma"/>
              </a:rPr>
              <a:t>by </a:t>
            </a:r>
            <a:r>
              <a:rPr kumimoji="1" sz="2700" b="0" i="0" u="none" strike="noStrike" kern="1200" cap="none" spc="-20" normalizeH="0" baseline="0" noProof="0" dirty="0">
                <a:ln>
                  <a:noFill/>
                </a:ln>
                <a:solidFill>
                  <a:srgbClr val="FF0000"/>
                </a:solidFill>
                <a:effectLst/>
                <a:uLnTx/>
                <a:uFillTx/>
                <a:latin typeface="Tahoma"/>
                <a:ea typeface="+mn-ea"/>
                <a:cs typeface="Tahoma"/>
              </a:rPr>
              <a:t>constraining</a:t>
            </a:r>
            <a:r>
              <a:rPr kumimoji="1" sz="2700" b="0" i="0" u="none" strike="noStrike" kern="1200" cap="none" spc="-20"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it</a:t>
            </a:r>
            <a:r>
              <a:rPr kumimoji="1" sz="2700" b="0" i="0" u="none" strike="noStrike" kern="1200" cap="none" spc="-65" normalizeH="0" baseline="0" noProof="0" dirty="0">
                <a:ln>
                  <a:noFill/>
                </a:ln>
                <a:solidFill>
                  <a:srgbClr val="002060"/>
                </a:solidFill>
                <a:effectLst/>
                <a:uLnTx/>
                <a:uFillTx/>
                <a:latin typeface="Tahoma"/>
                <a:ea typeface="+mn-ea"/>
                <a:cs typeface="Tahoma"/>
              </a:rPr>
              <a:t> </a:t>
            </a:r>
            <a:r>
              <a:rPr kumimoji="1" sz="2700" b="0" i="0" u="none" strike="noStrike" kern="1200" cap="none" spc="-5" normalizeH="0" baseline="0" noProof="0" dirty="0" smtClean="0">
                <a:ln>
                  <a:noFill/>
                </a:ln>
                <a:solidFill>
                  <a:srgbClr val="FF0000"/>
                </a:solidFill>
                <a:effectLst/>
                <a:uLnTx/>
                <a:uFillTx/>
                <a:latin typeface="Tahoma"/>
                <a:ea typeface="+mn-ea"/>
                <a:cs typeface="Tahoma"/>
              </a:rPr>
              <a:t>spatially</a:t>
            </a:r>
            <a:r>
              <a:rPr kumimoji="1" lang="ja-JP" altLang="en-US" sz="2700" b="0" i="0" u="none" strike="noStrike" kern="1200" cap="none" spc="-5" normalizeH="0" baseline="0" noProof="0" dirty="0" smtClean="0">
                <a:ln>
                  <a:noFill/>
                </a:ln>
                <a:effectLst/>
                <a:uLnTx/>
                <a:uFillTx/>
                <a:latin typeface="Tahoma"/>
                <a:ea typeface="+mn-ea"/>
                <a:cs typeface="Tahoma"/>
              </a:rPr>
              <a:t>（空間的に）</a:t>
            </a:r>
            <a:endParaRPr kumimoji="1" sz="2700" b="0" i="0" u="none" strike="noStrike" kern="1200" cap="none" spc="0" normalizeH="0" baseline="0" noProof="0" dirty="0">
              <a:ln>
                <a:noFill/>
              </a:ln>
              <a:effectLst/>
              <a:uLnTx/>
              <a:uFillTx/>
              <a:latin typeface="Tahoma"/>
              <a:ea typeface="+mn-ea"/>
              <a:cs typeface="Tahoma"/>
            </a:endParaRPr>
          </a:p>
          <a:p>
            <a:pPr marL="298450" marR="0" lvl="0" indent="-285750" algn="l" defTabSz="914400" rtl="0" eaLnBrk="1" fontAlgn="auto" latinLnBrk="0" hangingPunct="1">
              <a:lnSpc>
                <a:spcPct val="100000"/>
              </a:lnSpc>
              <a:spcBef>
                <a:spcPts val="75"/>
              </a:spcBef>
              <a:spcAft>
                <a:spcPts val="0"/>
              </a:spcAft>
              <a:buClrTx/>
              <a:buSzTx/>
              <a:buFont typeface="Arial"/>
              <a:buChar char="•"/>
              <a:tabLst>
                <a:tab pos="297815" algn="l"/>
                <a:tab pos="298450" algn="l"/>
              </a:tabLst>
              <a:defRPr/>
            </a:pPr>
            <a:r>
              <a:rPr kumimoji="1" sz="2700" b="0" i="0" u="none" strike="noStrike" kern="1200" cap="none" spc="5" normalizeH="0" baseline="0" noProof="0" dirty="0">
                <a:ln>
                  <a:noFill/>
                </a:ln>
                <a:solidFill>
                  <a:srgbClr val="002060"/>
                </a:solidFill>
                <a:effectLst/>
                <a:uLnTx/>
                <a:uFillTx/>
                <a:latin typeface="Tahoma"/>
                <a:ea typeface="+mn-ea"/>
                <a:cs typeface="Tahoma"/>
              </a:rPr>
              <a:t>Both </a:t>
            </a:r>
            <a:r>
              <a:rPr kumimoji="1" sz="2700" b="0" i="0" u="none" strike="noStrike" kern="1200" cap="none" spc="-50" normalizeH="0" baseline="0" noProof="0" dirty="0">
                <a:ln>
                  <a:noFill/>
                </a:ln>
                <a:solidFill>
                  <a:srgbClr val="002060"/>
                </a:solidFill>
                <a:effectLst/>
                <a:uLnTx/>
                <a:uFillTx/>
                <a:latin typeface="Tahoma"/>
                <a:ea typeface="+mn-ea"/>
                <a:cs typeface="Tahoma"/>
              </a:rPr>
              <a:t>of </a:t>
            </a:r>
            <a:r>
              <a:rPr kumimoji="1" sz="2700" b="0" i="0" u="none" strike="noStrike" kern="1200" cap="none" spc="-45" normalizeH="0" baseline="0" noProof="0" dirty="0">
                <a:ln>
                  <a:noFill/>
                </a:ln>
                <a:solidFill>
                  <a:srgbClr val="002060"/>
                </a:solidFill>
                <a:effectLst/>
                <a:uLnTx/>
                <a:uFillTx/>
                <a:latin typeface="Tahoma"/>
                <a:ea typeface="+mn-ea"/>
                <a:cs typeface="Tahoma"/>
              </a:rPr>
              <a:t>these </a:t>
            </a:r>
            <a:r>
              <a:rPr kumimoji="1" sz="2700" b="0" i="0" u="none" strike="noStrike" kern="1200" cap="none" spc="-35" normalizeH="0" baseline="0" noProof="0" dirty="0">
                <a:ln>
                  <a:noFill/>
                </a:ln>
                <a:solidFill>
                  <a:srgbClr val="002060"/>
                </a:solidFill>
                <a:effectLst/>
                <a:uLnTx/>
                <a:uFillTx/>
                <a:latin typeface="Tahoma"/>
                <a:ea typeface="+mn-ea"/>
                <a:cs typeface="Tahoma"/>
              </a:rPr>
              <a:t>matchers </a:t>
            </a:r>
            <a:r>
              <a:rPr kumimoji="1" sz="2700" b="0" i="0" u="none" strike="noStrike" kern="1200" cap="none" spc="-85" normalizeH="0" baseline="0" noProof="0" dirty="0">
                <a:ln>
                  <a:noFill/>
                </a:ln>
                <a:solidFill>
                  <a:srgbClr val="002060"/>
                </a:solidFill>
                <a:effectLst/>
                <a:uLnTx/>
                <a:uFillTx/>
                <a:latin typeface="Tahoma"/>
                <a:ea typeface="+mn-ea"/>
                <a:cs typeface="Tahoma"/>
              </a:rPr>
              <a:t>are </a:t>
            </a:r>
            <a:r>
              <a:rPr kumimoji="1" sz="2700" b="0" i="0" u="none" strike="noStrike" kern="1200" cap="none" spc="-15" normalizeH="0" baseline="0" noProof="0" dirty="0">
                <a:ln>
                  <a:noFill/>
                </a:ln>
                <a:solidFill>
                  <a:srgbClr val="002060"/>
                </a:solidFill>
                <a:effectLst/>
                <a:uLnTx/>
                <a:uFillTx/>
                <a:latin typeface="Tahoma"/>
                <a:ea typeface="+mn-ea"/>
                <a:cs typeface="Tahoma"/>
              </a:rPr>
              <a:t>implemented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60" normalizeH="0" baseline="0" noProof="0" dirty="0">
                <a:ln>
                  <a:noFill/>
                </a:ln>
                <a:solidFill>
                  <a:srgbClr val="002060"/>
                </a:solidFill>
                <a:effectLst/>
                <a:uLnTx/>
                <a:uFillTx/>
                <a:latin typeface="Tahoma"/>
                <a:ea typeface="+mn-ea"/>
                <a:cs typeface="Tahoma"/>
              </a:rPr>
              <a:t>OpenCV</a:t>
            </a:r>
            <a:r>
              <a:rPr kumimoji="1" sz="2700" b="0" i="0" u="none" strike="noStrike" kern="1200" cap="none" spc="-195" normalizeH="0" baseline="0" noProof="0" dirty="0">
                <a:ln>
                  <a:noFill/>
                </a:ln>
                <a:solidFill>
                  <a:srgbClr val="002060"/>
                </a:solidFill>
                <a:effectLst/>
                <a:uLnTx/>
                <a:uFillTx/>
                <a:latin typeface="Tahoma"/>
                <a:ea typeface="+mn-ea"/>
                <a:cs typeface="Tahoma"/>
              </a:rPr>
              <a:t> </a:t>
            </a:r>
            <a:r>
              <a:rPr kumimoji="1" sz="2700" b="0" i="0" u="none" strike="noStrike" kern="1200" cap="none" spc="-80" normalizeH="0" baseline="0" noProof="0" dirty="0">
                <a:ln>
                  <a:noFill/>
                </a:ln>
                <a:solidFill>
                  <a:srgbClr val="002060"/>
                </a:solidFill>
                <a:effectLst/>
                <a:uLnTx/>
                <a:uFillTx/>
                <a:latin typeface="Tahoma"/>
                <a:ea typeface="+mn-ea"/>
                <a:cs typeface="Tahoma"/>
              </a:rPr>
              <a:t>as: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484505" marR="0" lvl="0" indent="0" algn="l" defTabSz="914400" rtl="0" eaLnBrk="1" fontAlgn="auto" latinLnBrk="0" hangingPunct="1">
              <a:lnSpc>
                <a:spcPct val="100000"/>
              </a:lnSpc>
              <a:spcBef>
                <a:spcPts val="260"/>
              </a:spcBef>
              <a:spcAft>
                <a:spcPts val="0"/>
              </a:spcAft>
              <a:buClrTx/>
              <a:buSzTx/>
              <a:buFontTx/>
              <a:buNone/>
              <a:tabLst/>
              <a:defRPr/>
            </a:pPr>
            <a:r>
              <a:rPr kumimoji="1" sz="2100" b="0" i="0" u="none" strike="noStrike" kern="1200" cap="none" spc="0" normalizeH="0" baseline="0" noProof="0" dirty="0">
                <a:ln>
                  <a:noFill/>
                </a:ln>
                <a:solidFill>
                  <a:srgbClr val="002060"/>
                </a:solidFill>
                <a:effectLst/>
                <a:uLnTx/>
                <a:uFillTx/>
                <a:latin typeface="Courier New"/>
                <a:ea typeface="+mn-ea"/>
                <a:cs typeface="Courier New"/>
              </a:rPr>
              <a:t>o </a:t>
            </a:r>
            <a:r>
              <a:rPr kumimoji="1" sz="2100" b="1" i="0" u="none" strike="noStrike" kern="1200" cap="none" spc="-35" normalizeH="0" baseline="0" noProof="0" dirty="0">
                <a:ln>
                  <a:noFill/>
                </a:ln>
                <a:solidFill>
                  <a:srgbClr val="002060"/>
                </a:solidFill>
                <a:effectLst/>
                <a:uLnTx/>
                <a:uFillTx/>
                <a:latin typeface="Trebuchet MS"/>
                <a:ea typeface="+mn-ea"/>
                <a:cs typeface="Trebuchet MS"/>
              </a:rPr>
              <a:t>cv2.BFMatcher()</a:t>
            </a:r>
            <a:r>
              <a:rPr kumimoji="1" sz="2100" b="0" i="0" u="none" strike="noStrike" kern="1200" cap="none" spc="-35" normalizeH="0" baseline="0" noProof="0" dirty="0">
                <a:ln>
                  <a:noFill/>
                </a:ln>
                <a:solidFill>
                  <a:srgbClr val="002060"/>
                </a:solidFill>
                <a:effectLst/>
                <a:uLnTx/>
                <a:uFillTx/>
                <a:latin typeface="Arial"/>
                <a:ea typeface="+mn-ea"/>
                <a:cs typeface="Arial"/>
              </a:rPr>
              <a:t>: </a:t>
            </a:r>
            <a:r>
              <a:rPr kumimoji="1" sz="2100" b="0" i="0" u="none" strike="noStrike" kern="1200" cap="none" spc="10" normalizeH="0" baseline="0" noProof="0" dirty="0">
                <a:ln>
                  <a:noFill/>
                </a:ln>
                <a:solidFill>
                  <a:srgbClr val="002060"/>
                </a:solidFill>
                <a:effectLst/>
                <a:uLnTx/>
                <a:uFillTx/>
                <a:latin typeface="Arial"/>
                <a:ea typeface="+mn-ea"/>
                <a:cs typeface="Arial"/>
              </a:rPr>
              <a:t>Brute </a:t>
            </a:r>
            <a:r>
              <a:rPr kumimoji="1" sz="2100" b="0" i="0" u="none" strike="noStrike" kern="1200" cap="none" spc="-20" normalizeH="0" baseline="0" noProof="0" dirty="0">
                <a:ln>
                  <a:noFill/>
                </a:ln>
                <a:solidFill>
                  <a:srgbClr val="002060"/>
                </a:solidFill>
                <a:effectLst/>
                <a:uLnTx/>
                <a:uFillTx/>
                <a:latin typeface="Arial"/>
                <a:ea typeface="+mn-ea"/>
                <a:cs typeface="Arial"/>
              </a:rPr>
              <a:t>force</a:t>
            </a:r>
            <a:r>
              <a:rPr kumimoji="1" sz="2100" b="0" i="0" u="none" strike="noStrike" kern="1200" cap="none" spc="-5" normalizeH="0" baseline="0" noProof="0" dirty="0">
                <a:ln>
                  <a:noFill/>
                </a:ln>
                <a:solidFill>
                  <a:srgbClr val="002060"/>
                </a:solidFill>
                <a:effectLst/>
                <a:uLnTx/>
                <a:uFillTx/>
                <a:latin typeface="Arial"/>
                <a:ea typeface="+mn-ea"/>
                <a:cs typeface="Arial"/>
              </a:rPr>
              <a:t> matcher</a:t>
            </a:r>
            <a:endParaRPr kumimoji="1" sz="2100" b="0" i="0" u="none" strike="noStrike" kern="1200" cap="none" spc="0" normalizeH="0" baseline="0" noProof="0" dirty="0">
              <a:ln>
                <a:noFill/>
              </a:ln>
              <a:solidFill>
                <a:prstClr val="black"/>
              </a:solidFill>
              <a:effectLst/>
              <a:uLnTx/>
              <a:uFillTx/>
              <a:latin typeface="Arial"/>
              <a:ea typeface="+mn-ea"/>
              <a:cs typeface="Arial"/>
            </a:endParaRPr>
          </a:p>
          <a:p>
            <a:pPr marL="771525" marR="5080" lvl="0" indent="-287655" algn="l" defTabSz="914400" rtl="0" eaLnBrk="1" fontAlgn="auto" latinLnBrk="0" hangingPunct="1">
              <a:lnSpc>
                <a:spcPct val="102899"/>
              </a:lnSpc>
              <a:spcBef>
                <a:spcPts val="95"/>
              </a:spcBef>
              <a:spcAft>
                <a:spcPts val="0"/>
              </a:spcAft>
              <a:buClrTx/>
              <a:buSzTx/>
              <a:buFontTx/>
              <a:buNone/>
              <a:tabLst/>
              <a:defRPr/>
            </a:pPr>
            <a:r>
              <a:rPr kumimoji="1" sz="2100" b="0" i="0" u="none" strike="noStrike" kern="1200" cap="none" spc="0" normalizeH="0" baseline="0" noProof="0" dirty="0">
                <a:ln>
                  <a:noFill/>
                </a:ln>
                <a:solidFill>
                  <a:srgbClr val="002060"/>
                </a:solidFill>
                <a:effectLst/>
                <a:uLnTx/>
                <a:uFillTx/>
                <a:latin typeface="Courier New"/>
                <a:ea typeface="+mn-ea"/>
                <a:cs typeface="Courier New"/>
              </a:rPr>
              <a:t>o </a:t>
            </a:r>
            <a:r>
              <a:rPr kumimoji="1" sz="2100" b="1" i="0" u="none" strike="noStrike" kern="1200" cap="none" spc="-40" normalizeH="0" baseline="0" noProof="0" dirty="0">
                <a:ln>
                  <a:noFill/>
                </a:ln>
                <a:solidFill>
                  <a:srgbClr val="002060"/>
                </a:solidFill>
                <a:effectLst/>
                <a:uLnTx/>
                <a:uFillTx/>
                <a:latin typeface="Trebuchet MS"/>
                <a:ea typeface="+mn-ea"/>
                <a:cs typeface="Trebuchet MS"/>
              </a:rPr>
              <a:t>cv2.FlannBasedMatcher()</a:t>
            </a:r>
            <a:r>
              <a:rPr kumimoji="1" sz="2100" b="0" i="0" u="none" strike="noStrike" kern="1200" cap="none" spc="-40" normalizeH="0" baseline="0" noProof="0" dirty="0">
                <a:ln>
                  <a:noFill/>
                </a:ln>
                <a:solidFill>
                  <a:srgbClr val="002060"/>
                </a:solidFill>
                <a:effectLst/>
                <a:uLnTx/>
                <a:uFillTx/>
                <a:latin typeface="Arial"/>
                <a:ea typeface="+mn-ea"/>
                <a:cs typeface="Arial"/>
              </a:rPr>
              <a:t>: </a:t>
            </a:r>
            <a:r>
              <a:rPr kumimoji="1" sz="2100" b="0" i="0" u="none" strike="noStrike" kern="1200" cap="none" spc="-30" normalizeH="0" baseline="0" noProof="0" dirty="0">
                <a:ln>
                  <a:noFill/>
                </a:ln>
                <a:solidFill>
                  <a:srgbClr val="002060"/>
                </a:solidFill>
                <a:effectLst/>
                <a:uLnTx/>
                <a:uFillTx/>
                <a:latin typeface="Arial"/>
                <a:ea typeface="+mn-ea"/>
                <a:cs typeface="Arial"/>
              </a:rPr>
              <a:t>K-D </a:t>
            </a:r>
            <a:r>
              <a:rPr kumimoji="1" sz="2100" b="0" i="0" u="none" strike="noStrike" kern="1200" cap="none" spc="-25" normalizeH="0" baseline="0" noProof="0" dirty="0">
                <a:ln>
                  <a:noFill/>
                </a:ln>
                <a:solidFill>
                  <a:srgbClr val="002060"/>
                </a:solidFill>
                <a:effectLst/>
                <a:uLnTx/>
                <a:uFillTx/>
                <a:latin typeface="Arial"/>
                <a:ea typeface="+mn-ea"/>
                <a:cs typeface="Arial"/>
              </a:rPr>
              <a:t>tree </a:t>
            </a:r>
            <a:r>
              <a:rPr kumimoji="1" sz="2100" b="0" i="0" u="none" strike="noStrike" kern="1200" cap="none" spc="-60" normalizeH="0" baseline="0" noProof="0" dirty="0">
                <a:ln>
                  <a:noFill/>
                </a:ln>
                <a:solidFill>
                  <a:srgbClr val="002060"/>
                </a:solidFill>
                <a:effectLst/>
                <a:uLnTx/>
                <a:uFillTx/>
                <a:latin typeface="Arial"/>
                <a:ea typeface="+mn-ea"/>
                <a:cs typeface="Arial"/>
              </a:rPr>
              <a:t>based </a:t>
            </a:r>
            <a:r>
              <a:rPr kumimoji="1" sz="2100" b="0" i="0" u="none" strike="noStrike" kern="1200" cap="none" spc="-25" normalizeH="0" baseline="0" noProof="0" dirty="0">
                <a:ln>
                  <a:noFill/>
                </a:ln>
                <a:solidFill>
                  <a:srgbClr val="002060"/>
                </a:solidFill>
                <a:effectLst/>
                <a:uLnTx/>
                <a:uFillTx/>
                <a:latin typeface="Arial"/>
                <a:ea typeface="+mn-ea"/>
                <a:cs typeface="Arial"/>
              </a:rPr>
              <a:t>approximate </a:t>
            </a:r>
            <a:r>
              <a:rPr kumimoji="1" sz="2100" b="0" i="0" u="none" strike="noStrike" kern="1200" cap="none" spc="-45" normalizeH="0" baseline="0" noProof="0" dirty="0">
                <a:ln>
                  <a:noFill/>
                </a:ln>
                <a:solidFill>
                  <a:srgbClr val="FF0000"/>
                </a:solidFill>
                <a:effectLst/>
                <a:uLnTx/>
                <a:uFillTx/>
                <a:latin typeface="Arial"/>
                <a:ea typeface="+mn-ea"/>
                <a:cs typeface="Arial"/>
              </a:rPr>
              <a:t>nearest</a:t>
            </a:r>
            <a:r>
              <a:rPr kumimoji="1" sz="2100" b="0" i="0" u="none" strike="noStrike" kern="1200" cap="none" spc="-45" normalizeH="0" baseline="0" noProof="0" dirty="0">
                <a:ln>
                  <a:noFill/>
                </a:ln>
                <a:solidFill>
                  <a:srgbClr val="002060"/>
                </a:solidFill>
                <a:effectLst/>
                <a:uLnTx/>
                <a:uFillTx/>
                <a:latin typeface="Arial"/>
                <a:ea typeface="+mn-ea"/>
                <a:cs typeface="Arial"/>
              </a:rPr>
              <a:t> </a:t>
            </a:r>
            <a:r>
              <a:rPr kumimoji="1" sz="2100" b="0" i="0" u="none" strike="noStrike" kern="1200" cap="none" spc="-20" normalizeH="0" baseline="0" noProof="0" dirty="0">
                <a:ln>
                  <a:noFill/>
                </a:ln>
                <a:solidFill>
                  <a:srgbClr val="FF0000"/>
                </a:solidFill>
                <a:effectLst/>
                <a:uLnTx/>
                <a:uFillTx/>
                <a:latin typeface="Arial"/>
                <a:ea typeface="+mn-ea"/>
                <a:cs typeface="Arial"/>
              </a:rPr>
              <a:t>neighbor</a:t>
            </a:r>
            <a:r>
              <a:rPr kumimoji="1" sz="2100" b="0" i="0" u="none" strike="noStrike" kern="1200" cap="none" spc="-20" normalizeH="0" baseline="0" noProof="0" dirty="0">
                <a:ln>
                  <a:noFill/>
                </a:ln>
                <a:solidFill>
                  <a:srgbClr val="002060"/>
                </a:solidFill>
                <a:effectLst/>
                <a:uLnTx/>
                <a:uFillTx/>
                <a:latin typeface="Arial"/>
                <a:ea typeface="+mn-ea"/>
                <a:cs typeface="Arial"/>
              </a:rPr>
              <a:t>  </a:t>
            </a:r>
            <a:r>
              <a:rPr kumimoji="1" sz="2100" b="0" i="0" u="none" strike="noStrike" kern="1200" cap="none" spc="-10" normalizeH="0" baseline="0" noProof="0" dirty="0">
                <a:ln>
                  <a:noFill/>
                </a:ln>
                <a:solidFill>
                  <a:srgbClr val="002060"/>
                </a:solidFill>
                <a:effectLst/>
                <a:uLnTx/>
                <a:uFillTx/>
                <a:latin typeface="Arial"/>
                <a:ea typeface="+mn-ea"/>
                <a:cs typeface="Arial"/>
              </a:rPr>
              <a:t>matcher</a:t>
            </a:r>
            <a:endParaRPr kumimoji="1" sz="2100" b="0" i="0" u="none" strike="noStrike" kern="1200" cap="none" spc="0" normalizeH="0" baseline="0" noProof="0" dirty="0">
              <a:ln>
                <a:noFill/>
              </a:ln>
              <a:solidFill>
                <a:prstClr val="black"/>
              </a:solidFill>
              <a:effectLst/>
              <a:uLnTx/>
              <a:uFillTx/>
              <a:latin typeface="Arial"/>
              <a:ea typeface="+mn-ea"/>
              <a:cs typeface="Arial"/>
            </a:endParaRPr>
          </a:p>
          <a:p>
            <a:pPr marL="484505" marR="0" lvl="0" indent="0" algn="l" defTabSz="914400" rtl="0" eaLnBrk="1" fontAlgn="auto" latinLnBrk="0" hangingPunct="1">
              <a:lnSpc>
                <a:spcPct val="100000"/>
              </a:lnSpc>
              <a:spcBef>
                <a:spcPts val="290"/>
              </a:spcBef>
              <a:spcAft>
                <a:spcPts val="0"/>
              </a:spcAft>
              <a:buClrTx/>
              <a:buSzTx/>
              <a:buFontTx/>
              <a:buNone/>
              <a:tabLst/>
              <a:defRPr/>
            </a:pPr>
            <a:r>
              <a:rPr kumimoji="1" sz="2100" b="0" i="0" u="none" strike="noStrike" kern="1200" cap="none" spc="0" normalizeH="0" baseline="0" noProof="0" dirty="0">
                <a:ln>
                  <a:noFill/>
                </a:ln>
                <a:solidFill>
                  <a:srgbClr val="002060"/>
                </a:solidFill>
                <a:effectLst/>
                <a:uLnTx/>
                <a:uFillTx/>
                <a:latin typeface="Courier New"/>
                <a:ea typeface="+mn-ea"/>
                <a:cs typeface="Courier New"/>
              </a:rPr>
              <a:t>o </a:t>
            </a:r>
            <a:r>
              <a:rPr kumimoji="1" sz="2100" b="0" i="0" u="none" strike="noStrike" kern="1200" cap="none" spc="35" normalizeH="0" baseline="0" noProof="0" dirty="0">
                <a:ln>
                  <a:noFill/>
                </a:ln>
                <a:solidFill>
                  <a:srgbClr val="002060"/>
                </a:solidFill>
                <a:effectLst/>
                <a:uLnTx/>
                <a:uFillTx/>
                <a:latin typeface="Arial"/>
                <a:ea typeface="+mn-ea"/>
                <a:cs typeface="Arial"/>
              </a:rPr>
              <a:t>Link </a:t>
            </a:r>
            <a:r>
              <a:rPr kumimoji="1" sz="2100" b="0" i="0" u="none" strike="noStrike" kern="1200" cap="none" spc="55" normalizeH="0" baseline="0" noProof="0" dirty="0">
                <a:ln>
                  <a:noFill/>
                </a:ln>
                <a:solidFill>
                  <a:srgbClr val="002060"/>
                </a:solidFill>
                <a:effectLst/>
                <a:uLnTx/>
                <a:uFillTx/>
                <a:latin typeface="Arial"/>
                <a:ea typeface="+mn-ea"/>
                <a:cs typeface="Arial"/>
              </a:rPr>
              <a:t>:</a:t>
            </a:r>
            <a:r>
              <a:rPr kumimoji="1" sz="2100" b="0" i="0" u="none" strike="noStrike" kern="1200" cap="none" spc="-150" normalizeH="0" baseline="0" noProof="0" dirty="0">
                <a:ln>
                  <a:noFill/>
                </a:ln>
                <a:solidFill>
                  <a:srgbClr val="002060"/>
                </a:solidFill>
                <a:effectLst/>
                <a:uLnTx/>
                <a:uFillTx/>
                <a:latin typeface="Arial"/>
                <a:ea typeface="+mn-ea"/>
                <a:cs typeface="Arial"/>
              </a:rPr>
              <a:t> </a:t>
            </a:r>
            <a:r>
              <a:rPr kumimoji="1" sz="2100" b="0" i="0" u="none" strike="noStrike" kern="1200" cap="none" spc="10" normalizeH="0" baseline="0" noProof="0" dirty="0">
                <a:ln>
                  <a:noFill/>
                </a:ln>
                <a:solidFill>
                  <a:srgbClr val="0070C0"/>
                </a:solidFill>
                <a:effectLst/>
                <a:uLnTx/>
                <a:uFillTx/>
                <a:latin typeface="Arial"/>
                <a:ea typeface="+mn-ea"/>
                <a:cs typeface="Arial"/>
              </a:rPr>
              <a:t>https://docs.opencv.org/3.4.3/dc/dc3/tutorial_py_matcher.html</a:t>
            </a:r>
            <a:endParaRPr kumimoji="1" sz="2100" b="0" i="0" u="none" strike="noStrike" kern="1200" cap="none" spc="0" normalizeH="0" baseline="0" noProof="0" dirty="0">
              <a:ln>
                <a:noFill/>
              </a:ln>
              <a:solidFill>
                <a:prstClr val="black"/>
              </a:solidFill>
              <a:effectLst/>
              <a:uLnTx/>
              <a:uFillTx/>
              <a:latin typeface="Arial"/>
              <a:ea typeface="+mn-ea"/>
              <a:cs typeface="Arial"/>
            </a:endParaRPr>
          </a:p>
        </p:txBody>
      </p:sp>
      <p:sp>
        <p:nvSpPr>
          <p:cNvPr id="4" name="テキスト ボックス 3"/>
          <p:cNvSpPr txBox="1"/>
          <p:nvPr/>
        </p:nvSpPr>
        <p:spPr>
          <a:xfrm>
            <a:off x="10210800" y="2286000"/>
            <a:ext cx="1981200" cy="1200329"/>
          </a:xfrm>
          <a:prstGeom prst="rect">
            <a:avLst/>
          </a:prstGeom>
          <a:noFill/>
        </p:spPr>
        <p:txBody>
          <a:bodyPr wrap="square" rtlCol="0">
            <a:spAutoFit/>
          </a:bodyPr>
          <a:lstStyle/>
          <a:p>
            <a:r>
              <a:rPr kumimoji="1" lang="en-US" altLang="ja-JP" dirty="0" err="1" smtClean="0"/>
              <a:t>Kd</a:t>
            </a:r>
            <a:r>
              <a:rPr kumimoji="1" lang="en-US" altLang="ja-JP" dirty="0" smtClean="0"/>
              <a:t>-tree</a:t>
            </a:r>
            <a:r>
              <a:rPr kumimoji="1" lang="ja-JP" altLang="en-US" dirty="0" smtClean="0"/>
              <a:t>は大事。例えば</a:t>
            </a:r>
            <a:r>
              <a:rPr lang="en-US" altLang="ja-JP" dirty="0" smtClean="0"/>
              <a:t>Lidar</a:t>
            </a:r>
            <a:r>
              <a:rPr lang="ja-JP" altLang="en-US" dirty="0" smtClean="0"/>
              <a:t>点群の</a:t>
            </a:r>
            <a:r>
              <a:rPr lang="en-US" altLang="ja-JP" dirty="0" smtClean="0"/>
              <a:t>clustering</a:t>
            </a:r>
            <a:r>
              <a:rPr lang="ja-JP" altLang="en-US" dirty="0" err="1" smtClean="0"/>
              <a:t>にも</a:t>
            </a:r>
            <a:r>
              <a:rPr lang="ja-JP" altLang="en-US" dirty="0" smtClean="0"/>
              <a:t>使っていた。</a:t>
            </a:r>
            <a:endParaRPr kumimoji="1" lang="ja-JP" altLang="en-US" dirty="0"/>
          </a:p>
        </p:txBody>
      </p:sp>
      <p:sp>
        <p:nvSpPr>
          <p:cNvPr id="5" name="正方形/長方形 4"/>
          <p:cNvSpPr/>
          <p:nvPr/>
        </p:nvSpPr>
        <p:spPr>
          <a:xfrm>
            <a:off x="2260232" y="5562600"/>
            <a:ext cx="6096000" cy="923330"/>
          </a:xfrm>
          <a:prstGeom prst="rect">
            <a:avLst/>
          </a:prstGeom>
        </p:spPr>
        <p:txBody>
          <a:bodyPr>
            <a:spAutoFit/>
          </a:bodyPr>
          <a:lstStyle/>
          <a:p>
            <a:r>
              <a:rPr lang="en-US" altLang="ja-JP" dirty="0">
                <a:solidFill>
                  <a:srgbClr val="000000"/>
                </a:solidFill>
                <a:latin typeface="BSZPYG+HelveticaNeue"/>
              </a:rPr>
              <a:t>Feature detection, description, and matching: These three steps are required to use features for various self-driving applications, such as visual </a:t>
            </a:r>
            <a:r>
              <a:rPr lang="en-US" altLang="ja-JP" dirty="0" err="1">
                <a:solidFill>
                  <a:srgbClr val="000000"/>
                </a:solidFill>
                <a:latin typeface="BSZPYG+HelveticaNeue"/>
              </a:rPr>
              <a:t>odometry</a:t>
            </a:r>
            <a:r>
              <a:rPr lang="en-US" altLang="ja-JP" dirty="0">
                <a:solidFill>
                  <a:srgbClr val="000000"/>
                </a:solidFill>
                <a:latin typeface="BSZPYG+HelveticaNeue"/>
              </a:rPr>
              <a:t> and object detection. </a:t>
            </a:r>
            <a:endParaRPr lang="ja-JP" altLang="en-US" dirty="0"/>
          </a:p>
        </p:txBody>
      </p:sp>
      <p:sp>
        <p:nvSpPr>
          <p:cNvPr id="6" name="テキスト ボックス 5"/>
          <p:cNvSpPr txBox="1"/>
          <p:nvPr/>
        </p:nvSpPr>
        <p:spPr>
          <a:xfrm>
            <a:off x="10210800" y="3733800"/>
            <a:ext cx="1676400" cy="923330"/>
          </a:xfrm>
          <a:prstGeom prst="rect">
            <a:avLst/>
          </a:prstGeom>
          <a:noFill/>
        </p:spPr>
        <p:txBody>
          <a:bodyPr wrap="square" rtlCol="0">
            <a:spAutoFit/>
          </a:bodyPr>
          <a:lstStyle/>
          <a:p>
            <a:r>
              <a:rPr kumimoji="1" lang="en-US" altLang="ja-JP" dirty="0" smtClean="0"/>
              <a:t>KD-Tree</a:t>
            </a:r>
            <a:r>
              <a:rPr kumimoji="1" lang="ja-JP" altLang="en-US" dirty="0" smtClean="0"/>
              <a:t>のサンプルを入れたい。</a:t>
            </a:r>
            <a:endParaRPr kumimoji="1" lang="ja-JP" altLang="en-US" dirty="0"/>
          </a:p>
        </p:txBody>
      </p:sp>
    </p:spTree>
    <p:extLst>
      <p:ext uri="{BB962C8B-B14F-4D97-AF65-F5344CB8AC3E}">
        <p14:creationId xmlns:p14="http://schemas.microsoft.com/office/powerpoint/2010/main" val="12609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839291" y="1066800"/>
            <a:ext cx="9666909" cy="2392834"/>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00965" y="444500"/>
            <a:ext cx="6972300"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 </a:t>
            </a:r>
            <a:r>
              <a:rPr spc="-85" dirty="0">
                <a:latin typeface="Trebuchet MS"/>
                <a:cs typeface="Trebuchet MS"/>
              </a:rPr>
              <a:t>A </a:t>
            </a:r>
            <a:r>
              <a:rPr spc="-175" dirty="0">
                <a:latin typeface="Trebuchet MS"/>
                <a:cs typeface="Trebuchet MS"/>
              </a:rPr>
              <a:t>General</a:t>
            </a:r>
            <a:r>
              <a:rPr spc="375" dirty="0">
                <a:latin typeface="Trebuchet MS"/>
                <a:cs typeface="Trebuchet MS"/>
              </a:rPr>
              <a:t> </a:t>
            </a:r>
            <a:r>
              <a:rPr spc="-105" dirty="0">
                <a:latin typeface="Trebuchet MS"/>
                <a:cs typeface="Trebuchet MS"/>
              </a:rPr>
              <a:t>Process</a:t>
            </a:r>
          </a:p>
        </p:txBody>
      </p:sp>
      <p:sp>
        <p:nvSpPr>
          <p:cNvPr id="7" name="object 7"/>
          <p:cNvSpPr txBox="1"/>
          <p:nvPr/>
        </p:nvSpPr>
        <p:spPr>
          <a:xfrm>
            <a:off x="7924800" y="583028"/>
            <a:ext cx="400621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242852"/>
                </a:solidFill>
                <a:latin typeface="Trebuchet MS"/>
                <a:cs typeface="Trebuchet MS"/>
              </a:rPr>
              <a:t>Images </a:t>
            </a:r>
            <a:r>
              <a:rPr sz="1000" b="1" spc="-60" dirty="0">
                <a:solidFill>
                  <a:srgbClr val="242852"/>
                </a:solidFill>
                <a:latin typeface="Trebuchet MS"/>
                <a:cs typeface="Trebuchet MS"/>
              </a:rPr>
              <a:t>from </a:t>
            </a:r>
            <a:r>
              <a:rPr sz="1000" b="1" spc="15" dirty="0">
                <a:solidFill>
                  <a:srgbClr val="242852"/>
                </a:solidFill>
                <a:latin typeface="Trebuchet MS"/>
                <a:cs typeface="Trebuchet MS"/>
              </a:rPr>
              <a:t>CITYSCAPES </a:t>
            </a:r>
            <a:r>
              <a:rPr sz="1000" b="1" spc="-45" dirty="0">
                <a:solidFill>
                  <a:srgbClr val="242852"/>
                </a:solidFill>
                <a:latin typeface="Trebuchet MS"/>
                <a:cs typeface="Trebuchet MS"/>
              </a:rPr>
              <a:t>dataset:</a:t>
            </a:r>
            <a:r>
              <a:rPr sz="1000" b="1" spc="-140" dirty="0">
                <a:solidFill>
                  <a:srgbClr val="242852"/>
                </a:solidFill>
                <a:latin typeface="Trebuchet MS"/>
                <a:cs typeface="Trebuchet MS"/>
              </a:rPr>
              <a:t> </a:t>
            </a:r>
            <a:r>
              <a:rPr sz="1000" b="1" spc="-55" dirty="0">
                <a:solidFill>
                  <a:srgbClr val="242852"/>
                </a:solidFill>
                <a:latin typeface="Trebuchet MS"/>
                <a:cs typeface="Trebuchet MS"/>
              </a:rPr>
              <a:t>https://</a:t>
            </a:r>
            <a:r>
              <a:rPr sz="1000" b="1" spc="-55" dirty="0">
                <a:solidFill>
                  <a:srgbClr val="242852"/>
                </a:solidFill>
                <a:latin typeface="Trebuchet MS"/>
                <a:cs typeface="Trebuchet MS"/>
                <a:hlinkClick r:id="rId3"/>
              </a:rPr>
              <a:t>www.cityscapes-dataset.com/</a:t>
            </a:r>
            <a:endParaRPr sz="1000" dirty="0">
              <a:latin typeface="Trebuchet MS"/>
              <a:cs typeface="Trebuchet MS"/>
            </a:endParaRPr>
          </a:p>
        </p:txBody>
      </p:sp>
      <p:sp>
        <p:nvSpPr>
          <p:cNvPr id="12" name="object 3"/>
          <p:cNvSpPr/>
          <p:nvPr/>
        </p:nvSpPr>
        <p:spPr>
          <a:xfrm>
            <a:off x="2323704" y="3535834"/>
            <a:ext cx="6638925" cy="3219450"/>
          </a:xfrm>
          <a:prstGeom prst="rect">
            <a:avLst/>
          </a:prstGeom>
          <a:blipFill>
            <a:blip r:embed="rId4" cstate="print"/>
            <a:stretch>
              <a:fillRect/>
            </a:stretch>
          </a:blipFill>
        </p:spPr>
        <p:txBody>
          <a:bodyPr wrap="square" lIns="0" tIns="0" rIns="0" bIns="0" rtlCol="0"/>
          <a:lstStyle/>
          <a:p>
            <a:endParaRPr/>
          </a:p>
        </p:txBody>
      </p:sp>
      <p:sp>
        <p:nvSpPr>
          <p:cNvPr id="13" name="object 8"/>
          <p:cNvSpPr/>
          <p:nvPr/>
        </p:nvSpPr>
        <p:spPr>
          <a:xfrm>
            <a:off x="8001000" y="5589424"/>
            <a:ext cx="1588770" cy="1242060"/>
          </a:xfrm>
          <a:custGeom>
            <a:avLst/>
            <a:gdLst/>
            <a:ahLst/>
            <a:cxnLst/>
            <a:rect l="l" t="t" r="r" b="b"/>
            <a:pathLst>
              <a:path w="1588770" h="1242060">
                <a:moveTo>
                  <a:pt x="0" y="620829"/>
                </a:moveTo>
                <a:lnTo>
                  <a:pt x="1831" y="578323"/>
                </a:lnTo>
                <a:lnTo>
                  <a:pt x="7249" y="536586"/>
                </a:lnTo>
                <a:lnTo>
                  <a:pt x="16132" y="495710"/>
                </a:lnTo>
                <a:lnTo>
                  <a:pt x="28365" y="455788"/>
                </a:lnTo>
                <a:lnTo>
                  <a:pt x="43828" y="416912"/>
                </a:lnTo>
                <a:lnTo>
                  <a:pt x="62403" y="379174"/>
                </a:lnTo>
                <a:lnTo>
                  <a:pt x="83971" y="342668"/>
                </a:lnTo>
                <a:lnTo>
                  <a:pt x="108415" y="307484"/>
                </a:lnTo>
                <a:lnTo>
                  <a:pt x="135617" y="273717"/>
                </a:lnTo>
                <a:lnTo>
                  <a:pt x="165457" y="241459"/>
                </a:lnTo>
                <a:lnTo>
                  <a:pt x="197818" y="210801"/>
                </a:lnTo>
                <a:lnTo>
                  <a:pt x="232581" y="181836"/>
                </a:lnTo>
                <a:lnTo>
                  <a:pt x="269629" y="154658"/>
                </a:lnTo>
                <a:lnTo>
                  <a:pt x="308843" y="129357"/>
                </a:lnTo>
                <a:lnTo>
                  <a:pt x="350104" y="106027"/>
                </a:lnTo>
                <a:lnTo>
                  <a:pt x="393294" y="84761"/>
                </a:lnTo>
                <a:lnTo>
                  <a:pt x="438296" y="65650"/>
                </a:lnTo>
                <a:lnTo>
                  <a:pt x="484990" y="48787"/>
                </a:lnTo>
                <a:lnTo>
                  <a:pt x="533260" y="34265"/>
                </a:lnTo>
                <a:lnTo>
                  <a:pt x="582985" y="22176"/>
                </a:lnTo>
                <a:lnTo>
                  <a:pt x="634048" y="12613"/>
                </a:lnTo>
                <a:lnTo>
                  <a:pt x="686331" y="5667"/>
                </a:lnTo>
                <a:lnTo>
                  <a:pt x="739716" y="1432"/>
                </a:lnTo>
                <a:lnTo>
                  <a:pt x="794084" y="0"/>
                </a:lnTo>
                <a:lnTo>
                  <a:pt x="848452" y="1432"/>
                </a:lnTo>
                <a:lnTo>
                  <a:pt x="901837" y="5667"/>
                </a:lnTo>
                <a:lnTo>
                  <a:pt x="954120" y="12613"/>
                </a:lnTo>
                <a:lnTo>
                  <a:pt x="1005183" y="22176"/>
                </a:lnTo>
                <a:lnTo>
                  <a:pt x="1054908" y="34265"/>
                </a:lnTo>
                <a:lnTo>
                  <a:pt x="1103177" y="48787"/>
                </a:lnTo>
                <a:lnTo>
                  <a:pt x="1149872" y="65650"/>
                </a:lnTo>
                <a:lnTo>
                  <a:pt x="1194874" y="84761"/>
                </a:lnTo>
                <a:lnTo>
                  <a:pt x="1238064" y="106027"/>
                </a:lnTo>
                <a:lnTo>
                  <a:pt x="1279325" y="129357"/>
                </a:lnTo>
                <a:lnTo>
                  <a:pt x="1318539" y="154658"/>
                </a:lnTo>
                <a:lnTo>
                  <a:pt x="1355586" y="181836"/>
                </a:lnTo>
                <a:lnTo>
                  <a:pt x="1390350" y="210801"/>
                </a:lnTo>
                <a:lnTo>
                  <a:pt x="1422711" y="241459"/>
                </a:lnTo>
                <a:lnTo>
                  <a:pt x="1452551" y="273717"/>
                </a:lnTo>
                <a:lnTo>
                  <a:pt x="1479753" y="307484"/>
                </a:lnTo>
                <a:lnTo>
                  <a:pt x="1504197" y="342668"/>
                </a:lnTo>
                <a:lnTo>
                  <a:pt x="1525765" y="379174"/>
                </a:lnTo>
                <a:lnTo>
                  <a:pt x="1544340" y="416912"/>
                </a:lnTo>
                <a:lnTo>
                  <a:pt x="1559803" y="455788"/>
                </a:lnTo>
                <a:lnTo>
                  <a:pt x="1572036" y="495710"/>
                </a:lnTo>
                <a:lnTo>
                  <a:pt x="1580919" y="536586"/>
                </a:lnTo>
                <a:lnTo>
                  <a:pt x="1586337" y="578323"/>
                </a:lnTo>
                <a:lnTo>
                  <a:pt x="1588169" y="620829"/>
                </a:lnTo>
                <a:lnTo>
                  <a:pt x="1586337" y="663335"/>
                </a:lnTo>
                <a:lnTo>
                  <a:pt x="1580919" y="705072"/>
                </a:lnTo>
                <a:lnTo>
                  <a:pt x="1572036" y="745948"/>
                </a:lnTo>
                <a:lnTo>
                  <a:pt x="1559803" y="785870"/>
                </a:lnTo>
                <a:lnTo>
                  <a:pt x="1544340" y="824746"/>
                </a:lnTo>
                <a:lnTo>
                  <a:pt x="1525765" y="862484"/>
                </a:lnTo>
                <a:lnTo>
                  <a:pt x="1504197" y="898990"/>
                </a:lnTo>
                <a:lnTo>
                  <a:pt x="1479753" y="934174"/>
                </a:lnTo>
                <a:lnTo>
                  <a:pt x="1452551" y="967941"/>
                </a:lnTo>
                <a:lnTo>
                  <a:pt x="1422711" y="1000199"/>
                </a:lnTo>
                <a:lnTo>
                  <a:pt x="1390350" y="1030857"/>
                </a:lnTo>
                <a:lnTo>
                  <a:pt x="1355586" y="1059822"/>
                </a:lnTo>
                <a:lnTo>
                  <a:pt x="1318539" y="1087000"/>
                </a:lnTo>
                <a:lnTo>
                  <a:pt x="1279325" y="1112301"/>
                </a:lnTo>
                <a:lnTo>
                  <a:pt x="1238064" y="1135631"/>
                </a:lnTo>
                <a:lnTo>
                  <a:pt x="1194874" y="1156897"/>
                </a:lnTo>
                <a:lnTo>
                  <a:pt x="1149872" y="1176008"/>
                </a:lnTo>
                <a:lnTo>
                  <a:pt x="1103177" y="1192871"/>
                </a:lnTo>
                <a:lnTo>
                  <a:pt x="1054908" y="1207393"/>
                </a:lnTo>
                <a:lnTo>
                  <a:pt x="1005183" y="1219482"/>
                </a:lnTo>
                <a:lnTo>
                  <a:pt x="954120" y="1229045"/>
                </a:lnTo>
                <a:lnTo>
                  <a:pt x="901837" y="1235991"/>
                </a:lnTo>
                <a:lnTo>
                  <a:pt x="848452" y="1240226"/>
                </a:lnTo>
                <a:lnTo>
                  <a:pt x="794084" y="1241659"/>
                </a:lnTo>
                <a:lnTo>
                  <a:pt x="739716" y="1240226"/>
                </a:lnTo>
                <a:lnTo>
                  <a:pt x="686331" y="1235991"/>
                </a:lnTo>
                <a:lnTo>
                  <a:pt x="634048" y="1229045"/>
                </a:lnTo>
                <a:lnTo>
                  <a:pt x="582985" y="1219482"/>
                </a:lnTo>
                <a:lnTo>
                  <a:pt x="533260" y="1207393"/>
                </a:lnTo>
                <a:lnTo>
                  <a:pt x="484990" y="1192871"/>
                </a:lnTo>
                <a:lnTo>
                  <a:pt x="438296" y="1176008"/>
                </a:lnTo>
                <a:lnTo>
                  <a:pt x="393294" y="1156897"/>
                </a:lnTo>
                <a:lnTo>
                  <a:pt x="350104" y="1135631"/>
                </a:lnTo>
                <a:lnTo>
                  <a:pt x="308843" y="1112301"/>
                </a:lnTo>
                <a:lnTo>
                  <a:pt x="269629" y="1087000"/>
                </a:lnTo>
                <a:lnTo>
                  <a:pt x="232581" y="1059822"/>
                </a:lnTo>
                <a:lnTo>
                  <a:pt x="197818" y="1030857"/>
                </a:lnTo>
                <a:lnTo>
                  <a:pt x="165457" y="1000199"/>
                </a:lnTo>
                <a:lnTo>
                  <a:pt x="135617" y="967941"/>
                </a:lnTo>
                <a:lnTo>
                  <a:pt x="108415" y="934174"/>
                </a:lnTo>
                <a:lnTo>
                  <a:pt x="83971" y="898990"/>
                </a:lnTo>
                <a:lnTo>
                  <a:pt x="62403" y="862484"/>
                </a:lnTo>
                <a:lnTo>
                  <a:pt x="43828" y="824746"/>
                </a:lnTo>
                <a:lnTo>
                  <a:pt x="28365" y="785870"/>
                </a:lnTo>
                <a:lnTo>
                  <a:pt x="16132" y="745948"/>
                </a:lnTo>
                <a:lnTo>
                  <a:pt x="7249" y="705072"/>
                </a:lnTo>
                <a:lnTo>
                  <a:pt x="1831" y="663335"/>
                </a:lnTo>
                <a:lnTo>
                  <a:pt x="0" y="620829"/>
                </a:lnTo>
                <a:close/>
              </a:path>
            </a:pathLst>
          </a:custGeom>
          <a:ln w="63500">
            <a:solidFill>
              <a:srgbClr val="4A66AC"/>
            </a:solidFill>
          </a:ln>
        </p:spPr>
        <p:txBody>
          <a:bodyPr wrap="square" lIns="0" tIns="0" rIns="0" bIns="0" rtlCol="0"/>
          <a:lstStyle/>
          <a:p>
            <a:endParaRPr/>
          </a:p>
        </p:txBody>
      </p:sp>
      <p:sp>
        <p:nvSpPr>
          <p:cNvPr id="14" name="テキスト ボックス 13"/>
          <p:cNvSpPr txBox="1"/>
          <p:nvPr/>
        </p:nvSpPr>
        <p:spPr>
          <a:xfrm>
            <a:off x="381000" y="1676400"/>
            <a:ext cx="1295400" cy="369332"/>
          </a:xfrm>
          <a:prstGeom prst="rect">
            <a:avLst/>
          </a:prstGeom>
          <a:noFill/>
        </p:spPr>
        <p:txBody>
          <a:bodyPr wrap="square" rtlCol="0">
            <a:spAutoFit/>
          </a:bodyPr>
          <a:lstStyle/>
          <a:p>
            <a:r>
              <a:rPr kumimoji="1" lang="en-US" altLang="ja-JP" dirty="0" smtClean="0"/>
              <a:t>matching</a:t>
            </a:r>
            <a:endParaRPr kumimoji="1" lang="ja-JP" altLang="en-US" dirty="0"/>
          </a:p>
        </p:txBody>
      </p:sp>
    </p:spTree>
    <p:extLst>
      <p:ext uri="{BB962C8B-B14F-4D97-AF65-F5344CB8AC3E}">
        <p14:creationId xmlns:p14="http://schemas.microsoft.com/office/powerpoint/2010/main" val="1099377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a:t>
                </a:r>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t="-23404" b="-44681"/>
                </a:stretch>
              </a:blipFill>
            </p:spPr>
            <p:txBody>
              <a:bodyPr/>
              <a:lstStyle/>
              <a:p>
                <a:r>
                  <a:rPr lang="ja-JP" altLang="en-US">
                    <a:noFill/>
                  </a:rPr>
                  <a:t> </a:t>
                </a:r>
              </a:p>
            </p:txBody>
          </p:sp>
        </mc:Fallback>
      </mc:AlternateContent>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59932"/>
            <a:ext cx="6393734" cy="2164268"/>
          </a:xfrm>
          <a:prstGeom prst="rect">
            <a:avLst/>
          </a:prstGeom>
        </p:spPr>
      </p:pic>
      <p:sp>
        <p:nvSpPr>
          <p:cNvPr id="6" name="Rectangle 1"/>
          <p:cNvSpPr>
            <a:spLocks noChangeArrowheads="1"/>
          </p:cNvSpPr>
          <p:nvPr/>
        </p:nvSpPr>
        <p:spPr bwMode="auto">
          <a:xfrm>
            <a:off x="6629400" y="1217474"/>
            <a:ext cx="5562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smtClean="0">
                <a:ln>
                  <a:noFill/>
                </a:ln>
                <a:solidFill>
                  <a:schemeClr val="tx1"/>
                </a:solidFill>
                <a:effectLst/>
                <a:latin typeface="Arial" panose="020B0604020202020204" pitchFamily="34" charset="0"/>
              </a:rPr>
              <a:t>Figure 9.2 Partitioning points in the 2-D Cartesian space by cycling through the directions along which we split. For the first split (left) we choose point </a:t>
            </a:r>
            <a:r>
              <a:rPr kumimoji="0" lang="ja-JP" altLang="ja-JP" sz="1100" b="1" i="0" u="none" strike="noStrike" cap="none" normalizeH="0" baseline="0" dirty="0" smtClean="0">
                <a:ln>
                  <a:noFill/>
                </a:ln>
                <a:solidFill>
                  <a:schemeClr val="tx1"/>
                </a:solidFill>
                <a:effectLst/>
                <a:latin typeface="Arial Unicode MS"/>
              </a:rPr>
              <a:t>R</a:t>
            </a:r>
            <a:r>
              <a:rPr kumimoji="0" lang="ja-JP" altLang="ja-JP" sz="1000" b="1" i="0" u="none" strike="noStrike" cap="none" normalizeH="0" baseline="0" dirty="0" smtClean="0">
                <a:ln>
                  <a:noFill/>
                </a:ln>
                <a:solidFill>
                  <a:schemeClr val="tx1"/>
                </a:solidFill>
                <a:effectLst/>
              </a:rPr>
              <a:t> and draw a vertical line (parallel to </a:t>
            </a:r>
            <a:r>
              <a:rPr kumimoji="0" lang="ja-JP" altLang="ja-JP" sz="1100" b="1" i="0" u="none" strike="noStrike" cap="none" normalizeH="0" baseline="0" dirty="0" smtClean="0">
                <a:ln>
                  <a:noFill/>
                </a:ln>
                <a:solidFill>
                  <a:schemeClr val="tx1"/>
                </a:solidFill>
                <a:effectLst/>
                <a:latin typeface="Arial Unicode MS"/>
              </a:rPr>
              <a:t>y</a:t>
            </a:r>
            <a:r>
              <a:rPr kumimoji="0" lang="ja-JP" altLang="ja-JP" sz="1000" b="1" i="0" u="none" strike="noStrike" cap="none" normalizeH="0" baseline="0" dirty="0" smtClean="0">
                <a:ln>
                  <a:noFill/>
                </a:ln>
                <a:solidFill>
                  <a:schemeClr val="tx1"/>
                </a:solidFill>
                <a:effectLst/>
              </a:rPr>
              <a:t> axis, </a:t>
            </a:r>
            <a:r>
              <a:rPr kumimoji="0" lang="ja-JP" altLang="ja-JP" sz="1100" b="1" i="0" u="none" strike="noStrike" cap="none" normalizeH="0" baseline="0" dirty="0" smtClean="0">
                <a:ln>
                  <a:noFill/>
                </a:ln>
                <a:solidFill>
                  <a:schemeClr val="tx1"/>
                </a:solidFill>
                <a:effectLst/>
                <a:latin typeface="Arial Unicode MS"/>
              </a:rPr>
              <a:t>x</a:t>
            </a:r>
            <a:r>
              <a:rPr kumimoji="0" lang="ja-JP" altLang="ja-JP" sz="1000" b="1" i="0" u="none" strike="noStrike" cap="none" normalizeH="0" baseline="0" dirty="0" smtClean="0">
                <a:ln>
                  <a:noFill/>
                </a:ln>
                <a:solidFill>
                  <a:schemeClr val="tx1"/>
                </a:solidFill>
                <a:effectLst/>
              </a:rPr>
              <a:t> coordinate is constant) passing through it. We have such created 2 </a:t>
            </a:r>
            <a:r>
              <a:rPr kumimoji="0" lang="ja-JP" altLang="ja-JP" sz="1000" b="1" i="0" u="none" strike="noStrike" cap="none" normalizeH="0" baseline="0" dirty="0" smtClean="0">
                <a:ln>
                  <a:noFill/>
                </a:ln>
                <a:solidFill>
                  <a:srgbClr val="FF0000"/>
                </a:solidFill>
                <a:effectLst/>
              </a:rPr>
              <a:t>half-spaces</a:t>
            </a:r>
            <a:r>
              <a:rPr kumimoji="0" lang="ja-JP" altLang="ja-JP" sz="1000" b="1" i="0" u="none" strike="noStrike" cap="none" normalizeH="0" baseline="0" dirty="0" smtClean="0">
                <a:ln>
                  <a:noFill/>
                </a:ln>
                <a:solidFill>
                  <a:schemeClr val="tx1"/>
                </a:solidFill>
                <a:effectLst/>
              </a:rPr>
              <a:t>, on the left (yellow) and right (blue) of this line, grouping points </a:t>
            </a:r>
            <a:r>
              <a:rPr kumimoji="0" lang="ja-JP" altLang="ja-JP" sz="1100" b="1" i="0" u="none" strike="noStrike" cap="none" normalizeH="0" baseline="0" dirty="0" smtClean="0">
                <a:ln>
                  <a:noFill/>
                </a:ln>
                <a:solidFill>
                  <a:schemeClr val="tx1"/>
                </a:solidFill>
                <a:effectLst/>
                <a:latin typeface="Arial Unicode MS"/>
              </a:rPr>
              <a:t>W</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P</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O</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Q</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U</a:t>
            </a:r>
            <a:r>
              <a:rPr kumimoji="0" lang="ja-JP" altLang="ja-JP" sz="1000" b="1" i="0" u="none" strike="noStrike" cap="none" normalizeH="0" baseline="0" dirty="0" smtClean="0">
                <a:ln>
                  <a:noFill/>
                </a:ln>
                <a:solidFill>
                  <a:schemeClr val="tx1"/>
                </a:solidFill>
                <a:effectLst/>
              </a:rPr>
              <a:t> on one side, and </a:t>
            </a:r>
            <a:r>
              <a:rPr kumimoji="0" lang="ja-JP" altLang="ja-JP" sz="1100" b="1" i="0" u="none" strike="noStrike" cap="none" normalizeH="0" baseline="0" dirty="0" smtClean="0">
                <a:ln>
                  <a:noFill/>
                </a:ln>
                <a:solidFill>
                  <a:schemeClr val="tx1"/>
                </a:solidFill>
                <a:effectLst/>
                <a:latin typeface="Arial Unicode MS"/>
              </a:rPr>
              <a:t>S</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T</a:t>
            </a:r>
            <a:r>
              <a:rPr kumimoji="0" lang="ja-JP" altLang="ja-JP" sz="1000" b="1" i="0" u="none" strike="noStrike" cap="none" normalizeH="0" baseline="0" dirty="0" smtClean="0">
                <a:ln>
                  <a:noFill/>
                </a:ln>
                <a:solidFill>
                  <a:schemeClr val="tx1"/>
                </a:solidFill>
                <a:effectLst/>
              </a:rPr>
              <a:t> on the other. Point </a:t>
            </a:r>
            <a:r>
              <a:rPr kumimoji="0" lang="ja-JP" altLang="ja-JP" sz="1100" b="1" i="0" u="none" strike="noStrike" cap="none" normalizeH="0" baseline="0" dirty="0" smtClean="0">
                <a:ln>
                  <a:noFill/>
                </a:ln>
                <a:solidFill>
                  <a:schemeClr val="tx1"/>
                </a:solidFill>
                <a:effectLst/>
                <a:latin typeface="Arial Unicode MS"/>
              </a:rPr>
              <a:t>R</a:t>
            </a:r>
            <a:r>
              <a:rPr kumimoji="0" lang="ja-JP" altLang="ja-JP" sz="1000" b="1" i="0" u="none" strike="noStrike" cap="none" normalizeH="0" baseline="0" dirty="0" smtClean="0">
                <a:ln>
                  <a:noFill/>
                </a:ln>
                <a:solidFill>
                  <a:schemeClr val="tx1"/>
                </a:solidFill>
                <a:effectLst/>
              </a:rPr>
              <a:t> is the </a:t>
            </a:r>
            <a:r>
              <a:rPr kumimoji="0" lang="ja-JP" altLang="ja-JP" sz="1000" b="1" i="0" u="none" strike="noStrike" cap="none" normalizeH="0" baseline="0" dirty="0" smtClean="0">
                <a:ln>
                  <a:noFill/>
                </a:ln>
                <a:solidFill>
                  <a:srgbClr val="FF0000"/>
                </a:solidFill>
                <a:effectLst/>
              </a:rPr>
              <a:t>pivot</a:t>
            </a:r>
            <a:r>
              <a:rPr kumimoji="0" lang="ja-JP" altLang="ja-JP" sz="1000" b="1" i="0" u="none" strike="noStrike" cap="none" normalizeH="0" baseline="0" dirty="0" smtClean="0">
                <a:ln>
                  <a:noFill/>
                </a:ln>
                <a:solidFill>
                  <a:schemeClr val="tx1"/>
                </a:solidFill>
                <a:effectLst/>
              </a:rPr>
              <a:t> of this partitioning.</a:t>
            </a:r>
            <a:br>
              <a:rPr kumimoji="0" lang="ja-JP" altLang="ja-JP" sz="1000" b="1" i="0" u="none" strike="noStrike" cap="none" normalizeH="0" baseline="0" dirty="0" smtClean="0">
                <a:ln>
                  <a:noFill/>
                </a:ln>
                <a:solidFill>
                  <a:schemeClr val="tx1"/>
                </a:solidFill>
                <a:effectLst/>
              </a:rPr>
            </a:br>
            <a:r>
              <a:rPr kumimoji="0" lang="ja-JP" altLang="ja-JP" sz="1000" b="1" i="0" u="none" strike="noStrike" cap="none" normalizeH="0" baseline="0" dirty="0" smtClean="0">
                <a:ln>
                  <a:noFill/>
                </a:ln>
                <a:solidFill>
                  <a:schemeClr val="tx1"/>
                </a:solidFill>
                <a:effectLst/>
              </a:rPr>
              <a:t>Next, we choose point </a:t>
            </a:r>
            <a:r>
              <a:rPr kumimoji="0" lang="ja-JP" altLang="ja-JP" sz="1100" b="1" i="0" u="none" strike="noStrike" cap="none" normalizeH="0" baseline="0" dirty="0" smtClean="0">
                <a:ln>
                  <a:noFill/>
                </a:ln>
                <a:solidFill>
                  <a:schemeClr val="tx1"/>
                </a:solidFill>
                <a:effectLst/>
                <a:latin typeface="Arial Unicode MS"/>
              </a:rPr>
              <a:t>W</a:t>
            </a:r>
            <a:r>
              <a:rPr kumimoji="0" lang="ja-JP" altLang="ja-JP" sz="1000" b="1" i="0" u="none" strike="noStrike" cap="none" normalizeH="0" baseline="0" dirty="0" smtClean="0">
                <a:ln>
                  <a:noFill/>
                </a:ln>
                <a:solidFill>
                  <a:schemeClr val="tx1"/>
                </a:solidFill>
                <a:effectLst/>
              </a:rPr>
              <a:t> in the yellow partition: this time, we draw a horizontal line (parallel to </a:t>
            </a:r>
            <a:r>
              <a:rPr kumimoji="0" lang="ja-JP" altLang="ja-JP" sz="1100" b="1" i="0" u="none" strike="noStrike" cap="none" normalizeH="0" baseline="0" dirty="0" smtClean="0">
                <a:ln>
                  <a:noFill/>
                </a:ln>
                <a:solidFill>
                  <a:schemeClr val="tx1"/>
                </a:solidFill>
                <a:effectLst/>
                <a:latin typeface="Arial Unicode MS"/>
              </a:rPr>
              <a:t>x</a:t>
            </a:r>
            <a:r>
              <a:rPr kumimoji="0" lang="ja-JP" altLang="ja-JP" sz="1000" b="1" i="0" u="none" strike="noStrike" cap="none" normalizeH="0" baseline="0" dirty="0" smtClean="0">
                <a:ln>
                  <a:noFill/>
                </a:ln>
                <a:solidFill>
                  <a:schemeClr val="tx1"/>
                </a:solidFill>
                <a:effectLst/>
              </a:rPr>
              <a:t> axis, </a:t>
            </a:r>
            <a:r>
              <a:rPr kumimoji="0" lang="ja-JP" altLang="ja-JP" sz="1100" b="1" i="0" u="none" strike="noStrike" cap="none" normalizeH="0" baseline="0" dirty="0" smtClean="0">
                <a:ln>
                  <a:noFill/>
                </a:ln>
                <a:solidFill>
                  <a:schemeClr val="tx1"/>
                </a:solidFill>
                <a:effectLst/>
                <a:latin typeface="Arial Unicode MS"/>
              </a:rPr>
              <a:t>y</a:t>
            </a:r>
            <a:r>
              <a:rPr kumimoji="0" lang="ja-JP" altLang="ja-JP" sz="1000" b="1" i="0" u="none" strike="noStrike" cap="none" normalizeH="0" baseline="0" dirty="0" smtClean="0">
                <a:ln>
                  <a:noFill/>
                </a:ln>
                <a:solidFill>
                  <a:schemeClr val="tx1"/>
                </a:solidFill>
                <a:effectLst/>
              </a:rPr>
              <a:t> coordinate is constant): it splits the yellow partition into 2 new partitions, one in the top-left area of the plane (red), containing </a:t>
            </a:r>
            <a:r>
              <a:rPr kumimoji="0" lang="ja-JP" altLang="ja-JP" sz="1100" b="1" i="0" u="none" strike="noStrike" cap="none" normalizeH="0" baseline="0" dirty="0" smtClean="0">
                <a:ln>
                  <a:noFill/>
                </a:ln>
                <a:solidFill>
                  <a:schemeClr val="tx1"/>
                </a:solidFill>
                <a:effectLst/>
                <a:latin typeface="Arial Unicode MS"/>
              </a:rPr>
              <a:t>P</a:t>
            </a:r>
            <a:r>
              <a:rPr kumimoji="0" lang="ja-JP" altLang="ja-JP" sz="1000" b="1" i="0" u="none" strike="noStrike" cap="none" normalizeH="0" baseline="0" dirty="0" smtClean="0">
                <a:ln>
                  <a:noFill/>
                </a:ln>
                <a:solidFill>
                  <a:schemeClr val="tx1"/>
                </a:solidFill>
                <a:effectLst/>
              </a:rPr>
              <a:t>, </a:t>
            </a:r>
            <a:r>
              <a:rPr kumimoji="0" lang="ja-JP" altLang="ja-JP" sz="1100" b="1" i="0" u="none" strike="noStrike" cap="none" normalizeH="0" baseline="0" dirty="0" smtClean="0">
                <a:ln>
                  <a:noFill/>
                </a:ln>
                <a:solidFill>
                  <a:schemeClr val="tx1"/>
                </a:solidFill>
                <a:effectLst/>
                <a:latin typeface="Arial Unicode MS"/>
              </a:rPr>
              <a:t>O</a:t>
            </a:r>
            <a:r>
              <a:rPr kumimoji="0" lang="ja-JP" altLang="ja-JP" sz="1000" b="1" i="0" u="none" strike="noStrike" cap="none" normalizeH="0" baseline="0" dirty="0" smtClean="0">
                <a:ln>
                  <a:noFill/>
                </a:ln>
                <a:solidFill>
                  <a:schemeClr val="tx1"/>
                </a:solidFill>
                <a:effectLst/>
              </a:rPr>
              <a:t> and </a:t>
            </a:r>
            <a:r>
              <a:rPr kumimoji="0" lang="ja-JP" altLang="ja-JP" sz="1100" b="1" i="0" u="none" strike="noStrike" cap="none" normalizeH="0" baseline="0" dirty="0" smtClean="0">
                <a:ln>
                  <a:noFill/>
                </a:ln>
                <a:solidFill>
                  <a:schemeClr val="tx1"/>
                </a:solidFill>
                <a:effectLst/>
                <a:latin typeface="Arial Unicode MS"/>
              </a:rPr>
              <a:t>U</a:t>
            </a:r>
            <a:r>
              <a:rPr kumimoji="0" lang="ja-JP" altLang="ja-JP" sz="1000" b="1" i="0" u="none" strike="noStrike" cap="none" normalizeH="0" baseline="0" dirty="0" err="1" smtClean="0">
                <a:ln>
                  <a:noFill/>
                </a:ln>
                <a:solidFill>
                  <a:schemeClr val="tx1"/>
                </a:solidFill>
                <a:effectLst/>
              </a:rPr>
              <a:t>,</a:t>
            </a:r>
            <a:r>
              <a:rPr kumimoji="0" lang="ja-JP" altLang="ja-JP" sz="1000" b="1" i="0" u="none" strike="noStrike" cap="none" normalizeH="0" baseline="0" dirty="0" smtClean="0">
                <a:ln>
                  <a:noFill/>
                </a:ln>
                <a:solidFill>
                  <a:schemeClr val="tx1"/>
                </a:solidFill>
                <a:effectLst/>
              </a:rPr>
              <a:t> and one in the bottom-left area (green), with just </a:t>
            </a:r>
            <a:r>
              <a:rPr kumimoji="0" lang="ja-JP" altLang="ja-JP" sz="1100" b="1" i="0" u="none" strike="noStrike" cap="none" normalizeH="0" baseline="0" dirty="0" smtClean="0">
                <a:ln>
                  <a:noFill/>
                </a:ln>
                <a:solidFill>
                  <a:schemeClr val="tx1"/>
                </a:solidFill>
                <a:effectLst/>
                <a:latin typeface="Arial Unicode MS"/>
              </a:rPr>
              <a:t>Q</a:t>
            </a:r>
            <a:r>
              <a:rPr kumimoji="0" lang="ja-JP" altLang="ja-JP" sz="1000" b="1" i="0" u="none" strike="noStrike" cap="none" normalizeH="0" baseline="0" dirty="0" smtClean="0">
                <a:ln>
                  <a:noFill/>
                </a:ln>
                <a:solidFill>
                  <a:schemeClr val="tx1"/>
                </a:solidFill>
                <a:effectLst/>
              </a:rPr>
              <a:t>.</a:t>
            </a:r>
            <a:br>
              <a:rPr kumimoji="0" lang="ja-JP" altLang="ja-JP" sz="1000" b="1" i="0" u="none" strike="noStrike" cap="none" normalizeH="0" baseline="0" dirty="0" smtClean="0">
                <a:ln>
                  <a:noFill/>
                </a:ln>
                <a:solidFill>
                  <a:schemeClr val="tx1"/>
                </a:solidFill>
                <a:effectLst/>
              </a:rPr>
            </a:br>
            <a:r>
              <a:rPr kumimoji="0" lang="ja-JP" altLang="ja-JP" sz="1000" b="1" i="0" u="none" strike="noStrike" cap="none" normalizeH="0" baseline="0" dirty="0" smtClean="0">
                <a:ln>
                  <a:noFill/>
                </a:ln>
                <a:solidFill>
                  <a:schemeClr val="tx1"/>
                </a:solidFill>
                <a:effectLst/>
              </a:rPr>
              <a:t>If we further split the red area at point </a:t>
            </a:r>
            <a:r>
              <a:rPr kumimoji="0" lang="ja-JP" altLang="ja-JP" sz="1100" b="1" i="0" u="none" strike="noStrike" cap="none" normalizeH="0" baseline="0" dirty="0" smtClean="0">
                <a:ln>
                  <a:noFill/>
                </a:ln>
                <a:solidFill>
                  <a:schemeClr val="tx1"/>
                </a:solidFill>
                <a:effectLst/>
                <a:latin typeface="Arial Unicode MS"/>
              </a:rPr>
              <a:t>P</a:t>
            </a:r>
            <a:r>
              <a:rPr kumimoji="0" lang="ja-JP" altLang="ja-JP" sz="1000" b="1" i="0" u="none" strike="noStrike" cap="none" normalizeH="0" baseline="0" dirty="0" smtClean="0">
                <a:ln>
                  <a:noFill/>
                </a:ln>
                <a:solidFill>
                  <a:schemeClr val="tx1"/>
                </a:solidFill>
                <a:effectLst/>
              </a:rPr>
              <a:t>, we need to use again a vertical line, as shown in the right-most part of the figure.</a:t>
            </a:r>
            <a:endParaRPr kumimoji="0" lang="ja-JP" altLang="ja-JP" sz="1000" b="1" i="0" u="none" strike="noStrike" cap="none" normalizeH="0" baseline="0" dirty="0" smtClean="0">
              <a:ln>
                <a:noFill/>
              </a:ln>
              <a:solidFill>
                <a:schemeClr val="tx1"/>
              </a:solidFill>
              <a:effectLst/>
              <a:latin typeface="Arial" panose="020B0604020202020204" pitchFamily="34" charset="0"/>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42" y="3429000"/>
            <a:ext cx="6439458" cy="3132091"/>
          </a:xfrm>
          <a:prstGeom prst="rect">
            <a:avLst/>
          </a:prstGeom>
        </p:spPr>
      </p:pic>
      <p:sp>
        <p:nvSpPr>
          <p:cNvPr id="8" name="正方形/長方形 7"/>
          <p:cNvSpPr/>
          <p:nvPr/>
        </p:nvSpPr>
        <p:spPr>
          <a:xfrm>
            <a:off x="6629400" y="3962400"/>
            <a:ext cx="5181600" cy="1200329"/>
          </a:xfrm>
          <a:prstGeom prst="rect">
            <a:avLst/>
          </a:prstGeom>
        </p:spPr>
        <p:txBody>
          <a:bodyPr wrap="square">
            <a:spAutoFit/>
          </a:bodyPr>
          <a:lstStyle/>
          <a:p>
            <a:r>
              <a:rPr lang="en-US" altLang="ja-JP" b="1" dirty="0"/>
              <a:t>Figure 9.8 An example k-d tree for a 2-D dataset. On the left, the </a:t>
            </a:r>
            <a:r>
              <a:rPr lang="en-US" altLang="ja-JP" b="1" dirty="0">
                <a:solidFill>
                  <a:srgbClr val="FF0000"/>
                </a:solidFill>
              </a:rPr>
              <a:t>tree</a:t>
            </a:r>
            <a:r>
              <a:rPr lang="en-US" altLang="ja-JP" b="1" dirty="0"/>
              <a:t> </a:t>
            </a:r>
            <a:r>
              <a:rPr lang="en-US" altLang="ja-JP" b="1" dirty="0">
                <a:solidFill>
                  <a:srgbClr val="FF0000"/>
                </a:solidFill>
              </a:rPr>
              <a:t>representation</a:t>
            </a:r>
            <a:r>
              <a:rPr lang="en-US" altLang="ja-JP" b="1" dirty="0"/>
              <a:t>. On the right, a visualization of (a portion of) the 2-D </a:t>
            </a:r>
            <a:r>
              <a:rPr lang="en-US" altLang="ja-JP" b="1" dirty="0" err="1"/>
              <a:t>cartesian</a:t>
            </a:r>
            <a:r>
              <a:rPr lang="en-US" altLang="ja-JP" b="1" dirty="0"/>
              <a:t> plane, where the origin is at the center of the square.</a:t>
            </a:r>
          </a:p>
        </p:txBody>
      </p:sp>
      <p:sp>
        <p:nvSpPr>
          <p:cNvPr id="10" name="正方形/長方形 9"/>
          <p:cNvSpPr/>
          <p:nvPr/>
        </p:nvSpPr>
        <p:spPr>
          <a:xfrm>
            <a:off x="4191000" y="238182"/>
            <a:ext cx="6096000" cy="646331"/>
          </a:xfrm>
          <a:prstGeom prst="rect">
            <a:avLst/>
          </a:prstGeom>
        </p:spPr>
        <p:txBody>
          <a:bodyPr>
            <a:spAutoFit/>
          </a:bodyPr>
          <a:lstStyle/>
          <a:p>
            <a:r>
              <a:rPr lang="ja-JP" altLang="en-US" dirty="0">
                <a:hlinkClick r:id="rId5"/>
              </a:rPr>
              <a:t>https://livebook.manning.com/book/algorithms-and-data-structures-in-action/chapter-9/v-13/</a:t>
            </a:r>
            <a:r>
              <a:rPr lang="ja-JP" altLang="en-US" dirty="0" smtClean="0">
                <a:hlinkClick r:id="rId5"/>
              </a:rPr>
              <a:t>19</a:t>
            </a:r>
            <a:endParaRPr lang="ja-JP" altLang="en-US" dirty="0"/>
          </a:p>
        </p:txBody>
      </p:sp>
    </p:spTree>
    <p:extLst>
      <p:ext uri="{BB962C8B-B14F-4D97-AF65-F5344CB8AC3E}">
        <p14:creationId xmlns:p14="http://schemas.microsoft.com/office/powerpoint/2010/main" val="1717058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insertion</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2"/>
                <a:stretch>
                  <a:fillRect t="-23404" b="-44681"/>
                </a:stretch>
              </a:blipFill>
            </p:spPr>
            <p:txBody>
              <a:bodyPr/>
              <a:lstStyle/>
              <a:p>
                <a:r>
                  <a:rPr lang="ja-JP" altLang="en-US">
                    <a:noFill/>
                  </a:rPr>
                  <a:t> </a:t>
                </a:r>
              </a:p>
            </p:txBody>
          </p:sp>
        </mc:Fallback>
      </mc:AlternateContent>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33400"/>
            <a:ext cx="6408975" cy="3132091"/>
          </a:xfrm>
          <a:prstGeom prst="rect">
            <a:avLst/>
          </a:prstGeom>
        </p:spPr>
      </p:pic>
      <p:sp>
        <p:nvSpPr>
          <p:cNvPr id="7" name="Rectangle 1"/>
          <p:cNvSpPr>
            <a:spLocks noChangeArrowheads="1"/>
          </p:cNvSpPr>
          <p:nvPr/>
        </p:nvSpPr>
        <p:spPr bwMode="auto">
          <a:xfrm>
            <a:off x="6688015" y="1236603"/>
            <a:ext cx="54864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smtClean="0">
                <a:ln>
                  <a:noFill/>
                </a:ln>
                <a:solidFill>
                  <a:schemeClr val="tx1"/>
                </a:solidFill>
                <a:effectLst/>
                <a:latin typeface="Arial" panose="020B0604020202020204" pitchFamily="34" charset="0"/>
              </a:rPr>
              <a:t>Figure 9.11 Inserting a new point on a k-d tree (2-D). To the k-d tree in figure 9.10 we add a new point </a:t>
            </a:r>
            <a:r>
              <a:rPr kumimoji="0" lang="ja-JP" altLang="ja-JP" sz="1100" b="1" i="0" u="none" strike="noStrike" cap="none" normalizeH="0" baseline="0" dirty="0" smtClean="0">
                <a:ln>
                  <a:noFill/>
                </a:ln>
                <a:solidFill>
                  <a:schemeClr val="tx1"/>
                </a:solidFill>
                <a:effectLst/>
                <a:latin typeface="Arial Unicode MS"/>
              </a:rPr>
              <a:t>G</a:t>
            </a:r>
            <a:r>
              <a:rPr kumimoji="0" lang="ja-JP" altLang="ja-JP" sz="1000" b="1" i="0" u="none" strike="noStrike" cap="none" normalizeH="0" baseline="0" dirty="0" smtClean="0">
                <a:ln>
                  <a:noFill/>
                </a:ln>
                <a:solidFill>
                  <a:schemeClr val="tx1"/>
                </a:solidFill>
                <a:effectLst/>
              </a:rPr>
              <a:t>: insertion, like for </a:t>
            </a:r>
            <a:r>
              <a:rPr kumimoji="0" lang="ja-JP" altLang="ja-JP" sz="1000" b="1" i="1" u="none" strike="noStrike" cap="none" normalizeH="0" baseline="0" dirty="0" smtClean="0">
                <a:ln>
                  <a:noFill/>
                </a:ln>
                <a:solidFill>
                  <a:schemeClr val="tx1"/>
                </a:solidFill>
                <a:effectLst/>
                <a:latin typeface="Arial" panose="020B0604020202020204" pitchFamily="34" charset="0"/>
              </a:rPr>
              <a:t>BST</a:t>
            </a:r>
            <a:r>
              <a:rPr kumimoji="0" lang="ja-JP" altLang="ja-JP" sz="1000" b="1" i="0" u="none" strike="noStrike" cap="none" normalizeH="0" baseline="0" dirty="0" smtClean="0">
                <a:ln>
                  <a:noFill/>
                </a:ln>
                <a:solidFill>
                  <a:schemeClr val="tx1"/>
                </a:solidFill>
                <a:effectLst/>
                <a:latin typeface="Arial" panose="020B0604020202020204" pitchFamily="34" charset="0"/>
              </a:rPr>
              <a:t>s, consists of a (unsuccessful) search, after which we can identify the node that will be the parent of the node to add. In case the new point already exists on the tree, your conflicts resolution policy might lead you to ignore the duplicate, or handle it properly.</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82" y="3642081"/>
            <a:ext cx="6386113" cy="3215919"/>
          </a:xfrm>
          <a:prstGeom prst="rect">
            <a:avLst/>
          </a:prstGeom>
        </p:spPr>
      </p:pic>
      <p:sp>
        <p:nvSpPr>
          <p:cNvPr id="9" name="正方形/長方形 8"/>
          <p:cNvSpPr/>
          <p:nvPr/>
        </p:nvSpPr>
        <p:spPr>
          <a:xfrm>
            <a:off x="6781799" y="4122691"/>
            <a:ext cx="5392615" cy="923330"/>
          </a:xfrm>
          <a:prstGeom prst="rect">
            <a:avLst/>
          </a:prstGeom>
        </p:spPr>
        <p:txBody>
          <a:bodyPr wrap="square">
            <a:spAutoFit/>
          </a:bodyPr>
          <a:lstStyle/>
          <a:p>
            <a:r>
              <a:rPr lang="en-US" altLang="ja-JP" b="1"/>
              <a:t>Figure 9.12 Another example of inserting a new point on a k-d tree (2-D). </a:t>
            </a:r>
            <a:r>
              <a:rPr lang="en-US" altLang="ja-JP" b="1" dirty="0"/>
              <a:t>The starting point is the k-d tree resulting after the insertion in figure 9.11.</a:t>
            </a:r>
          </a:p>
        </p:txBody>
      </p:sp>
    </p:spTree>
    <p:extLst>
      <p:ext uri="{BB962C8B-B14F-4D97-AF65-F5344CB8AC3E}">
        <p14:creationId xmlns:p14="http://schemas.microsoft.com/office/powerpoint/2010/main" val="3587468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nearest neighbor</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3"/>
                <a:stretch>
                  <a:fillRect t="-23404" b="-44681"/>
                </a:stretch>
              </a:blipFill>
            </p:spPr>
            <p:txBody>
              <a:bodyPr/>
              <a:lstStyle/>
              <a:p>
                <a:r>
                  <a:rPr lang="ja-JP" altLang="en-US">
                    <a:noFill/>
                  </a:rPr>
                  <a:t> </a:t>
                </a:r>
              </a:p>
            </p:txBody>
          </p:sp>
        </mc:Fallback>
      </mc:AlternateContent>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85800"/>
            <a:ext cx="8065393" cy="4114800"/>
          </a:xfrm>
          <a:prstGeom prst="rect">
            <a:avLst/>
          </a:prstGeom>
        </p:spPr>
      </p:pic>
      <p:sp>
        <p:nvSpPr>
          <p:cNvPr id="6" name="Rectangle 1"/>
          <p:cNvSpPr>
            <a:spLocks noChangeArrowheads="1"/>
          </p:cNvSpPr>
          <p:nvPr/>
        </p:nvSpPr>
        <p:spPr bwMode="auto">
          <a:xfrm>
            <a:off x="8065392" y="898267"/>
            <a:ext cx="412660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i="0" u="none" strike="noStrike" cap="none" normalizeH="0" baseline="0" dirty="0" smtClean="0">
                <a:ln>
                  <a:noFill/>
                </a:ln>
                <a:solidFill>
                  <a:schemeClr val="tx1"/>
                </a:solidFill>
                <a:effectLst/>
                <a:latin typeface="Arial" panose="020B0604020202020204" pitchFamily="34" charset="0"/>
              </a:rPr>
              <a:t>Figure 9.20 The first few steps of nearest neighbor search. The first phase of nearest neighbor search consists of a search on the tree, during which we keep track of the distance of each node (aka point) we traverse: more precisely, if we need to find </a:t>
            </a:r>
            <a:r>
              <a:rPr kumimoji="0" lang="ja-JP" altLang="ja-JP" sz="1600" i="0" u="none" strike="noStrike" cap="none" normalizeH="0" baseline="0" dirty="0" smtClean="0">
                <a:ln>
                  <a:noFill/>
                </a:ln>
                <a:solidFill>
                  <a:schemeClr val="tx1"/>
                </a:solidFill>
                <a:effectLst/>
                <a:latin typeface="Arial Unicode MS"/>
              </a:rPr>
              <a:t>N</a:t>
            </a:r>
            <a:r>
              <a:rPr kumimoji="0" lang="ja-JP" altLang="ja-JP" sz="1200" i="0" u="none" strike="noStrike" cap="none" normalizeH="0" baseline="0" dirty="0" smtClean="0">
                <a:ln>
                  <a:noFill/>
                </a:ln>
                <a:solidFill>
                  <a:schemeClr val="tx1"/>
                </a:solidFill>
                <a:effectLst/>
              </a:rPr>
              <a:t> nearest neighbors for </a:t>
            </a:r>
            <a:r>
              <a:rPr kumimoji="0" lang="ja-JP" altLang="ja-JP" sz="1600" i="0" u="none" strike="noStrike" cap="none" normalizeH="0" baseline="0" dirty="0" smtClean="0">
                <a:ln>
                  <a:noFill/>
                </a:ln>
                <a:solidFill>
                  <a:schemeClr val="tx1"/>
                </a:solidFill>
                <a:effectLst/>
                <a:latin typeface="Arial Unicode MS"/>
              </a:rPr>
              <a:t>P</a:t>
            </a:r>
            <a:r>
              <a:rPr kumimoji="0" lang="ja-JP" altLang="ja-JP" sz="1200" i="0" u="none" strike="noStrike" cap="none" normalizeH="0" baseline="0" dirty="0" smtClean="0">
                <a:ln>
                  <a:noFill/>
                </a:ln>
                <a:solidFill>
                  <a:schemeClr val="tx1"/>
                </a:solidFill>
                <a:effectLst/>
              </a:rPr>
              <a:t>, we need to keep track of the </a:t>
            </a:r>
            <a:r>
              <a:rPr kumimoji="0" lang="ja-JP" altLang="ja-JP" sz="1600" i="0" u="none" strike="noStrike" cap="none" normalizeH="0" baseline="0" dirty="0" smtClean="0">
                <a:ln>
                  <a:noFill/>
                </a:ln>
                <a:solidFill>
                  <a:schemeClr val="tx1"/>
                </a:solidFill>
                <a:effectLst/>
                <a:latin typeface="Arial Unicode MS"/>
              </a:rPr>
              <a:t>N</a:t>
            </a:r>
            <a:r>
              <a:rPr kumimoji="0" lang="ja-JP" altLang="ja-JP" sz="1200" i="0" u="none" strike="noStrike" cap="none" normalizeH="0" baseline="0" dirty="0" smtClean="0">
                <a:ln>
                  <a:noFill/>
                </a:ln>
                <a:solidFill>
                  <a:schemeClr val="tx1"/>
                </a:solidFill>
                <a:effectLst/>
              </a:rPr>
              <a:t> smallest distances we find.</a:t>
            </a:r>
            <a:br>
              <a:rPr kumimoji="0" lang="ja-JP" altLang="ja-JP" sz="1200" i="0" u="none" strike="noStrike" cap="none" normalizeH="0" baseline="0" dirty="0" smtClean="0">
                <a:ln>
                  <a:noFill/>
                </a:ln>
                <a:solidFill>
                  <a:schemeClr val="tx1"/>
                </a:solidFill>
                <a:effectLst/>
              </a:rPr>
            </a:br>
            <a:r>
              <a:rPr kumimoji="0" lang="ja-JP" altLang="ja-JP" sz="1200" i="0" u="none" strike="noStrike" cap="none" normalizeH="0" baseline="0" dirty="0" smtClean="0">
                <a:ln>
                  <a:noFill/>
                </a:ln>
                <a:solidFill>
                  <a:schemeClr val="tx1"/>
                </a:solidFill>
                <a:effectLst/>
              </a:rPr>
              <a:t>In this case we are showing the query for </a:t>
            </a:r>
            <a:r>
              <a:rPr kumimoji="0" lang="ja-JP" altLang="ja-JP" sz="1600" i="0" u="none" strike="noStrike" cap="none" normalizeH="0" baseline="0" dirty="0" smtClean="0">
                <a:ln>
                  <a:noFill/>
                </a:ln>
                <a:solidFill>
                  <a:schemeClr val="tx1"/>
                </a:solidFill>
                <a:effectLst/>
                <a:latin typeface="Arial Unicode MS"/>
              </a:rPr>
              <a:t>N=1</a:t>
            </a:r>
            <a:r>
              <a:rPr kumimoji="0" lang="ja-JP" altLang="ja-JP" sz="1200" i="0" u="none" strike="noStrike" cap="none" normalizeH="0" baseline="0" dirty="0" smtClean="0">
                <a:ln>
                  <a:noFill/>
                </a:ln>
                <a:solidFill>
                  <a:schemeClr val="tx1"/>
                </a:solidFill>
                <a:effectLst/>
              </a:rPr>
              <a:t>. Thus, if the search is successful, then we have for sure the nearest neighbor, at distance 0. Otherwise, when search ends, we are not yet sure we have found the actual nearest neighbor: in the example above, the point at the minimum distance we have found during traversal is </a:t>
            </a:r>
            <a:r>
              <a:rPr kumimoji="0" lang="ja-JP" altLang="ja-JP" sz="1600" i="0" u="none" strike="noStrike" cap="none" normalizeH="0" baseline="0" dirty="0" smtClean="0">
                <a:ln>
                  <a:noFill/>
                </a:ln>
                <a:solidFill>
                  <a:schemeClr val="tx1"/>
                </a:solidFill>
                <a:effectLst/>
                <a:latin typeface="Arial Unicode MS"/>
              </a:rPr>
              <a:t>D</a:t>
            </a:r>
            <a:r>
              <a:rPr kumimoji="0" lang="ja-JP" altLang="ja-JP" sz="1200" i="0" u="none" strike="noStrike" cap="none" normalizeH="0" baseline="0" dirty="0" smtClean="0">
                <a:ln>
                  <a:noFill/>
                </a:ln>
                <a:solidFill>
                  <a:schemeClr val="tx1"/>
                </a:solidFill>
                <a:effectLst/>
              </a:rPr>
              <a:t> but, as you can see from the figure, we can’t be sure that another branch of the tree doesn’t have a point within the radius given by </a:t>
            </a:r>
            <a:r>
              <a:rPr kumimoji="0" lang="ja-JP" altLang="ja-JP" sz="1600" i="0" u="none" strike="noStrike" cap="none" normalizeH="0" baseline="0" dirty="0" smtClean="0">
                <a:ln>
                  <a:noFill/>
                </a:ln>
                <a:solidFill>
                  <a:schemeClr val="tx1"/>
                </a:solidFill>
                <a:effectLst/>
                <a:latin typeface="Arial Unicode MS"/>
              </a:rPr>
              <a:t>dist(D)</a:t>
            </a:r>
            <a:r>
              <a:rPr kumimoji="0" lang="ja-JP" altLang="ja-JP" sz="1200" i="0" u="none" strike="noStrike" cap="none" normalizeH="0" baseline="0" dirty="0" smtClean="0">
                <a:ln>
                  <a:noFill/>
                </a:ln>
                <a:solidFill>
                  <a:schemeClr val="tx1"/>
                </a:solidFill>
                <a:effectLst/>
              </a:rPr>
              <a:t>.</a:t>
            </a:r>
            <a:endParaRPr kumimoji="0" lang="ja-JP" altLang="ja-JP" sz="1200" i="0" u="none" strike="noStrike" cap="none" normalizeH="0" baseline="0" dirty="0" smtClean="0">
              <a:ln>
                <a:noFill/>
              </a:ln>
              <a:solidFill>
                <a:schemeClr val="tx1"/>
              </a:solidFill>
              <a:effectLst/>
              <a:latin typeface="Arial" panose="020B0604020202020204" pitchFamily="34" charset="0"/>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39269"/>
            <a:ext cx="8001000" cy="1766331"/>
          </a:xfrm>
          <a:prstGeom prst="rect">
            <a:avLst/>
          </a:prstGeom>
        </p:spPr>
      </p:pic>
      <p:sp>
        <p:nvSpPr>
          <p:cNvPr id="9" name="Rectangle 2"/>
          <p:cNvSpPr>
            <a:spLocks noChangeArrowheads="1"/>
          </p:cNvSpPr>
          <p:nvPr/>
        </p:nvSpPr>
        <p:spPr bwMode="auto">
          <a:xfrm>
            <a:off x="8065392" y="3937099"/>
            <a:ext cx="4126608"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i="0" u="none" strike="noStrike" cap="none" normalizeH="0" baseline="0" dirty="0" smtClean="0">
                <a:ln>
                  <a:noFill/>
                </a:ln>
                <a:solidFill>
                  <a:schemeClr val="tx1"/>
                </a:solidFill>
                <a:effectLst/>
                <a:latin typeface="Arial" panose="020B0604020202020204" pitchFamily="34" charset="0"/>
              </a:rPr>
              <a:t>Figure 9.21 The second step, after an unsuccessful search, is to backtrack to check other branches of the tree for closer points. It is possible to have such points because when we traverse the tree, we cycle through the coordinates that we compare at each level, so </a:t>
            </a:r>
            <a:r>
              <a:rPr kumimoji="0" lang="ja-JP" altLang="ja-JP" sz="1100" i="0" u="none" strike="noStrike" cap="none" normalizeH="0" baseline="0" dirty="0" smtClean="0">
                <a:ln>
                  <a:noFill/>
                </a:ln>
                <a:solidFill>
                  <a:srgbClr val="FF0000"/>
                </a:solidFill>
                <a:effectLst/>
                <a:latin typeface="Arial" panose="020B0604020202020204" pitchFamily="34" charset="0"/>
              </a:rPr>
              <a:t>we don’t always go in the direction of the closest point, but we are forced to go on one side of the pivot, depending only on a single coordinate</a:t>
            </a:r>
            <a:r>
              <a:rPr kumimoji="0" lang="ja-JP" altLang="ja-JP" sz="1100" i="0" u="none" strike="noStrike" cap="none" normalizeH="0" baseline="0" dirty="0" smtClean="0">
                <a:ln>
                  <a:noFill/>
                </a:ln>
                <a:solidFill>
                  <a:schemeClr val="tx1"/>
                </a:solidFill>
                <a:effectLst/>
                <a:latin typeface="Arial" panose="020B0604020202020204" pitchFamily="34" charset="0"/>
              </a:rPr>
              <a:t>: so </a:t>
            </a:r>
            <a:r>
              <a:rPr kumimoji="0" lang="ja-JP" altLang="ja-JP" sz="1100" i="0" u="none" strike="noStrike" cap="none" normalizeH="0" baseline="0" dirty="0" smtClean="0">
                <a:ln>
                  <a:noFill/>
                </a:ln>
                <a:solidFill>
                  <a:srgbClr val="FF0000"/>
                </a:solidFill>
                <a:effectLst/>
                <a:latin typeface="Arial" panose="020B0604020202020204" pitchFamily="34" charset="0"/>
              </a:rPr>
              <a:t>it is possible that the nearest neighbor is on the wrong side of the pivot </a:t>
            </a:r>
            <a:r>
              <a:rPr kumimoji="0" lang="ja-JP" altLang="ja-JP" sz="1100" i="0" u="none" strike="noStrike" cap="none" normalizeH="0" baseline="0" dirty="0" smtClean="0">
                <a:ln>
                  <a:noFill/>
                </a:ln>
                <a:solidFill>
                  <a:schemeClr val="tx1"/>
                </a:solidFill>
                <a:effectLst/>
                <a:latin typeface="Arial" panose="020B0604020202020204" pitchFamily="34" charset="0"/>
              </a:rPr>
              <a:t>with respect to our target point </a:t>
            </a:r>
            <a:r>
              <a:rPr kumimoji="0" lang="ja-JP" altLang="ja-JP" sz="1400" i="0" u="none" strike="noStrike" cap="none" normalizeH="0" baseline="0" dirty="0" smtClean="0">
                <a:ln>
                  <a:noFill/>
                </a:ln>
                <a:solidFill>
                  <a:schemeClr val="tx1"/>
                </a:solidFill>
                <a:effectLst/>
                <a:latin typeface="Arial Unicode MS"/>
              </a:rPr>
              <a:t>P</a:t>
            </a:r>
            <a:r>
              <a:rPr kumimoji="0" lang="ja-JP" altLang="ja-JP" sz="1100" i="0" u="none" strike="noStrike" cap="none" normalizeH="0" baseline="0" dirty="0" smtClean="0">
                <a:ln>
                  <a:noFill/>
                </a:ln>
                <a:solidFill>
                  <a:schemeClr val="tx1"/>
                </a:solidFill>
                <a:effectLst/>
              </a:rPr>
              <a:t>.</a:t>
            </a:r>
            <a:br>
              <a:rPr kumimoji="0" lang="ja-JP" altLang="ja-JP" sz="1100" i="0" u="none" strike="noStrike" cap="none" normalizeH="0" baseline="0" dirty="0" smtClean="0">
                <a:ln>
                  <a:noFill/>
                </a:ln>
                <a:solidFill>
                  <a:schemeClr val="tx1"/>
                </a:solidFill>
                <a:effectLst/>
              </a:rPr>
            </a:br>
            <a:r>
              <a:rPr kumimoji="0" lang="ja-JP" altLang="ja-JP" sz="1100" i="0" u="none" strike="noStrike" cap="none" normalizeH="0" baseline="0" dirty="0" smtClean="0">
                <a:ln>
                  <a:noFill/>
                </a:ln>
                <a:solidFill>
                  <a:schemeClr val="tx1"/>
                </a:solidFill>
                <a:effectLst/>
              </a:rPr>
              <a:t>In this example, when we reached </a:t>
            </a:r>
            <a:r>
              <a:rPr kumimoji="0" lang="ja-JP" altLang="ja-JP" sz="1400" i="0" u="none" strike="noStrike" cap="none" normalizeH="0" baseline="0" dirty="0" smtClean="0">
                <a:ln>
                  <a:noFill/>
                </a:ln>
                <a:solidFill>
                  <a:schemeClr val="tx1"/>
                </a:solidFill>
                <a:effectLst/>
                <a:latin typeface="Arial Unicode MS"/>
              </a:rPr>
              <a:t>D</a:t>
            </a:r>
            <a:r>
              <a:rPr kumimoji="0" lang="ja-JP" altLang="ja-JP" sz="1100" i="0" u="none" strike="noStrike" cap="none" normalizeH="0" baseline="0" dirty="0" smtClean="0">
                <a:ln>
                  <a:noFill/>
                </a:ln>
                <a:solidFill>
                  <a:schemeClr val="tx1"/>
                </a:solidFill>
                <a:effectLst/>
              </a:rPr>
              <a:t>, since it creates a vertical split, we needed to move to the left, as shown in figure 9.20: unfortunately the target point </a:t>
            </a:r>
            <a:r>
              <a:rPr kumimoji="0" lang="ja-JP" altLang="ja-JP" sz="1400" i="0" u="none" strike="noStrike" cap="none" normalizeH="0" baseline="0" dirty="0" smtClean="0">
                <a:ln>
                  <a:noFill/>
                </a:ln>
                <a:solidFill>
                  <a:schemeClr val="tx1"/>
                </a:solidFill>
                <a:effectLst/>
                <a:latin typeface="Arial Unicode MS"/>
              </a:rPr>
              <a:t>P</a:t>
            </a:r>
            <a:r>
              <a:rPr kumimoji="0" lang="ja-JP" altLang="ja-JP" sz="1100" i="0" u="none" strike="noStrike" cap="none" normalizeH="0" baseline="0" dirty="0" smtClean="0">
                <a:ln>
                  <a:noFill/>
                </a:ln>
                <a:solidFill>
                  <a:schemeClr val="tx1"/>
                </a:solidFill>
                <a:effectLst/>
              </a:rPr>
              <a:t> and its nearest neighbor lie on opposite sites of the split line for </a:t>
            </a:r>
            <a:r>
              <a:rPr kumimoji="0" lang="ja-JP" altLang="ja-JP" sz="1400" i="0" u="none" strike="noStrike" cap="none" normalizeH="0" baseline="0" dirty="0" smtClean="0">
                <a:ln>
                  <a:noFill/>
                </a:ln>
                <a:solidFill>
                  <a:schemeClr val="tx1"/>
                </a:solidFill>
                <a:effectLst/>
                <a:latin typeface="Arial Unicode MS"/>
              </a:rPr>
              <a:t>D</a:t>
            </a:r>
            <a:r>
              <a:rPr kumimoji="0" lang="ja-JP" altLang="ja-JP" sz="1100" i="0" u="none" strike="noStrike" cap="none" normalizeH="0" baseline="0" dirty="0" smtClean="0">
                <a:ln>
                  <a:noFill/>
                </a:ln>
                <a:solidFill>
                  <a:schemeClr val="tx1"/>
                </a:solidFill>
                <a:effectLst/>
              </a:rPr>
              <a:t>.</a:t>
            </a:r>
            <a:br>
              <a:rPr kumimoji="0" lang="ja-JP" altLang="ja-JP" sz="1100" i="0" u="none" strike="noStrike" cap="none" normalizeH="0" baseline="0" dirty="0" smtClean="0">
                <a:ln>
                  <a:noFill/>
                </a:ln>
                <a:solidFill>
                  <a:schemeClr val="tx1"/>
                </a:solidFill>
                <a:effectLst/>
              </a:rPr>
            </a:br>
            <a:r>
              <a:rPr kumimoji="0" lang="ja-JP" altLang="ja-JP" sz="1100" i="0" u="none" strike="noStrike" cap="none" normalizeH="0" baseline="0" dirty="0" smtClean="0">
                <a:ln>
                  <a:noFill/>
                </a:ln>
                <a:solidFill>
                  <a:schemeClr val="tx1"/>
                </a:solidFill>
                <a:effectLst/>
              </a:rPr>
              <a:t>So, once we reach the end of the path, we need to </a:t>
            </a:r>
            <a:r>
              <a:rPr kumimoji="0" lang="ja-JP" altLang="ja-JP" sz="1100" i="0" u="none" strike="noStrike" cap="none" normalizeH="0" baseline="0" dirty="0" smtClean="0">
                <a:ln>
                  <a:noFill/>
                </a:ln>
                <a:solidFill>
                  <a:srgbClr val="FF0000"/>
                </a:solidFill>
                <a:effectLst/>
              </a:rPr>
              <a:t>backtrack</a:t>
            </a:r>
            <a:r>
              <a:rPr kumimoji="0" lang="ja-JP" altLang="ja-JP" sz="1100" i="0" u="none" strike="noStrike" cap="none" normalizeH="0" baseline="0" dirty="0" smtClean="0">
                <a:ln>
                  <a:noFill/>
                </a:ln>
                <a:solidFill>
                  <a:schemeClr val="tx1"/>
                </a:solidFill>
                <a:effectLst/>
              </a:rPr>
              <a:t> to check other branches.</a:t>
            </a:r>
            <a:endParaRPr kumimoji="0" lang="ja-JP" altLang="ja-JP" sz="1100" i="0" u="none" strike="noStrike" cap="none" normalizeH="0" baseline="0" dirty="0" smtClean="0">
              <a:ln>
                <a:noFill/>
              </a:ln>
              <a:solidFill>
                <a:schemeClr val="tx1"/>
              </a:solidFill>
              <a:effectLst/>
              <a:latin typeface="Arial" panose="020B0604020202020204" pitchFamily="34" charset="0"/>
            </a:endParaRPr>
          </a:p>
        </p:txBody>
      </p:sp>
      <p:sp>
        <p:nvSpPr>
          <p:cNvPr id="10" name="テキスト ボックス 9"/>
          <p:cNvSpPr txBox="1"/>
          <p:nvPr/>
        </p:nvSpPr>
        <p:spPr>
          <a:xfrm>
            <a:off x="9829800" y="304800"/>
            <a:ext cx="1447800" cy="369332"/>
          </a:xfrm>
          <a:prstGeom prst="rect">
            <a:avLst/>
          </a:prstGeom>
          <a:noFill/>
        </p:spPr>
        <p:txBody>
          <a:bodyPr wrap="square" rtlCol="0">
            <a:spAutoFit/>
          </a:bodyPr>
          <a:lstStyle/>
          <a:p>
            <a:r>
              <a:rPr kumimoji="1" lang="en-US" altLang="ja-JP" dirty="0" smtClean="0"/>
              <a:t>KNN</a:t>
            </a:r>
            <a:r>
              <a:rPr kumimoji="1" lang="ja-JP" altLang="en-US" dirty="0" smtClean="0"/>
              <a:t>は略</a:t>
            </a:r>
            <a:endParaRPr kumimoji="1" lang="ja-JP" altLang="en-US" dirty="0"/>
          </a:p>
        </p:txBody>
      </p:sp>
      <p:sp>
        <p:nvSpPr>
          <p:cNvPr id="2" name="テキスト ボックス 1"/>
          <p:cNvSpPr txBox="1"/>
          <p:nvPr/>
        </p:nvSpPr>
        <p:spPr>
          <a:xfrm>
            <a:off x="451141" y="4572868"/>
            <a:ext cx="1676400" cy="369332"/>
          </a:xfrm>
          <a:prstGeom prst="rect">
            <a:avLst/>
          </a:prstGeom>
          <a:noFill/>
        </p:spPr>
        <p:txBody>
          <a:bodyPr wrap="square" rtlCol="0">
            <a:spAutoFit/>
          </a:bodyPr>
          <a:lstStyle/>
          <a:p>
            <a:r>
              <a:rPr lang="en-US" altLang="ja-JP" dirty="0"/>
              <a:t>r</a:t>
            </a:r>
            <a:r>
              <a:rPr kumimoji="1" lang="en-US" altLang="ja-JP" dirty="0" smtClean="0"/>
              <a:t>=PD=1.005</a:t>
            </a:r>
            <a:endParaRPr kumimoji="1" lang="ja-JP" altLang="en-US" dirty="0"/>
          </a:p>
        </p:txBody>
      </p:sp>
      <p:sp>
        <p:nvSpPr>
          <p:cNvPr id="11" name="テキスト ボックス 10"/>
          <p:cNvSpPr txBox="1"/>
          <p:nvPr/>
        </p:nvSpPr>
        <p:spPr>
          <a:xfrm>
            <a:off x="4407876" y="6568589"/>
            <a:ext cx="1676400" cy="369332"/>
          </a:xfrm>
          <a:prstGeom prst="rect">
            <a:avLst/>
          </a:prstGeom>
          <a:noFill/>
        </p:spPr>
        <p:txBody>
          <a:bodyPr wrap="square" rtlCol="0">
            <a:spAutoFit/>
          </a:bodyPr>
          <a:lstStyle/>
          <a:p>
            <a:r>
              <a:rPr lang="en-US" altLang="ja-JP" dirty="0" smtClean="0"/>
              <a:t>r</a:t>
            </a:r>
            <a:r>
              <a:rPr kumimoji="1" lang="en-US" altLang="ja-JP" dirty="0" smtClean="0"/>
              <a:t>=PF=0.6</a:t>
            </a:r>
            <a:endParaRPr kumimoji="1" lang="ja-JP" altLang="en-US" dirty="0"/>
          </a:p>
        </p:txBody>
      </p:sp>
      <p:sp>
        <p:nvSpPr>
          <p:cNvPr id="3" name="テキスト ボックス 2"/>
          <p:cNvSpPr txBox="1"/>
          <p:nvPr/>
        </p:nvSpPr>
        <p:spPr>
          <a:xfrm>
            <a:off x="685800" y="2438400"/>
            <a:ext cx="1905000" cy="369332"/>
          </a:xfrm>
          <a:prstGeom prst="rect">
            <a:avLst/>
          </a:prstGeom>
          <a:noFill/>
        </p:spPr>
        <p:txBody>
          <a:bodyPr wrap="square" rtlCol="0">
            <a:spAutoFit/>
          </a:bodyPr>
          <a:lstStyle/>
          <a:p>
            <a:r>
              <a:rPr lang="en-US" altLang="ja-JP" dirty="0"/>
              <a:t>r</a:t>
            </a:r>
            <a:r>
              <a:rPr kumimoji="1" lang="en-US" altLang="ja-JP" dirty="0" smtClean="0"/>
              <a:t>=PA=5.12</a:t>
            </a:r>
            <a:endParaRPr kumimoji="1" lang="ja-JP" altLang="en-US" dirty="0"/>
          </a:p>
        </p:txBody>
      </p:sp>
      <p:sp>
        <p:nvSpPr>
          <p:cNvPr id="7" name="テキスト ボックス 6"/>
          <p:cNvSpPr txBox="1"/>
          <p:nvPr/>
        </p:nvSpPr>
        <p:spPr>
          <a:xfrm>
            <a:off x="76003" y="6520934"/>
            <a:ext cx="2547035" cy="369332"/>
          </a:xfrm>
          <a:prstGeom prst="rect">
            <a:avLst/>
          </a:prstGeom>
          <a:noFill/>
        </p:spPr>
        <p:txBody>
          <a:bodyPr wrap="square" rtlCol="0">
            <a:spAutoFit/>
          </a:bodyPr>
          <a:lstStyle/>
          <a:p>
            <a:r>
              <a:rPr kumimoji="1" lang="en-US" altLang="ja-JP" dirty="0" smtClean="0"/>
              <a:t>Backtracking</a:t>
            </a:r>
            <a:r>
              <a:rPr kumimoji="1" lang="ja-JP" altLang="en-US" dirty="0" smtClean="0"/>
              <a:t>（引き返す）</a:t>
            </a:r>
            <a:endParaRPr kumimoji="1" lang="ja-JP" altLang="en-US" dirty="0"/>
          </a:p>
        </p:txBody>
      </p:sp>
    </p:spTree>
    <p:extLst>
      <p:ext uri="{BB962C8B-B14F-4D97-AF65-F5344CB8AC3E}">
        <p14:creationId xmlns:p14="http://schemas.microsoft.com/office/powerpoint/2010/main" val="3978379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nearest neighbor fast</a:t>
                </a:r>
                <a:r>
                  <a:rPr kumimoji="1" lang="en-US" altLang="ja-JP" dirty="0"/>
                  <a:t> </a:t>
                </a:r>
                <a:r>
                  <a:rPr kumimoji="1" lang="en-US" altLang="ja-JP" dirty="0" smtClean="0"/>
                  <a:t>case &amp; edge case</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2"/>
                <a:stretch>
                  <a:fillRect t="-23404" b="-44681"/>
                </a:stretch>
              </a:blipFill>
            </p:spPr>
            <p:txBody>
              <a:bodyPr/>
              <a:lstStyle/>
              <a:p>
                <a:r>
                  <a:rPr lang="ja-JP" altLang="en-US">
                    <a:noFill/>
                  </a:rPr>
                  <a:t> </a:t>
                </a:r>
              </a:p>
            </p:txBody>
          </p:sp>
        </mc:Fallback>
      </mc:AlternateContent>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4694327" cy="2568163"/>
          </a:xfrm>
          <a:prstGeom prst="rect">
            <a:avLst/>
          </a:prstGeom>
        </p:spPr>
      </p:pic>
      <p:sp>
        <p:nvSpPr>
          <p:cNvPr id="6" name="Rectangle 1"/>
          <p:cNvSpPr>
            <a:spLocks noChangeArrowheads="1"/>
          </p:cNvSpPr>
          <p:nvPr/>
        </p:nvSpPr>
        <p:spPr bwMode="auto">
          <a:xfrm>
            <a:off x="5486400" y="1295400"/>
            <a:ext cx="525780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i="0" u="none" strike="noStrike" cap="none" normalizeH="0" baseline="0" dirty="0" smtClean="0">
                <a:ln>
                  <a:noFill/>
                </a:ln>
                <a:solidFill>
                  <a:schemeClr val="tx1"/>
                </a:solidFill>
                <a:effectLst/>
                <a:latin typeface="Arial" panose="020B0604020202020204" pitchFamily="34" charset="0"/>
              </a:rPr>
              <a:t>Figure 9.22 We need to backtrack back towards the root. If we had to check every possible branch of the tree, however, this would be no better than scanning the whole list of points. Instead, we can use all the info we have to </a:t>
            </a:r>
            <a:r>
              <a:rPr kumimoji="0" lang="ja-JP" altLang="ja-JP" sz="1100" i="0" u="none" strike="noStrike" cap="none" normalizeH="0" baseline="0" dirty="0" smtClean="0">
                <a:ln>
                  <a:noFill/>
                </a:ln>
                <a:solidFill>
                  <a:srgbClr val="FF0000"/>
                </a:solidFill>
                <a:effectLst/>
                <a:latin typeface="Arial" panose="020B0604020202020204" pitchFamily="34" charset="0"/>
              </a:rPr>
              <a:t>prune the search</a:t>
            </a:r>
            <a:r>
              <a:rPr kumimoji="0" lang="ja-JP" altLang="ja-JP" sz="1100" i="0" u="none" strike="noStrike" cap="none" normalizeH="0" baseline="0" dirty="0" smtClean="0">
                <a:ln>
                  <a:noFill/>
                </a:ln>
                <a:solidFill>
                  <a:schemeClr val="tx1"/>
                </a:solidFill>
                <a:effectLst/>
                <a:latin typeface="Arial" panose="020B0604020202020204" pitchFamily="34" charset="0"/>
              </a:rPr>
              <a:t>: in the geometric representation on the right, we show </a:t>
            </a:r>
            <a:r>
              <a:rPr kumimoji="0" lang="ja-JP" altLang="ja-JP" sz="1100" i="0" u="none" strike="noStrike" cap="none" normalizeH="0" baseline="0" dirty="0" smtClean="0">
                <a:ln>
                  <a:noFill/>
                </a:ln>
                <a:solidFill>
                  <a:srgbClr val="FF0000"/>
                </a:solidFill>
                <a:effectLst/>
                <a:latin typeface="Arial" panose="020B0604020202020204" pitchFamily="34" charset="0"/>
              </a:rPr>
              <a:t>a visual hint of why it would be useless to check </a:t>
            </a:r>
            <a:r>
              <a:rPr kumimoji="0" lang="ja-JP" altLang="ja-JP" sz="1400" i="0" u="none" strike="noStrike" cap="none" normalizeH="0" baseline="0" dirty="0" smtClean="0">
                <a:ln>
                  <a:noFill/>
                </a:ln>
                <a:solidFill>
                  <a:srgbClr val="FF0000"/>
                </a:solidFill>
                <a:effectLst/>
                <a:latin typeface="Arial Unicode MS"/>
              </a:rPr>
              <a:t>A</a:t>
            </a:r>
            <a:r>
              <a:rPr kumimoji="0" lang="ja-JP" altLang="ja-JP" sz="1100" i="0" u="none" strike="noStrike" cap="none" normalizeH="0" baseline="0" dirty="0" smtClean="0">
                <a:ln>
                  <a:noFill/>
                </a:ln>
                <a:solidFill>
                  <a:srgbClr val="FF0000"/>
                </a:solidFill>
                <a:effectLst/>
              </a:rPr>
              <a:t>’s right sub-branch</a:t>
            </a:r>
            <a:r>
              <a:rPr kumimoji="0" lang="ja-JP" altLang="ja-JP" sz="1100" i="0" u="none" strike="noStrike" cap="none" normalizeH="0" baseline="0" dirty="0" smtClean="0">
                <a:ln>
                  <a:noFill/>
                </a:ln>
                <a:solidFill>
                  <a:schemeClr val="tx1"/>
                </a:solidFill>
                <a:effectLst/>
              </a:rPr>
              <a:t>. If you check back figure 9.21, you can notice that, instead, we knew that we couldn’t rule out </a:t>
            </a:r>
            <a:r>
              <a:rPr kumimoji="0" lang="ja-JP" altLang="ja-JP" sz="1400" i="0" u="none" strike="noStrike" cap="none" normalizeH="0" baseline="0" dirty="0" smtClean="0">
                <a:ln>
                  <a:noFill/>
                </a:ln>
                <a:solidFill>
                  <a:schemeClr val="tx1"/>
                </a:solidFill>
                <a:effectLst/>
                <a:latin typeface="Arial Unicode MS"/>
              </a:rPr>
              <a:t>D</a:t>
            </a:r>
            <a:r>
              <a:rPr kumimoji="0" lang="ja-JP" altLang="ja-JP" sz="1100" i="0" u="none" strike="noStrike" cap="none" normalizeH="0" baseline="0" dirty="0" smtClean="0">
                <a:ln>
                  <a:noFill/>
                </a:ln>
                <a:solidFill>
                  <a:schemeClr val="tx1"/>
                </a:solidFill>
                <a:effectLst/>
              </a:rPr>
              <a:t>’s right sub-branch without traversing it.</a:t>
            </a:r>
            <a:endParaRPr kumimoji="0" lang="ja-JP" altLang="ja-JP" sz="1100" i="0" u="none" strike="noStrike" cap="none" normalizeH="0" baseline="0" dirty="0" smtClean="0">
              <a:ln>
                <a:noFill/>
              </a:ln>
              <a:solidFill>
                <a:schemeClr val="tx1"/>
              </a:solidFill>
              <a:effectLst/>
              <a:latin typeface="Arial" panose="020B0604020202020204" pitchFamily="34" charset="0"/>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23631"/>
            <a:ext cx="8594085" cy="2929569"/>
          </a:xfrm>
          <a:prstGeom prst="rect">
            <a:avLst/>
          </a:prstGeom>
        </p:spPr>
      </p:pic>
      <p:sp>
        <p:nvSpPr>
          <p:cNvPr id="8" name="Rectangle 2"/>
          <p:cNvSpPr>
            <a:spLocks noChangeArrowheads="1"/>
          </p:cNvSpPr>
          <p:nvPr/>
        </p:nvSpPr>
        <p:spPr bwMode="auto">
          <a:xfrm>
            <a:off x="8686800" y="3918864"/>
            <a:ext cx="3171287"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i="0" u="none" strike="noStrike" cap="none" normalizeH="0" baseline="0" dirty="0" smtClean="0">
                <a:ln>
                  <a:noFill/>
                </a:ln>
                <a:solidFill>
                  <a:schemeClr val="tx1"/>
                </a:solidFill>
                <a:effectLst/>
                <a:latin typeface="Arial" panose="020B0604020202020204" pitchFamily="34" charset="0"/>
              </a:rPr>
              <a:t>Figure 9.23 Edge cases for nearest neighbor search, which require traversing the whole tree.</a:t>
            </a:r>
            <a:br>
              <a:rPr kumimoji="0" lang="ja-JP" altLang="ja-JP" sz="1100" i="0" u="none" strike="noStrike" cap="none" normalizeH="0" baseline="0" dirty="0" smtClean="0">
                <a:ln>
                  <a:noFill/>
                </a:ln>
                <a:solidFill>
                  <a:schemeClr val="tx1"/>
                </a:solidFill>
                <a:effectLst/>
                <a:latin typeface="Arial" panose="020B0604020202020204" pitchFamily="34" charset="0"/>
              </a:rPr>
            </a:br>
            <a:r>
              <a:rPr kumimoji="0" lang="ja-JP" altLang="ja-JP" sz="1100" i="0" u="none" strike="noStrike" cap="none" normalizeH="0" baseline="0" dirty="0" smtClean="0">
                <a:ln>
                  <a:noFill/>
                </a:ln>
                <a:solidFill>
                  <a:schemeClr val="tx1"/>
                </a:solidFill>
                <a:effectLst/>
                <a:latin typeface="Arial" panose="020B0604020202020204" pitchFamily="34" charset="0"/>
              </a:rPr>
              <a:t>(A) An example built on the k-d tree from figures 9.20-9.22: by </a:t>
            </a:r>
            <a:r>
              <a:rPr kumimoji="0" lang="ja-JP" altLang="ja-JP" sz="1100" i="0" u="none" strike="noStrike" cap="none" normalizeH="0" baseline="0" dirty="0" smtClean="0">
                <a:ln>
                  <a:noFill/>
                </a:ln>
                <a:solidFill>
                  <a:srgbClr val="FF0000"/>
                </a:solidFill>
                <a:effectLst/>
                <a:latin typeface="Arial" panose="020B0604020202020204" pitchFamily="34" charset="0"/>
              </a:rPr>
              <a:t>carefully</a:t>
            </a:r>
            <a:r>
              <a:rPr kumimoji="0" lang="ja-JP" altLang="ja-JP" sz="1100" i="0" u="none" strike="noStrike" cap="none" normalizeH="0" baseline="0" dirty="0" smtClean="0">
                <a:ln>
                  <a:noFill/>
                </a:ln>
                <a:solidFill>
                  <a:schemeClr val="tx1"/>
                </a:solidFill>
                <a:effectLst/>
                <a:latin typeface="Arial" panose="020B0604020202020204" pitchFamily="34" charset="0"/>
              </a:rPr>
              <a:t> </a:t>
            </a:r>
            <a:r>
              <a:rPr kumimoji="0" lang="ja-JP" altLang="ja-JP" sz="1100" i="0" u="none" strike="noStrike" cap="none" normalizeH="0" baseline="0" dirty="0" smtClean="0">
                <a:ln>
                  <a:noFill/>
                </a:ln>
                <a:solidFill>
                  <a:srgbClr val="FF0000"/>
                </a:solidFill>
                <a:effectLst/>
                <a:latin typeface="Arial" panose="020B0604020202020204" pitchFamily="34" charset="0"/>
              </a:rPr>
              <a:t>choosing the target point</a:t>
            </a:r>
            <a:r>
              <a:rPr kumimoji="0" lang="ja-JP" altLang="ja-JP" sz="1100" i="0" u="none" strike="noStrike" cap="none" normalizeH="0" baseline="0" dirty="0" smtClean="0">
                <a:ln>
                  <a:noFill/>
                </a:ln>
                <a:solidFill>
                  <a:schemeClr val="tx1"/>
                </a:solidFill>
                <a:effectLst/>
                <a:latin typeface="Arial" panose="020B0604020202020204" pitchFamily="34" charset="0"/>
              </a:rPr>
              <a:t>, we can </a:t>
            </a:r>
            <a:r>
              <a:rPr kumimoji="0" lang="ja-JP" altLang="ja-JP" sz="1100" i="0" u="none" strike="noStrike" cap="none" normalizeH="0" baseline="0" dirty="0" smtClean="0">
                <a:ln>
                  <a:noFill/>
                </a:ln>
                <a:solidFill>
                  <a:srgbClr val="FF0000"/>
                </a:solidFill>
                <a:effectLst/>
                <a:latin typeface="Arial" panose="020B0604020202020204" pitchFamily="34" charset="0"/>
              </a:rPr>
              <a:t>force the algorithm to search the whole tree </a:t>
            </a:r>
            <a:r>
              <a:rPr kumimoji="0" lang="ja-JP" altLang="ja-JP" sz="1100" i="0" u="none" strike="noStrike" cap="none" normalizeH="0" baseline="0" dirty="0" smtClean="0">
                <a:ln>
                  <a:noFill/>
                </a:ln>
                <a:solidFill>
                  <a:schemeClr val="tx1"/>
                </a:solidFill>
                <a:effectLst/>
                <a:latin typeface="Arial" panose="020B0604020202020204" pitchFamily="34" charset="0"/>
              </a:rPr>
              <a:t>– as shown on the tree representation.</a:t>
            </a:r>
            <a:br>
              <a:rPr kumimoji="0" lang="ja-JP" altLang="ja-JP" sz="1100" i="0" u="none" strike="noStrike" cap="none" normalizeH="0" baseline="0" dirty="0" smtClean="0">
                <a:ln>
                  <a:noFill/>
                </a:ln>
                <a:solidFill>
                  <a:schemeClr val="tx1"/>
                </a:solidFill>
                <a:effectLst/>
                <a:latin typeface="Arial" panose="020B0604020202020204" pitchFamily="34" charset="0"/>
              </a:rPr>
            </a:br>
            <a:r>
              <a:rPr kumimoji="0" lang="ja-JP" altLang="ja-JP" sz="1100" i="0" u="none" strike="noStrike" cap="none" normalizeH="0" baseline="0" dirty="0" smtClean="0">
                <a:ln>
                  <a:noFill/>
                </a:ln>
                <a:solidFill>
                  <a:schemeClr val="tx1"/>
                </a:solidFill>
                <a:effectLst/>
                <a:latin typeface="Arial" panose="020B0604020202020204" pitchFamily="34" charset="0"/>
              </a:rPr>
              <a:t>(B) We show the spatial representation only of an edge case where all the points lie in a circle, and we choose the center of the circle as target of the search. Notice how the distance from </a:t>
            </a:r>
            <a:r>
              <a:rPr kumimoji="0" lang="ja-JP" altLang="ja-JP" sz="1400" i="0" u="none" strike="noStrike" cap="none" normalizeH="0" baseline="0" dirty="0" smtClean="0">
                <a:ln>
                  <a:noFill/>
                </a:ln>
                <a:solidFill>
                  <a:schemeClr val="tx1"/>
                </a:solidFill>
                <a:effectLst/>
                <a:latin typeface="Arial Unicode MS"/>
              </a:rPr>
              <a:t>P</a:t>
            </a:r>
            <a:r>
              <a:rPr kumimoji="0" lang="ja-JP" altLang="ja-JP" sz="1100" i="0" u="none" strike="noStrike" cap="none" normalizeH="0" baseline="0" dirty="0" smtClean="0">
                <a:ln>
                  <a:noFill/>
                </a:ln>
                <a:solidFill>
                  <a:schemeClr val="tx1"/>
                </a:solidFill>
                <a:effectLst/>
              </a:rPr>
              <a:t> to a split line will always be shorter than the radius of the circle (which, in turn, is the distance to the nearest neighbor).</a:t>
            </a:r>
            <a:endParaRPr kumimoji="0" lang="ja-JP" altLang="ja-JP" sz="1100" i="0" u="none" strike="noStrike" cap="none" normalizeH="0" baseline="0" dirty="0" smtClean="0">
              <a:ln>
                <a:noFill/>
              </a:ln>
              <a:solidFill>
                <a:schemeClr val="tx1"/>
              </a:solidFill>
              <a:effectLst/>
              <a:latin typeface="Arial" panose="020B0604020202020204" pitchFamily="34" charset="0"/>
            </a:endParaRPr>
          </a:p>
        </p:txBody>
      </p:sp>
      <p:sp>
        <p:nvSpPr>
          <p:cNvPr id="9" name="テキスト ボックス 8"/>
          <p:cNvSpPr txBox="1"/>
          <p:nvPr/>
        </p:nvSpPr>
        <p:spPr>
          <a:xfrm>
            <a:off x="2133600" y="682842"/>
            <a:ext cx="1676400" cy="369332"/>
          </a:xfrm>
          <a:prstGeom prst="rect">
            <a:avLst/>
          </a:prstGeom>
          <a:noFill/>
        </p:spPr>
        <p:txBody>
          <a:bodyPr wrap="square" rtlCol="0">
            <a:spAutoFit/>
          </a:bodyPr>
          <a:lstStyle/>
          <a:p>
            <a:r>
              <a:rPr lang="en-US" altLang="ja-JP" dirty="0" smtClean="0"/>
              <a:t>r</a:t>
            </a:r>
            <a:r>
              <a:rPr kumimoji="1" lang="en-US" altLang="ja-JP" dirty="0" smtClean="0"/>
              <a:t>=PF=0.6</a:t>
            </a:r>
            <a:endParaRPr kumimoji="1" lang="ja-JP" altLang="en-US" dirty="0"/>
          </a:p>
        </p:txBody>
      </p:sp>
    </p:spTree>
    <p:extLst>
      <p:ext uri="{BB962C8B-B14F-4D97-AF65-F5344CB8AC3E}">
        <p14:creationId xmlns:p14="http://schemas.microsoft.com/office/powerpoint/2010/main" val="379458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nearest neighbor search algorithm</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2"/>
                <a:stretch>
                  <a:fillRect t="-23404" b="-44681"/>
                </a:stretch>
              </a:blipFill>
            </p:spPr>
            <p:txBody>
              <a:bodyPr/>
              <a:lstStyle/>
              <a:p>
                <a:r>
                  <a:rPr lang="ja-JP" altLang="en-US">
                    <a:noFill/>
                  </a:rPr>
                  <a:t> </a:t>
                </a:r>
              </a:p>
            </p:txBody>
          </p:sp>
        </mc:Fallback>
      </mc:AlternateContent>
      <p:sp>
        <p:nvSpPr>
          <p:cNvPr id="5" name="正方形/長方形 4"/>
          <p:cNvSpPr/>
          <p:nvPr/>
        </p:nvSpPr>
        <p:spPr>
          <a:xfrm>
            <a:off x="0" y="1225689"/>
            <a:ext cx="7086600" cy="4801314"/>
          </a:xfrm>
          <a:prstGeom prst="rect">
            <a:avLst/>
          </a:prstGeom>
        </p:spPr>
        <p:txBody>
          <a:bodyPr wrap="square">
            <a:spAutoFit/>
          </a:bodyPr>
          <a:lstStyle/>
          <a:p>
            <a:r>
              <a:rPr lang="ja-JP" altLang="en-US" dirty="0"/>
              <a:t>function nearestNeighbor(node, target, (nnDist, nn)=(inf, null))</a:t>
            </a:r>
          </a:p>
          <a:p>
            <a:r>
              <a:rPr lang="ja-JP" altLang="en-US" dirty="0"/>
              <a:t>  if node == null then</a:t>
            </a:r>
          </a:p>
          <a:p>
            <a:r>
              <a:rPr lang="ja-JP" altLang="en-US" dirty="0"/>
              <a:t>    return (nnDist, nn)</a:t>
            </a:r>
          </a:p>
          <a:p>
            <a:r>
              <a:rPr lang="ja-JP" altLang="en-US" dirty="0"/>
              <a:t>  else</a:t>
            </a:r>
          </a:p>
          <a:p>
            <a:r>
              <a:rPr lang="ja-JP" altLang="en-US" dirty="0"/>
              <a:t>    dist ← distance(node.point, target)</a:t>
            </a:r>
          </a:p>
          <a:p>
            <a:r>
              <a:rPr lang="ja-JP" altLang="en-US" dirty="0"/>
              <a:t>    if dist &lt; nnDist then</a:t>
            </a:r>
          </a:p>
          <a:p>
            <a:r>
              <a:rPr lang="ja-JP" altLang="en-US" dirty="0"/>
              <a:t>      (nnDist, nn) ← (dist, node.point)</a:t>
            </a:r>
          </a:p>
          <a:p>
            <a:r>
              <a:rPr lang="ja-JP" altLang="en-US" dirty="0"/>
              <a:t>    if compare(target, node) &lt; 0 then</a:t>
            </a:r>
          </a:p>
          <a:p>
            <a:r>
              <a:rPr lang="ja-JP" altLang="en-US" dirty="0"/>
              <a:t>      </a:t>
            </a:r>
            <a:r>
              <a:rPr lang="ja-JP" altLang="en-US" dirty="0">
                <a:solidFill>
                  <a:srgbClr val="FF0000"/>
                </a:solidFill>
              </a:rPr>
              <a:t>closeBranch</a:t>
            </a:r>
            <a:r>
              <a:rPr lang="ja-JP" altLang="en-US" dirty="0"/>
              <a:t> ← node.left</a:t>
            </a:r>
          </a:p>
          <a:p>
            <a:r>
              <a:rPr lang="ja-JP" altLang="en-US" dirty="0"/>
              <a:t>      </a:t>
            </a:r>
            <a:r>
              <a:rPr lang="ja-JP" altLang="en-US" dirty="0">
                <a:solidFill>
                  <a:srgbClr val="FF0000"/>
                </a:solidFill>
              </a:rPr>
              <a:t>farBranch</a:t>
            </a:r>
            <a:r>
              <a:rPr lang="ja-JP" altLang="en-US" dirty="0"/>
              <a:t> ← node.right</a:t>
            </a:r>
          </a:p>
          <a:p>
            <a:r>
              <a:rPr lang="ja-JP" altLang="en-US" dirty="0"/>
              <a:t>    else</a:t>
            </a:r>
          </a:p>
          <a:p>
            <a:r>
              <a:rPr lang="ja-JP" altLang="en-US" dirty="0"/>
              <a:t>      </a:t>
            </a:r>
            <a:r>
              <a:rPr lang="ja-JP" altLang="en-US" dirty="0">
                <a:solidFill>
                  <a:srgbClr val="FF0000"/>
                </a:solidFill>
              </a:rPr>
              <a:t>closeBranch</a:t>
            </a:r>
            <a:r>
              <a:rPr lang="ja-JP" altLang="en-US" dirty="0"/>
              <a:t> ← node.right</a:t>
            </a:r>
          </a:p>
          <a:p>
            <a:r>
              <a:rPr lang="ja-JP" altLang="en-US" dirty="0"/>
              <a:t>      </a:t>
            </a:r>
            <a:r>
              <a:rPr lang="ja-JP" altLang="en-US" dirty="0">
                <a:solidFill>
                  <a:srgbClr val="FF0000"/>
                </a:solidFill>
              </a:rPr>
              <a:t>farBranch</a:t>
            </a:r>
            <a:r>
              <a:rPr lang="ja-JP" altLang="en-US" dirty="0"/>
              <a:t> ← node.left</a:t>
            </a:r>
          </a:p>
          <a:p>
            <a:r>
              <a:rPr lang="ja-JP" altLang="en-US" dirty="0"/>
              <a:t>    (nnDist, nn) ← nearestNeighbor(closeBranch, target, (nnDist, nn))</a:t>
            </a:r>
          </a:p>
          <a:p>
            <a:r>
              <a:rPr lang="ja-JP" altLang="en-US" dirty="0"/>
              <a:t>    if </a:t>
            </a:r>
            <a:r>
              <a:rPr lang="ja-JP" altLang="en-US" dirty="0">
                <a:solidFill>
                  <a:srgbClr val="FF0000"/>
                </a:solidFill>
              </a:rPr>
              <a:t>splitDistance(target, node) &lt; nnDist </a:t>
            </a:r>
            <a:r>
              <a:rPr lang="ja-JP" altLang="en-US" dirty="0"/>
              <a:t>then</a:t>
            </a:r>
          </a:p>
          <a:p>
            <a:r>
              <a:rPr lang="ja-JP" altLang="en-US" dirty="0"/>
              <a:t>      (nnDist, nn) ← nearestNeighbor(farBranch, target, (nnDist, nn))</a:t>
            </a:r>
          </a:p>
          <a:p>
            <a:r>
              <a:rPr lang="ja-JP" altLang="en-US" dirty="0"/>
              <a:t>    return (nnDist, nn)</a:t>
            </a:r>
          </a:p>
        </p:txBody>
      </p:sp>
      <p:sp>
        <p:nvSpPr>
          <p:cNvPr id="3" name="テキスト ボックス 2"/>
          <p:cNvSpPr txBox="1"/>
          <p:nvPr/>
        </p:nvSpPr>
        <p:spPr>
          <a:xfrm>
            <a:off x="6934200" y="5105400"/>
            <a:ext cx="1905000" cy="369332"/>
          </a:xfrm>
          <a:prstGeom prst="rect">
            <a:avLst/>
          </a:prstGeom>
          <a:noFill/>
        </p:spPr>
        <p:txBody>
          <a:bodyPr wrap="square" rtlCol="0">
            <a:spAutoFit/>
          </a:bodyPr>
          <a:lstStyle/>
          <a:p>
            <a:r>
              <a:rPr kumimoji="1" lang="ja-JP" altLang="en-US" dirty="0" smtClean="0">
                <a:solidFill>
                  <a:srgbClr val="FF0000"/>
                </a:solidFill>
              </a:rPr>
              <a:t>←</a:t>
            </a:r>
            <a:r>
              <a:rPr kumimoji="1" lang="en-US" altLang="ja-JP" dirty="0" smtClean="0">
                <a:solidFill>
                  <a:srgbClr val="FF0000"/>
                </a:solidFill>
              </a:rPr>
              <a:t>backtracking</a:t>
            </a:r>
            <a:endParaRPr kumimoji="1" lang="ja-JP" altLang="en-US" dirty="0">
              <a:solidFill>
                <a:srgbClr val="FF0000"/>
              </a:solidFill>
            </a:endParaRPr>
          </a:p>
        </p:txBody>
      </p:sp>
    </p:spTree>
    <p:extLst>
      <p:ext uri="{BB962C8B-B14F-4D97-AF65-F5344CB8AC3E}">
        <p14:creationId xmlns:p14="http://schemas.microsoft.com/office/powerpoint/2010/main" val="2511234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region search (circle)</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2"/>
                <a:stretch>
                  <a:fillRect t="-23404" b="-44681"/>
                </a:stretch>
              </a:blipFill>
            </p:spPr>
            <p:txBody>
              <a:bodyPr/>
              <a:lstStyle/>
              <a:p>
                <a:r>
                  <a:rPr lang="ja-JP" altLang="en-US">
                    <a:noFill/>
                  </a:rPr>
                  <a:t> </a:t>
                </a:r>
              </a:p>
            </p:txBody>
          </p:sp>
        </mc:Fallback>
      </mc:AlternateContent>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556"/>
            <a:ext cx="9386750" cy="4115044"/>
          </a:xfrm>
          <a:prstGeom prst="rect">
            <a:avLst/>
          </a:prstGeom>
        </p:spPr>
      </p:pic>
      <p:sp>
        <p:nvSpPr>
          <p:cNvPr id="7" name="Rectangle 1"/>
          <p:cNvSpPr>
            <a:spLocks noChangeArrowheads="1"/>
          </p:cNvSpPr>
          <p:nvPr/>
        </p:nvSpPr>
        <p:spPr bwMode="auto">
          <a:xfrm>
            <a:off x="9296400" y="553636"/>
            <a:ext cx="2895599" cy="274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50" i="0" u="none" strike="noStrike" cap="none" normalizeH="0" baseline="0" dirty="0" smtClean="0">
                <a:ln>
                  <a:noFill/>
                </a:ln>
                <a:solidFill>
                  <a:schemeClr val="tx1"/>
                </a:solidFill>
                <a:effectLst/>
                <a:latin typeface="Arial" panose="020B0604020202020204" pitchFamily="34" charset="0"/>
              </a:rPr>
              <a:t>Figure 9.25 Region Search on a k-d tree: returns all the points in a k-d tree </a:t>
            </a:r>
            <a:r>
              <a:rPr kumimoji="0" lang="ja-JP" altLang="ja-JP" sz="1050" i="0" u="none" strike="noStrike" cap="none" normalizeH="0" baseline="0" dirty="0" smtClean="0">
                <a:ln>
                  <a:noFill/>
                </a:ln>
                <a:solidFill>
                  <a:srgbClr val="FF0000"/>
                </a:solidFill>
                <a:effectLst/>
                <a:latin typeface="Arial" panose="020B0604020202020204" pitchFamily="34" charset="0"/>
              </a:rPr>
              <a:t>within a given hyper-sphere</a:t>
            </a:r>
            <a:r>
              <a:rPr kumimoji="0" lang="ja-JP" altLang="ja-JP" sz="1050" i="0" u="none" strike="noStrike" cap="none" normalizeH="0" baseline="0" dirty="0" smtClean="0">
                <a:ln>
                  <a:noFill/>
                </a:ln>
                <a:solidFill>
                  <a:schemeClr val="tx1"/>
                </a:solidFill>
                <a:effectLst/>
                <a:latin typeface="Arial" panose="020B0604020202020204" pitchFamily="34" charset="0"/>
              </a:rPr>
              <a:t>. This means looking for points </a:t>
            </a:r>
            <a:r>
              <a:rPr kumimoji="0" lang="ja-JP" altLang="ja-JP" sz="1050" i="0" u="none" strike="noStrike" cap="none" normalizeH="0" baseline="0" dirty="0" smtClean="0">
                <a:ln>
                  <a:noFill/>
                </a:ln>
                <a:solidFill>
                  <a:srgbClr val="FF0000"/>
                </a:solidFill>
                <a:effectLst/>
                <a:latin typeface="Arial" panose="020B0604020202020204" pitchFamily="34" charset="0"/>
              </a:rPr>
              <a:t>within a given Euclidean distance </a:t>
            </a:r>
            <a:r>
              <a:rPr kumimoji="0" lang="ja-JP" altLang="ja-JP" sz="1050" i="0" u="none" strike="noStrike" cap="none" normalizeH="0" baseline="0" dirty="0" smtClean="0">
                <a:ln>
                  <a:noFill/>
                </a:ln>
                <a:solidFill>
                  <a:schemeClr val="tx1"/>
                </a:solidFill>
                <a:effectLst/>
                <a:latin typeface="Arial" panose="020B0604020202020204" pitchFamily="34" charset="0"/>
              </a:rPr>
              <a:t>from the sphere’s center. We start search from the root: it’s not within the sphere. The point is on </a:t>
            </a:r>
            <a:r>
              <a:rPr kumimoji="0" lang="ja-JP" altLang="ja-JP" sz="1200" i="0" u="none" strike="noStrike" cap="none" normalizeH="0" baseline="0" dirty="0" smtClean="0">
                <a:ln>
                  <a:noFill/>
                </a:ln>
                <a:solidFill>
                  <a:schemeClr val="tx1"/>
                </a:solidFill>
                <a:effectLst/>
                <a:latin typeface="Arial Unicode MS"/>
              </a:rPr>
              <a:t>A</a:t>
            </a:r>
            <a:r>
              <a:rPr kumimoji="0" lang="ja-JP" altLang="ja-JP" sz="1050" i="0" u="none" strike="noStrike" cap="none" normalizeH="0" baseline="0" dirty="0" smtClean="0">
                <a:ln>
                  <a:noFill/>
                </a:ln>
                <a:solidFill>
                  <a:schemeClr val="tx1"/>
                </a:solidFill>
                <a:effectLst/>
              </a:rPr>
              <a:t>’s left branch, so we need to traverse it; but even if </a:t>
            </a:r>
            <a:r>
              <a:rPr kumimoji="0" lang="ja-JP" altLang="ja-JP" sz="1200" i="0" u="none" strike="noStrike" cap="none" normalizeH="0" baseline="0" dirty="0" smtClean="0">
                <a:ln>
                  <a:noFill/>
                </a:ln>
                <a:solidFill>
                  <a:schemeClr val="tx1"/>
                </a:solidFill>
                <a:effectLst/>
                <a:latin typeface="Arial Unicode MS"/>
              </a:rPr>
              <a:t>A</a:t>
            </a:r>
            <a:r>
              <a:rPr kumimoji="0" lang="ja-JP" altLang="ja-JP" sz="1050" i="0" u="none" strike="noStrike" cap="none" normalizeH="0" baseline="0" dirty="0" smtClean="0">
                <a:ln>
                  <a:noFill/>
                </a:ln>
                <a:solidFill>
                  <a:schemeClr val="tx1"/>
                </a:solidFill>
                <a:effectLst/>
              </a:rPr>
              <a:t> is not within the sphere, the split line through it intersects the sphere, so there is a portion of the sphere intersecting the right branch of </a:t>
            </a:r>
            <a:r>
              <a:rPr kumimoji="0" lang="ja-JP" altLang="ja-JP" sz="1200" i="0" u="none" strike="noStrike" cap="none" normalizeH="0" baseline="0" dirty="0" smtClean="0">
                <a:ln>
                  <a:noFill/>
                </a:ln>
                <a:solidFill>
                  <a:schemeClr val="tx1"/>
                </a:solidFill>
                <a:effectLst/>
                <a:latin typeface="Arial Unicode MS"/>
              </a:rPr>
              <a:t>A</a:t>
            </a:r>
            <a:r>
              <a:rPr kumimoji="0" lang="ja-JP" altLang="ja-JP" sz="1050" i="0" u="none" strike="noStrike" cap="none" normalizeH="0" baseline="0" dirty="0" smtClean="0">
                <a:ln>
                  <a:noFill/>
                </a:ln>
                <a:solidFill>
                  <a:schemeClr val="tx1"/>
                </a:solidFill>
                <a:effectLst/>
              </a:rPr>
              <a:t> as well (highlighted in the top-left figure).</a:t>
            </a:r>
            <a:br>
              <a:rPr kumimoji="0" lang="ja-JP" altLang="ja-JP" sz="1050" i="0" u="none" strike="noStrike" cap="none" normalizeH="0" baseline="0" dirty="0" smtClean="0">
                <a:ln>
                  <a:noFill/>
                </a:ln>
                <a:solidFill>
                  <a:schemeClr val="tx1"/>
                </a:solidFill>
                <a:effectLst/>
              </a:rPr>
            </a:br>
            <a:r>
              <a:rPr kumimoji="0" lang="ja-JP" altLang="ja-JP" sz="1050" i="0" u="none" strike="noStrike" cap="none" normalizeH="0" baseline="0" dirty="0" smtClean="0">
                <a:ln>
                  <a:noFill/>
                </a:ln>
                <a:solidFill>
                  <a:schemeClr val="tx1"/>
                </a:solidFill>
                <a:effectLst/>
              </a:rPr>
              <a:t>For the following steps, we are showing in parallel the execution on all branches at a given level, for the sake of space (this is also a good hint that this processes could be executed in parallel…).</a:t>
            </a:r>
            <a:endParaRPr kumimoji="0" lang="ja-JP" altLang="ja-JP" sz="105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7283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762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region search (circle)</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76200"/>
                <a:ext cx="11190068" cy="574040"/>
              </a:xfrm>
              <a:blipFill>
                <a:blip r:embed="rId2"/>
                <a:stretch>
                  <a:fillRect t="-23404" b="-44681"/>
                </a:stretch>
              </a:blipFill>
            </p:spPr>
            <p:txBody>
              <a:bodyPr/>
              <a:lstStyle/>
              <a:p>
                <a:r>
                  <a:rPr lang="ja-JP" altLang="en-US">
                    <a:noFill/>
                  </a:rPr>
                  <a:t> </a:t>
                </a:r>
              </a:p>
            </p:txBody>
          </p:sp>
        </mc:Fallback>
      </mc:AlternateContent>
      <p:sp>
        <p:nvSpPr>
          <p:cNvPr id="5" name="正方形/長方形 4"/>
          <p:cNvSpPr/>
          <p:nvPr/>
        </p:nvSpPr>
        <p:spPr>
          <a:xfrm>
            <a:off x="3048000" y="889844"/>
            <a:ext cx="6096000" cy="5078313"/>
          </a:xfrm>
          <a:prstGeom prst="rect">
            <a:avLst/>
          </a:prstGeom>
        </p:spPr>
        <p:txBody>
          <a:bodyPr>
            <a:spAutoFit/>
          </a:bodyPr>
          <a:lstStyle/>
          <a:p>
            <a:r>
              <a:rPr lang="ja-JP" altLang="en-US" dirty="0"/>
              <a:t>function pointsInSphere(node, center, radius)</a:t>
            </a:r>
          </a:p>
          <a:p>
            <a:r>
              <a:rPr lang="ja-JP" altLang="en-US" dirty="0"/>
              <a:t>  if node == null then</a:t>
            </a:r>
          </a:p>
          <a:p>
            <a:r>
              <a:rPr lang="ja-JP" altLang="en-US" dirty="0"/>
              <a:t>    return []</a:t>
            </a:r>
          </a:p>
          <a:p>
            <a:r>
              <a:rPr lang="ja-JP" altLang="en-US" dirty="0"/>
              <a:t>  else</a:t>
            </a:r>
          </a:p>
          <a:p>
            <a:r>
              <a:rPr lang="ja-JP" altLang="en-US" dirty="0"/>
              <a:t>    points ← []</a:t>
            </a:r>
          </a:p>
          <a:p>
            <a:r>
              <a:rPr lang="ja-JP" altLang="en-US" dirty="0"/>
              <a:t>    dist ← distance(node.point, center)</a:t>
            </a:r>
          </a:p>
          <a:p>
            <a:r>
              <a:rPr lang="ja-JP" altLang="en-US" dirty="0"/>
              <a:t>    if dist &lt; radius then</a:t>
            </a:r>
          </a:p>
          <a:p>
            <a:r>
              <a:rPr lang="ja-JP" altLang="en-US" dirty="0"/>
              <a:t>      points.</a:t>
            </a:r>
            <a:r>
              <a:rPr lang="ja-JP" altLang="en-US" dirty="0">
                <a:solidFill>
                  <a:srgbClr val="FF0000"/>
                </a:solidFill>
              </a:rPr>
              <a:t>insert</a:t>
            </a:r>
            <a:r>
              <a:rPr lang="ja-JP" altLang="en-US" dirty="0"/>
              <a:t>(node.point)</a:t>
            </a:r>
          </a:p>
          <a:p>
            <a:r>
              <a:rPr lang="ja-JP" altLang="en-US" dirty="0"/>
              <a:t>    if compare(target, node) &lt; 0 then</a:t>
            </a:r>
          </a:p>
          <a:p>
            <a:r>
              <a:rPr lang="ja-JP" altLang="en-US" dirty="0"/>
              <a:t>      </a:t>
            </a:r>
            <a:r>
              <a:rPr lang="ja-JP" altLang="en-US" dirty="0">
                <a:solidFill>
                  <a:srgbClr val="FF0000"/>
                </a:solidFill>
              </a:rPr>
              <a:t>closeBranch</a:t>
            </a:r>
            <a:r>
              <a:rPr lang="ja-JP" altLang="en-US" dirty="0"/>
              <a:t> ← node.left</a:t>
            </a:r>
          </a:p>
          <a:p>
            <a:r>
              <a:rPr lang="ja-JP" altLang="en-US" dirty="0"/>
              <a:t>      </a:t>
            </a:r>
            <a:r>
              <a:rPr lang="ja-JP" altLang="en-US" dirty="0">
                <a:solidFill>
                  <a:srgbClr val="FF0000"/>
                </a:solidFill>
              </a:rPr>
              <a:t>farBranch</a:t>
            </a:r>
            <a:r>
              <a:rPr lang="ja-JP" altLang="en-US" dirty="0"/>
              <a:t> ← node.right</a:t>
            </a:r>
          </a:p>
          <a:p>
            <a:r>
              <a:rPr lang="ja-JP" altLang="en-US" dirty="0"/>
              <a:t>    else</a:t>
            </a:r>
          </a:p>
          <a:p>
            <a:r>
              <a:rPr lang="ja-JP" altLang="en-US" dirty="0"/>
              <a:t>      </a:t>
            </a:r>
            <a:r>
              <a:rPr lang="ja-JP" altLang="en-US" dirty="0">
                <a:solidFill>
                  <a:srgbClr val="FF0000"/>
                </a:solidFill>
              </a:rPr>
              <a:t>closeBranch</a:t>
            </a:r>
            <a:r>
              <a:rPr lang="ja-JP" altLang="en-US" dirty="0"/>
              <a:t> ← node.right</a:t>
            </a:r>
          </a:p>
          <a:p>
            <a:r>
              <a:rPr lang="ja-JP" altLang="en-US" dirty="0"/>
              <a:t>      </a:t>
            </a:r>
            <a:r>
              <a:rPr lang="ja-JP" altLang="en-US" dirty="0">
                <a:solidFill>
                  <a:srgbClr val="FF0000"/>
                </a:solidFill>
              </a:rPr>
              <a:t>farBranch</a:t>
            </a:r>
            <a:r>
              <a:rPr lang="ja-JP" altLang="en-US" dirty="0"/>
              <a:t> ← node.left</a:t>
            </a:r>
          </a:p>
          <a:p>
            <a:r>
              <a:rPr lang="ja-JP" altLang="en-US" dirty="0"/>
              <a:t>    points.</a:t>
            </a:r>
            <a:r>
              <a:rPr lang="ja-JP" altLang="en-US" dirty="0">
                <a:solidFill>
                  <a:srgbClr val="FF0000"/>
                </a:solidFill>
              </a:rPr>
              <a:t>insertAll</a:t>
            </a:r>
            <a:r>
              <a:rPr lang="ja-JP" altLang="en-US" dirty="0"/>
              <a:t>(</a:t>
            </a:r>
            <a:r>
              <a:rPr lang="ja-JP" altLang="en-US" dirty="0">
                <a:solidFill>
                  <a:srgbClr val="FF0000"/>
                </a:solidFill>
              </a:rPr>
              <a:t>pointsInSphere</a:t>
            </a:r>
            <a:r>
              <a:rPr lang="ja-JP" altLang="en-US" dirty="0"/>
              <a:t>(</a:t>
            </a:r>
            <a:r>
              <a:rPr lang="ja-JP" altLang="en-US" dirty="0">
                <a:solidFill>
                  <a:srgbClr val="FF0000"/>
                </a:solidFill>
              </a:rPr>
              <a:t>closeBranch</a:t>
            </a:r>
            <a:r>
              <a:rPr lang="ja-JP" altLang="en-US" dirty="0"/>
              <a:t>, center, radius))</a:t>
            </a:r>
          </a:p>
          <a:p>
            <a:r>
              <a:rPr lang="ja-JP" altLang="en-US" dirty="0"/>
              <a:t>    if </a:t>
            </a:r>
            <a:r>
              <a:rPr lang="ja-JP" altLang="en-US" dirty="0">
                <a:solidFill>
                  <a:srgbClr val="FF0000"/>
                </a:solidFill>
              </a:rPr>
              <a:t>splitDistance(target, node) &lt; radius </a:t>
            </a:r>
            <a:r>
              <a:rPr lang="ja-JP" altLang="en-US" dirty="0"/>
              <a:t>then</a:t>
            </a:r>
          </a:p>
          <a:p>
            <a:r>
              <a:rPr lang="ja-JP" altLang="en-US" dirty="0"/>
              <a:t>      points.insertAll(</a:t>
            </a:r>
            <a:r>
              <a:rPr lang="ja-JP" altLang="en-US" dirty="0">
                <a:solidFill>
                  <a:srgbClr val="FF0000"/>
                </a:solidFill>
              </a:rPr>
              <a:t>pointsInSphere</a:t>
            </a:r>
            <a:r>
              <a:rPr lang="ja-JP" altLang="en-US" dirty="0"/>
              <a:t>(</a:t>
            </a:r>
            <a:r>
              <a:rPr lang="ja-JP" altLang="en-US" dirty="0">
                <a:solidFill>
                  <a:srgbClr val="FF0000"/>
                </a:solidFill>
              </a:rPr>
              <a:t>farBranch</a:t>
            </a:r>
            <a:r>
              <a:rPr lang="ja-JP" altLang="en-US" dirty="0"/>
              <a:t>, center, radius))</a:t>
            </a:r>
          </a:p>
          <a:p>
            <a:r>
              <a:rPr lang="ja-JP" altLang="en-US" dirty="0"/>
              <a:t>    return points</a:t>
            </a:r>
          </a:p>
        </p:txBody>
      </p:sp>
    </p:spTree>
    <p:extLst>
      <p:ext uri="{BB962C8B-B14F-4D97-AF65-F5344CB8AC3E}">
        <p14:creationId xmlns:p14="http://schemas.microsoft.com/office/powerpoint/2010/main" val="2993424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8534399" y="76200"/>
                <a:ext cx="3156633" cy="2215991"/>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region search (rectangle</a:t>
                </a:r>
                <a:r>
                  <a:rPr kumimoji="1" lang="ja-JP" altLang="en-US" dirty="0"/>
                  <a:t>長方形</a:t>
                </a:r>
                <a:r>
                  <a:rPr kumimoji="1" lang="en-US" altLang="ja-JP" dirty="0" smtClean="0"/>
                  <a:t>)</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8534399" y="76200"/>
                <a:ext cx="3156633" cy="2215991"/>
              </a:xfrm>
              <a:blipFill>
                <a:blip r:embed="rId2"/>
                <a:stretch>
                  <a:fillRect l="-8687" t="-6061" r="-7143" b="-12121"/>
                </a:stretch>
              </a:blipFill>
            </p:spPr>
            <p:txBody>
              <a:bodyPr/>
              <a:lstStyle/>
              <a:p>
                <a:r>
                  <a:rPr lang="ja-JP" altLang="en-US">
                    <a:noFill/>
                  </a:rPr>
                  <a:t> </a:t>
                </a:r>
              </a:p>
            </p:txBody>
          </p:sp>
        </mc:Fallback>
      </mc:AlternateContent>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8229599" cy="3657600"/>
          </a:xfrm>
          <a:prstGeom prst="rect">
            <a:avLst/>
          </a:prstGeom>
        </p:spPr>
      </p:pic>
      <p:sp>
        <p:nvSpPr>
          <p:cNvPr id="6" name="Rectangle 1"/>
          <p:cNvSpPr>
            <a:spLocks noChangeArrowheads="1"/>
          </p:cNvSpPr>
          <p:nvPr/>
        </p:nvSpPr>
        <p:spPr bwMode="auto">
          <a:xfrm>
            <a:off x="742948" y="4572000"/>
            <a:ext cx="3371851"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50" i="0" u="none" strike="noStrike" cap="none" normalizeH="0" baseline="0" dirty="0" smtClean="0">
                <a:ln>
                  <a:noFill/>
                </a:ln>
                <a:solidFill>
                  <a:schemeClr val="tx1"/>
                </a:solidFill>
                <a:effectLst/>
                <a:latin typeface="Arial" panose="020B0604020202020204" pitchFamily="34" charset="0"/>
              </a:rPr>
              <a:t>Figure 9.26 Region Search on a k-d tree: returns all the points in a k-d</a:t>
            </a:r>
            <a:r>
              <a:rPr kumimoji="0" lang="ja-JP" altLang="ja-JP" sz="1050" i="0" u="none" strike="noStrike" cap="none" normalizeH="0" baseline="0" dirty="0" smtClean="0">
                <a:ln>
                  <a:noFill/>
                </a:ln>
                <a:effectLst/>
                <a:latin typeface="Arial" panose="020B0604020202020204" pitchFamily="34" charset="0"/>
              </a:rPr>
              <a:t> tree </a:t>
            </a:r>
            <a:r>
              <a:rPr kumimoji="0" lang="ja-JP" altLang="ja-JP" sz="1050" i="0" u="none" strike="noStrike" cap="none" normalizeH="0" baseline="0" dirty="0" smtClean="0">
                <a:ln>
                  <a:noFill/>
                </a:ln>
                <a:solidFill>
                  <a:srgbClr val="FF0000"/>
                </a:solidFill>
                <a:effectLst/>
                <a:latin typeface="Arial" panose="020B0604020202020204" pitchFamily="34" charset="0"/>
              </a:rPr>
              <a:t>within a given hyper-rectangle</a:t>
            </a:r>
            <a:r>
              <a:rPr kumimoji="0" lang="ja-JP" altLang="ja-JP" sz="1050" i="0" u="none" strike="noStrike" cap="none" normalizeH="0" baseline="0" dirty="0" smtClean="0">
                <a:ln>
                  <a:noFill/>
                </a:ln>
                <a:solidFill>
                  <a:schemeClr val="tx1"/>
                </a:solidFill>
                <a:effectLst/>
                <a:latin typeface="Arial" panose="020B0604020202020204" pitchFamily="34" charset="0"/>
              </a:rPr>
              <a:t>. This means looking for points that, for each coordinate, satisfy two inequalities: each coordinate must be within a range; for instance, in this 2-D example, points’ </a:t>
            </a:r>
            <a:r>
              <a:rPr kumimoji="0" lang="ja-JP" altLang="ja-JP" sz="1200" i="0" u="none" strike="noStrike" cap="none" normalizeH="0" baseline="0" dirty="0" smtClean="0">
                <a:ln>
                  <a:noFill/>
                </a:ln>
                <a:solidFill>
                  <a:srgbClr val="FF0000"/>
                </a:solidFill>
                <a:effectLst/>
                <a:latin typeface="Arial Unicode MS"/>
              </a:rPr>
              <a:t>x</a:t>
            </a:r>
            <a:r>
              <a:rPr kumimoji="0" lang="ja-JP" altLang="ja-JP" sz="1050" i="0" u="none" strike="noStrike" cap="none" normalizeH="0" baseline="0" dirty="0" smtClean="0">
                <a:ln>
                  <a:noFill/>
                </a:ln>
                <a:solidFill>
                  <a:srgbClr val="FF0000"/>
                </a:solidFill>
                <a:effectLst/>
              </a:rPr>
              <a:t> </a:t>
            </a:r>
            <a:r>
              <a:rPr kumimoji="0" lang="ja-JP" altLang="ja-JP" sz="1050" i="0" u="none" strike="noStrike" cap="none" normalizeH="0" baseline="0" dirty="0" smtClean="0">
                <a:ln>
                  <a:noFill/>
                </a:ln>
                <a:solidFill>
                  <a:schemeClr val="tx1"/>
                </a:solidFill>
                <a:effectLst/>
              </a:rPr>
              <a:t>coordinates need to be between </a:t>
            </a:r>
            <a:r>
              <a:rPr kumimoji="0" lang="ja-JP" altLang="ja-JP" sz="1200" i="0" u="none" strike="noStrike" cap="none" normalizeH="0" baseline="0" dirty="0" smtClean="0">
                <a:ln>
                  <a:noFill/>
                </a:ln>
                <a:solidFill>
                  <a:srgbClr val="FF0000"/>
                </a:solidFill>
                <a:effectLst/>
                <a:latin typeface="Arial Unicode MS"/>
              </a:rPr>
              <a:t>-2</a:t>
            </a:r>
            <a:r>
              <a:rPr kumimoji="0" lang="ja-JP" altLang="ja-JP" sz="1050" i="0" u="none" strike="noStrike" cap="none" normalizeH="0" baseline="0" dirty="0" smtClean="0">
                <a:ln>
                  <a:noFill/>
                </a:ln>
                <a:solidFill>
                  <a:srgbClr val="FF0000"/>
                </a:solidFill>
                <a:effectLst/>
              </a:rPr>
              <a:t> and </a:t>
            </a:r>
            <a:r>
              <a:rPr kumimoji="0" lang="ja-JP" altLang="ja-JP" sz="1200" i="0" u="none" strike="noStrike" cap="none" normalizeH="0" baseline="0" dirty="0" smtClean="0">
                <a:ln>
                  <a:noFill/>
                </a:ln>
                <a:solidFill>
                  <a:srgbClr val="FF0000"/>
                </a:solidFill>
                <a:effectLst/>
                <a:latin typeface="Arial Unicode MS"/>
              </a:rPr>
              <a:t>3.5</a:t>
            </a:r>
            <a:r>
              <a:rPr kumimoji="0" lang="ja-JP" altLang="ja-JP" sz="1050" i="0" u="none" strike="noStrike" cap="none" normalizeH="0" baseline="0" dirty="0" smtClean="0">
                <a:ln>
                  <a:noFill/>
                </a:ln>
                <a:solidFill>
                  <a:schemeClr val="tx1"/>
                </a:solidFill>
                <a:effectLst/>
              </a:rPr>
              <a:t>, and </a:t>
            </a:r>
            <a:r>
              <a:rPr kumimoji="0" lang="ja-JP" altLang="ja-JP" sz="1200" i="0" u="none" strike="noStrike" cap="none" normalizeH="0" baseline="0" dirty="0" smtClean="0">
                <a:ln>
                  <a:noFill/>
                </a:ln>
                <a:solidFill>
                  <a:srgbClr val="FF0000"/>
                </a:solidFill>
                <a:effectLst/>
                <a:latin typeface="Arial Unicode MS"/>
              </a:rPr>
              <a:t>y</a:t>
            </a:r>
            <a:r>
              <a:rPr kumimoji="0" lang="ja-JP" altLang="ja-JP" sz="1050" i="0" u="none" strike="noStrike" cap="none" normalizeH="0" baseline="0" dirty="0" smtClean="0">
                <a:ln>
                  <a:noFill/>
                </a:ln>
                <a:solidFill>
                  <a:schemeClr val="tx1"/>
                </a:solidFill>
                <a:effectLst/>
              </a:rPr>
              <a:t> coordinates between </a:t>
            </a:r>
            <a:r>
              <a:rPr kumimoji="0" lang="ja-JP" altLang="ja-JP" sz="1200" i="0" u="none" strike="noStrike" cap="none" normalizeH="0" baseline="0" dirty="0" smtClean="0">
                <a:ln>
                  <a:noFill/>
                </a:ln>
                <a:solidFill>
                  <a:srgbClr val="FF0000"/>
                </a:solidFill>
                <a:effectLst/>
                <a:latin typeface="Arial Unicode MS"/>
              </a:rPr>
              <a:t>-4</a:t>
            </a:r>
            <a:r>
              <a:rPr kumimoji="0" lang="ja-JP" altLang="ja-JP" sz="1050" i="0" u="none" strike="noStrike" cap="none" normalizeH="0" baseline="0" dirty="0" smtClean="0">
                <a:ln>
                  <a:noFill/>
                </a:ln>
                <a:solidFill>
                  <a:srgbClr val="FF0000"/>
                </a:solidFill>
                <a:effectLst/>
              </a:rPr>
              <a:t> and </a:t>
            </a:r>
            <a:r>
              <a:rPr kumimoji="0" lang="ja-JP" altLang="ja-JP" sz="1200" i="0" u="none" strike="noStrike" cap="none" normalizeH="0" baseline="0" dirty="0" smtClean="0">
                <a:ln>
                  <a:noFill/>
                </a:ln>
                <a:solidFill>
                  <a:srgbClr val="FF0000"/>
                </a:solidFill>
                <a:effectLst/>
                <a:latin typeface="Arial Unicode MS"/>
              </a:rPr>
              <a:t>2</a:t>
            </a:r>
            <a:r>
              <a:rPr kumimoji="0" lang="ja-JP" altLang="ja-JP" sz="1050" i="0" u="none" strike="noStrike" cap="none" normalizeH="0" baseline="0" dirty="0" smtClean="0">
                <a:ln>
                  <a:noFill/>
                </a:ln>
                <a:solidFill>
                  <a:schemeClr val="tx1"/>
                </a:solidFill>
                <a:effectLst/>
              </a:rPr>
              <a:t>.</a:t>
            </a:r>
            <a:endParaRPr kumimoji="0" lang="ja-JP" altLang="ja-JP" sz="1050" i="0" u="none" strike="noStrike" cap="none" normalizeH="0" baseline="0" dirty="0" smtClean="0">
              <a:ln>
                <a:noFill/>
              </a:ln>
              <a:solidFill>
                <a:schemeClr val="tx1"/>
              </a:solidFill>
              <a:effectLst/>
              <a:latin typeface="Arial" panose="020B0604020202020204" pitchFamily="34" charset="0"/>
            </a:endParaRPr>
          </a:p>
        </p:txBody>
      </p:sp>
      <p:sp>
        <p:nvSpPr>
          <p:cNvPr id="7" name="正方形/長方形 6"/>
          <p:cNvSpPr/>
          <p:nvPr/>
        </p:nvSpPr>
        <p:spPr>
          <a:xfrm>
            <a:off x="6019799" y="3517880"/>
            <a:ext cx="6172201" cy="3416320"/>
          </a:xfrm>
          <a:prstGeom prst="rect">
            <a:avLst/>
          </a:prstGeom>
        </p:spPr>
        <p:txBody>
          <a:bodyPr wrap="square">
            <a:spAutoFit/>
          </a:bodyPr>
          <a:lstStyle/>
          <a:p>
            <a:r>
              <a:rPr lang="ja-JP" altLang="en-US" dirty="0"/>
              <a:t>function pointsInRectangle(node, rectangle)</a:t>
            </a:r>
          </a:p>
          <a:p>
            <a:r>
              <a:rPr lang="ja-JP" altLang="en-US" dirty="0"/>
              <a:t>  if node == null then</a:t>
            </a:r>
          </a:p>
          <a:p>
            <a:r>
              <a:rPr lang="ja-JP" altLang="en-US" dirty="0"/>
              <a:t>    return []</a:t>
            </a:r>
          </a:p>
          <a:p>
            <a:r>
              <a:rPr lang="ja-JP" altLang="en-US" dirty="0"/>
              <a:t>  else</a:t>
            </a:r>
          </a:p>
          <a:p>
            <a:r>
              <a:rPr lang="ja-JP" altLang="en-US" dirty="0"/>
              <a:t>    points ← []</a:t>
            </a:r>
          </a:p>
          <a:p>
            <a:r>
              <a:rPr lang="ja-JP" altLang="en-US" dirty="0"/>
              <a:t>    if rectangle[i].min≤node.point[i]≤rectangle[i].max " 0≤i&lt;k then</a:t>
            </a:r>
          </a:p>
          <a:p>
            <a:r>
              <a:rPr lang="ja-JP" altLang="en-US" dirty="0"/>
              <a:t>      points.insert(node.point)</a:t>
            </a:r>
          </a:p>
          <a:p>
            <a:r>
              <a:rPr lang="ja-JP" altLang="en-US" dirty="0"/>
              <a:t>    if intersectLeft(rectangle, node) then</a:t>
            </a:r>
          </a:p>
          <a:p>
            <a:r>
              <a:rPr lang="ja-JP" altLang="en-US" dirty="0"/>
              <a:t>      points.insertAll(pointsInRectangle(node.left, rectangle))   </a:t>
            </a:r>
          </a:p>
          <a:p>
            <a:r>
              <a:rPr lang="ja-JP" altLang="en-US" dirty="0"/>
              <a:t>    if intersectRight(rectangle, node) then</a:t>
            </a:r>
          </a:p>
          <a:p>
            <a:r>
              <a:rPr lang="ja-JP" altLang="en-US" dirty="0"/>
              <a:t>      points.insertAll(pointsInRectangle(node.right, rectangle))</a:t>
            </a:r>
          </a:p>
          <a:p>
            <a:r>
              <a:rPr lang="ja-JP" altLang="en-US" dirty="0"/>
              <a:t>    return points</a:t>
            </a:r>
          </a:p>
        </p:txBody>
      </p:sp>
    </p:spTree>
    <p:extLst>
      <p:ext uri="{BB962C8B-B14F-4D97-AF65-F5344CB8AC3E}">
        <p14:creationId xmlns:p14="http://schemas.microsoft.com/office/powerpoint/2010/main" val="2574400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500965" y="444500"/>
                <a:ext cx="11190068" cy="574040"/>
              </a:xfrm>
            </p:spPr>
            <p:txBody>
              <a:bodyPr/>
              <a:lstStyle/>
              <a:p>
                <a14:m>
                  <m:oMath xmlns:m="http://schemas.openxmlformats.org/officeDocument/2006/math">
                    <m:r>
                      <a:rPr kumimoji="1" lang="en-US" altLang="ja-JP" b="1" i="1" smtClean="0">
                        <a:latin typeface="Cambria Math" panose="02040503050406030204" pitchFamily="18" charset="0"/>
                      </a:rPr>
                      <m:t>𝒌</m:t>
                    </m:r>
                  </m:oMath>
                </a14:m>
                <a:r>
                  <a:rPr kumimoji="1" lang="en-US" altLang="ja-JP" dirty="0" smtClean="0"/>
                  <a:t>-d tree: 3-d tree</a:t>
                </a:r>
                <a:endParaRPr kumimoji="1" lang="ja-JP" altLang="en-US" dirty="0"/>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500965" y="444500"/>
                <a:ext cx="11190068" cy="574040"/>
              </a:xfrm>
              <a:blipFill>
                <a:blip r:embed="rId2"/>
                <a:stretch>
                  <a:fillRect t="-23404" b="-44681"/>
                </a:stretch>
              </a:blipFill>
            </p:spPr>
            <p:txBody>
              <a:bodyPr/>
              <a:lstStyle/>
              <a:p>
                <a:r>
                  <a:rPr lang="ja-JP" altLang="en-US">
                    <a:noFill/>
                  </a:rPr>
                  <a:t> </a:t>
                </a:r>
              </a:p>
            </p:txBody>
          </p:sp>
        </mc:Fallback>
      </mc:AlternateContent>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6408975" cy="2316681"/>
          </a:xfrm>
          <a:prstGeom prst="rect">
            <a:avLst/>
          </a:prstGeom>
        </p:spPr>
      </p:pic>
      <p:sp>
        <p:nvSpPr>
          <p:cNvPr id="6" name="正方形/長方形 5"/>
          <p:cNvSpPr/>
          <p:nvPr/>
        </p:nvSpPr>
        <p:spPr>
          <a:xfrm>
            <a:off x="6561375" y="1676400"/>
            <a:ext cx="5478225" cy="1200329"/>
          </a:xfrm>
          <a:prstGeom prst="rect">
            <a:avLst/>
          </a:prstGeom>
        </p:spPr>
        <p:txBody>
          <a:bodyPr wrap="square">
            <a:spAutoFit/>
          </a:bodyPr>
          <a:lstStyle/>
          <a:p>
            <a:r>
              <a:rPr lang="en-US" altLang="ja-JP" b="1" dirty="0"/>
              <a:t>Figure 9.7 An example of a 3-D tree (aka k-d tree with dimension 3). For the sake of clarity, regions are not highlighted, and nodes are filled with the same color of their split planes.</a:t>
            </a:r>
          </a:p>
        </p:txBody>
      </p:sp>
    </p:spTree>
    <p:extLst>
      <p:ext uri="{BB962C8B-B14F-4D97-AF65-F5344CB8AC3E}">
        <p14:creationId xmlns:p14="http://schemas.microsoft.com/office/powerpoint/2010/main" val="26712513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00" y="0"/>
            <a:ext cx="12217400" cy="5457190"/>
            <a:chOff x="-12700" y="0"/>
            <a:chExt cx="12217400" cy="5457190"/>
          </a:xfrm>
        </p:grpSpPr>
        <p:sp>
          <p:nvSpPr>
            <p:cNvPr id="3" name="object 3"/>
            <p:cNvSpPr/>
            <p:nvPr/>
          </p:nvSpPr>
          <p:spPr>
            <a:xfrm>
              <a:off x="0" y="0"/>
              <a:ext cx="12192000" cy="5431790"/>
            </a:xfrm>
            <a:custGeom>
              <a:avLst/>
              <a:gdLst/>
              <a:ahLst/>
              <a:cxnLst/>
              <a:rect l="l" t="t" r="r" b="b"/>
              <a:pathLst>
                <a:path w="12192000" h="5431790">
                  <a:moveTo>
                    <a:pt x="12192000" y="0"/>
                  </a:moveTo>
                  <a:lnTo>
                    <a:pt x="0" y="0"/>
                  </a:lnTo>
                  <a:lnTo>
                    <a:pt x="0" y="5431536"/>
                  </a:lnTo>
                  <a:lnTo>
                    <a:pt x="12192000" y="5431536"/>
                  </a:lnTo>
                  <a:lnTo>
                    <a:pt x="12192000" y="0"/>
                  </a:lnTo>
                  <a:close/>
                </a:path>
              </a:pathLst>
            </a:custGeom>
            <a:solidFill>
              <a:srgbClr val="002A5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00965" y="3240532"/>
            <a:ext cx="3321685"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600" b="1" i="0" u="none" strike="noStrike" kern="1200" cap="none" spc="-10" normalizeH="0" baseline="0" noProof="0" dirty="0">
                <a:ln>
                  <a:noFill/>
                </a:ln>
                <a:solidFill>
                  <a:srgbClr val="4A66AC"/>
                </a:solidFill>
                <a:effectLst/>
                <a:uLnTx/>
                <a:uFillTx/>
                <a:latin typeface="Calibri"/>
                <a:ea typeface="+mn-ea"/>
                <a:cs typeface="Calibri"/>
              </a:rPr>
              <a:t>Course </a:t>
            </a:r>
            <a:r>
              <a:rPr kumimoji="1" sz="1600" b="1" i="0" u="none" strike="noStrike" kern="1200" cap="none" spc="50" normalizeH="0" baseline="0" noProof="0" dirty="0">
                <a:ln>
                  <a:noFill/>
                </a:ln>
                <a:solidFill>
                  <a:srgbClr val="4A66AC"/>
                </a:solidFill>
                <a:effectLst/>
                <a:uLnTx/>
                <a:uFillTx/>
                <a:latin typeface="Calibri"/>
                <a:ea typeface="+mn-ea"/>
                <a:cs typeface="Calibri"/>
              </a:rPr>
              <a:t>3, </a:t>
            </a:r>
            <a:r>
              <a:rPr kumimoji="1" sz="1600" b="1" i="0" u="none" strike="noStrike" kern="1200" cap="none" spc="-50" normalizeH="0" baseline="0" noProof="0" dirty="0">
                <a:ln>
                  <a:noFill/>
                </a:ln>
                <a:solidFill>
                  <a:srgbClr val="4A66AC"/>
                </a:solidFill>
                <a:effectLst/>
                <a:uLnTx/>
                <a:uFillTx/>
                <a:latin typeface="Calibri"/>
                <a:ea typeface="+mn-ea"/>
                <a:cs typeface="Calibri"/>
              </a:rPr>
              <a:t>Module </a:t>
            </a:r>
            <a:r>
              <a:rPr kumimoji="1" sz="1600" b="1" i="0" u="none" strike="noStrike" kern="1200" cap="none" spc="50" normalizeH="0" baseline="0" noProof="0" dirty="0">
                <a:ln>
                  <a:noFill/>
                </a:ln>
                <a:solidFill>
                  <a:srgbClr val="4A66AC"/>
                </a:solidFill>
                <a:effectLst/>
                <a:uLnTx/>
                <a:uFillTx/>
                <a:latin typeface="Calibri"/>
                <a:ea typeface="+mn-ea"/>
                <a:cs typeface="Calibri"/>
              </a:rPr>
              <a:t>2, </a:t>
            </a:r>
            <a:r>
              <a:rPr kumimoji="1" sz="1600" b="1" i="0" u="none" strike="noStrike" kern="1200" cap="none" spc="5" normalizeH="0" baseline="0" noProof="0" dirty="0">
                <a:ln>
                  <a:noFill/>
                </a:ln>
                <a:solidFill>
                  <a:srgbClr val="4A66AC"/>
                </a:solidFill>
                <a:effectLst/>
                <a:uLnTx/>
                <a:uFillTx/>
                <a:latin typeface="Calibri"/>
                <a:ea typeface="+mn-ea"/>
                <a:cs typeface="Calibri"/>
              </a:rPr>
              <a:t>Lesson</a:t>
            </a:r>
            <a:r>
              <a:rPr kumimoji="1" sz="1600" b="1" i="0" u="none" strike="noStrike" kern="1200" cap="none" spc="370"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3 </a:t>
            </a:r>
            <a:r>
              <a:rPr kumimoji="1" sz="1600" b="1" i="0" u="none" strike="noStrike" kern="1200" cap="none" spc="0" normalizeH="0" baseline="0" noProof="0" dirty="0">
                <a:ln>
                  <a:noFill/>
                </a:ln>
                <a:solidFill>
                  <a:srgbClr val="4A66AC"/>
                </a:solidFill>
                <a:effectLst/>
                <a:uLnTx/>
                <a:uFillTx/>
                <a:latin typeface="Calibri"/>
                <a:ea typeface="+mn-ea"/>
                <a:cs typeface="Calibri"/>
              </a:rPr>
              <a:t>– </a:t>
            </a:r>
            <a:r>
              <a:rPr kumimoji="1" sz="1600" b="1" i="0" u="none" strike="noStrike" kern="1200" cap="none" spc="-30" normalizeH="0" baseline="0" noProof="0" dirty="0">
                <a:ln>
                  <a:noFill/>
                </a:ln>
                <a:solidFill>
                  <a:srgbClr val="4A66AC"/>
                </a:solidFill>
                <a:effectLst/>
                <a:uLnTx/>
                <a:uFillTx/>
                <a:latin typeface="Calibri"/>
                <a:ea typeface="+mn-ea"/>
                <a:cs typeface="Calibri"/>
              </a:rPr>
              <a:t>Part</a:t>
            </a:r>
            <a:r>
              <a:rPr kumimoji="1" sz="1600" b="1" i="0" u="none" strike="noStrike" kern="1200" cap="none" spc="-20"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2</a:t>
            </a:r>
            <a:endParaRPr kumimoji="1" sz="1600" b="0" i="0" u="none" strike="noStrike" kern="1200" cap="none" spc="0" normalizeH="0" baseline="0" noProof="0">
              <a:ln>
                <a:noFill/>
              </a:ln>
              <a:solidFill>
                <a:prstClr val="black"/>
              </a:solidFill>
              <a:effectLst/>
              <a:uLnTx/>
              <a:uFillTx/>
              <a:latin typeface="Calibri"/>
              <a:ea typeface="+mn-ea"/>
              <a:cs typeface="Calibri"/>
            </a:endParaRPr>
          </a:p>
        </p:txBody>
      </p:sp>
      <p:sp>
        <p:nvSpPr>
          <p:cNvPr id="7" name="object 7"/>
          <p:cNvSpPr txBox="1">
            <a:spLocks noGrp="1"/>
          </p:cNvSpPr>
          <p:nvPr>
            <p:ph type="title"/>
          </p:nvPr>
        </p:nvSpPr>
        <p:spPr>
          <a:xfrm>
            <a:off x="500965" y="1802892"/>
            <a:ext cx="7343140" cy="1007110"/>
          </a:xfrm>
          <a:prstGeom prst="rect">
            <a:avLst/>
          </a:prstGeom>
        </p:spPr>
        <p:txBody>
          <a:bodyPr vert="horz" wrap="square" lIns="0" tIns="6350" rIns="0" bIns="0" rtlCol="0">
            <a:spAutoFit/>
          </a:bodyPr>
          <a:lstStyle/>
          <a:p>
            <a:pPr marL="12700" marR="5080">
              <a:lnSpc>
                <a:spcPct val="101299"/>
              </a:lnSpc>
              <a:spcBef>
                <a:spcPts val="50"/>
              </a:spcBef>
            </a:pPr>
            <a:r>
              <a:rPr sz="3200" spc="30" dirty="0">
                <a:solidFill>
                  <a:srgbClr val="FFFFFF"/>
                </a:solidFill>
                <a:latin typeface="Calibri"/>
                <a:cs typeface="Calibri"/>
              </a:rPr>
              <a:t>Feature </a:t>
            </a:r>
            <a:r>
              <a:rPr sz="3200" spc="50" dirty="0">
                <a:solidFill>
                  <a:srgbClr val="FFFFFF"/>
                </a:solidFill>
                <a:latin typeface="Calibri"/>
                <a:cs typeface="Calibri"/>
              </a:rPr>
              <a:t>Matching: </a:t>
            </a:r>
            <a:r>
              <a:rPr sz="3200" spc="95" dirty="0">
                <a:solidFill>
                  <a:srgbClr val="FFFFFF"/>
                </a:solidFill>
                <a:latin typeface="Calibri"/>
                <a:cs typeface="Calibri"/>
              </a:rPr>
              <a:t>Handling </a:t>
            </a:r>
            <a:r>
              <a:rPr sz="3200" spc="30" dirty="0">
                <a:solidFill>
                  <a:srgbClr val="FFFFFF"/>
                </a:solidFill>
                <a:latin typeface="Calibri"/>
                <a:cs typeface="Calibri"/>
              </a:rPr>
              <a:t>Ambiguity </a:t>
            </a:r>
            <a:r>
              <a:rPr sz="3200" spc="80" dirty="0">
                <a:solidFill>
                  <a:srgbClr val="FFFFFF"/>
                </a:solidFill>
                <a:latin typeface="Calibri"/>
                <a:cs typeface="Calibri"/>
              </a:rPr>
              <a:t>in  </a:t>
            </a:r>
            <a:r>
              <a:rPr sz="3200" spc="45" dirty="0">
                <a:solidFill>
                  <a:srgbClr val="FFFFFF"/>
                </a:solidFill>
                <a:latin typeface="Calibri"/>
                <a:cs typeface="Calibri"/>
              </a:rPr>
              <a:t>Matching</a:t>
            </a:r>
            <a:endParaRPr sz="3200">
              <a:latin typeface="Calibri"/>
              <a:cs typeface="Calibri"/>
            </a:endParaRPr>
          </a:p>
        </p:txBody>
      </p:sp>
    </p:spTree>
    <p:extLst>
      <p:ext uri="{BB962C8B-B14F-4D97-AF65-F5344CB8AC3E}">
        <p14:creationId xmlns:p14="http://schemas.microsoft.com/office/powerpoint/2010/main" val="4292220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569335" cy="574040"/>
          </a:xfrm>
          <a:prstGeom prst="rect">
            <a:avLst/>
          </a:prstGeom>
        </p:spPr>
        <p:txBody>
          <a:bodyPr vert="horz" wrap="square" lIns="0" tIns="12700" rIns="0" bIns="0" rtlCol="0">
            <a:spAutoFit/>
          </a:bodyPr>
          <a:lstStyle/>
          <a:p>
            <a:pPr marL="12700">
              <a:lnSpc>
                <a:spcPct val="100000"/>
              </a:lnSpc>
              <a:spcBef>
                <a:spcPts val="100"/>
              </a:spcBef>
            </a:pPr>
            <a:r>
              <a:rPr spc="-210" dirty="0">
                <a:latin typeface="Trebuchet MS"/>
                <a:cs typeface="Trebuchet MS"/>
              </a:rPr>
              <a:t>Feature</a:t>
            </a:r>
            <a:r>
              <a:rPr spc="-65" dirty="0">
                <a:latin typeface="Trebuchet MS"/>
                <a:cs typeface="Trebuchet MS"/>
              </a:rPr>
              <a:t> </a:t>
            </a:r>
            <a:r>
              <a:rPr spc="-155" dirty="0">
                <a:latin typeface="Trebuchet MS"/>
                <a:cs typeface="Trebuchet MS"/>
              </a:rPr>
              <a:t>Detection</a:t>
            </a:r>
          </a:p>
        </p:txBody>
      </p:sp>
      <p:sp>
        <p:nvSpPr>
          <p:cNvPr id="3" name="object 3"/>
          <p:cNvSpPr txBox="1"/>
          <p:nvPr/>
        </p:nvSpPr>
        <p:spPr>
          <a:xfrm>
            <a:off x="500965" y="1473200"/>
            <a:ext cx="9051925" cy="3293209"/>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2700" b="1" spc="-235" dirty="0">
                <a:solidFill>
                  <a:srgbClr val="002060"/>
                </a:solidFill>
                <a:latin typeface="Tahoma"/>
                <a:cs typeface="Tahoma"/>
              </a:rPr>
              <a:t>Features </a:t>
            </a:r>
            <a:r>
              <a:rPr sz="2700" spc="-125" dirty="0">
                <a:solidFill>
                  <a:srgbClr val="002060"/>
                </a:solidFill>
                <a:latin typeface="Trebuchet MS"/>
                <a:cs typeface="Trebuchet MS"/>
              </a:rPr>
              <a:t>are </a:t>
            </a:r>
            <a:r>
              <a:rPr sz="2700" b="1" spc="-220" dirty="0">
                <a:solidFill>
                  <a:srgbClr val="002060"/>
                </a:solidFill>
                <a:latin typeface="Tahoma"/>
                <a:cs typeface="Tahoma"/>
              </a:rPr>
              <a:t>points </a:t>
            </a:r>
            <a:r>
              <a:rPr sz="2700" b="1" spc="-235" dirty="0">
                <a:solidFill>
                  <a:srgbClr val="002060"/>
                </a:solidFill>
                <a:latin typeface="Tahoma"/>
                <a:cs typeface="Tahoma"/>
              </a:rPr>
              <a:t>of </a:t>
            </a:r>
            <a:r>
              <a:rPr sz="2700" b="1" spc="-229" dirty="0">
                <a:solidFill>
                  <a:srgbClr val="002060"/>
                </a:solidFill>
                <a:latin typeface="Tahoma"/>
                <a:cs typeface="Tahoma"/>
              </a:rPr>
              <a:t>interest </a:t>
            </a:r>
            <a:r>
              <a:rPr sz="2700" spc="-5" dirty="0">
                <a:solidFill>
                  <a:srgbClr val="002060"/>
                </a:solidFill>
                <a:latin typeface="Trebuchet MS"/>
                <a:cs typeface="Trebuchet MS"/>
              </a:rPr>
              <a:t>in </a:t>
            </a:r>
            <a:r>
              <a:rPr sz="2700" spc="-30" dirty="0">
                <a:solidFill>
                  <a:srgbClr val="002060"/>
                </a:solidFill>
                <a:latin typeface="Trebuchet MS"/>
                <a:cs typeface="Trebuchet MS"/>
              </a:rPr>
              <a:t>an</a:t>
            </a:r>
            <a:r>
              <a:rPr sz="2700" spc="470" dirty="0">
                <a:solidFill>
                  <a:srgbClr val="002060"/>
                </a:solidFill>
                <a:latin typeface="Trebuchet MS"/>
                <a:cs typeface="Trebuchet MS"/>
              </a:rPr>
              <a:t> </a:t>
            </a:r>
            <a:r>
              <a:rPr sz="2700" spc="-60" dirty="0">
                <a:solidFill>
                  <a:srgbClr val="002060"/>
                </a:solidFill>
                <a:latin typeface="Trebuchet MS"/>
                <a:cs typeface="Trebuchet MS"/>
              </a:rPr>
              <a:t>image</a:t>
            </a:r>
            <a:endParaRPr sz="2700" dirty="0">
              <a:latin typeface="Trebuchet MS"/>
              <a:cs typeface="Trebuchet MS"/>
            </a:endParaRPr>
          </a:p>
          <a:p>
            <a:pPr marL="298450" indent="-285750">
              <a:lnSpc>
                <a:spcPct val="100000"/>
              </a:lnSpc>
              <a:spcBef>
                <a:spcPts val="140"/>
              </a:spcBef>
              <a:buFont typeface="Arial"/>
              <a:buChar char="•"/>
              <a:tabLst>
                <a:tab pos="297815" algn="l"/>
                <a:tab pos="298450" algn="l"/>
              </a:tabLst>
            </a:pPr>
            <a:r>
              <a:rPr sz="2700" b="1" spc="-210" dirty="0">
                <a:solidFill>
                  <a:srgbClr val="002060"/>
                </a:solidFill>
                <a:latin typeface="Tahoma"/>
                <a:cs typeface="Tahoma"/>
              </a:rPr>
              <a:t>Points </a:t>
            </a:r>
            <a:r>
              <a:rPr sz="2700" b="1" spc="-235" dirty="0">
                <a:solidFill>
                  <a:srgbClr val="002060"/>
                </a:solidFill>
                <a:latin typeface="Tahoma"/>
                <a:cs typeface="Tahoma"/>
              </a:rPr>
              <a:t>of </a:t>
            </a:r>
            <a:r>
              <a:rPr sz="2700" b="1" spc="-229" dirty="0">
                <a:solidFill>
                  <a:srgbClr val="002060"/>
                </a:solidFill>
                <a:latin typeface="Tahoma"/>
                <a:cs typeface="Tahoma"/>
              </a:rPr>
              <a:t>interest </a:t>
            </a:r>
            <a:r>
              <a:rPr sz="2700" spc="-15" dirty="0">
                <a:solidFill>
                  <a:srgbClr val="002060"/>
                </a:solidFill>
                <a:latin typeface="Trebuchet MS"/>
                <a:cs typeface="Trebuchet MS"/>
              </a:rPr>
              <a:t>should </a:t>
            </a:r>
            <a:r>
              <a:rPr sz="2700" spc="-85" dirty="0">
                <a:solidFill>
                  <a:srgbClr val="002060"/>
                </a:solidFill>
                <a:latin typeface="Trebuchet MS"/>
                <a:cs typeface="Trebuchet MS"/>
              </a:rPr>
              <a:t>have </a:t>
            </a:r>
            <a:r>
              <a:rPr sz="2700" spc="-100" dirty="0">
                <a:solidFill>
                  <a:srgbClr val="002060"/>
                </a:solidFill>
                <a:latin typeface="Trebuchet MS"/>
                <a:cs typeface="Trebuchet MS"/>
              </a:rPr>
              <a:t>the </a:t>
            </a:r>
            <a:r>
              <a:rPr sz="2700" spc="-85" dirty="0">
                <a:solidFill>
                  <a:srgbClr val="002060"/>
                </a:solidFill>
                <a:latin typeface="Trebuchet MS"/>
                <a:cs typeface="Trebuchet MS"/>
              </a:rPr>
              <a:t>following</a:t>
            </a:r>
            <a:r>
              <a:rPr sz="2700" spc="355" dirty="0">
                <a:solidFill>
                  <a:srgbClr val="002060"/>
                </a:solidFill>
                <a:latin typeface="Trebuchet MS"/>
                <a:cs typeface="Trebuchet MS"/>
              </a:rPr>
              <a:t> </a:t>
            </a:r>
            <a:r>
              <a:rPr sz="2700" spc="-70" dirty="0">
                <a:solidFill>
                  <a:srgbClr val="002060"/>
                </a:solidFill>
                <a:latin typeface="Trebuchet MS"/>
                <a:cs typeface="Trebuchet MS"/>
              </a:rPr>
              <a:t>characteristics:</a:t>
            </a:r>
            <a:endParaRPr sz="2700" dirty="0">
              <a:latin typeface="Trebuchet MS"/>
              <a:cs typeface="Trebuchet MS"/>
            </a:endParaRPr>
          </a:p>
          <a:p>
            <a:pPr marL="771525" marR="382905" lvl="1" indent="-287655">
              <a:lnSpc>
                <a:spcPts val="2500"/>
              </a:lnSpc>
              <a:spcBef>
                <a:spcPts val="365"/>
              </a:spcBef>
              <a:buFont typeface="Courier New"/>
              <a:buChar char="o"/>
              <a:tabLst>
                <a:tab pos="772160" algn="l"/>
              </a:tabLst>
            </a:pPr>
            <a:r>
              <a:rPr sz="2100" b="1" spc="-50" dirty="0" smtClean="0">
                <a:solidFill>
                  <a:srgbClr val="002060"/>
                </a:solidFill>
                <a:latin typeface="Trebuchet MS"/>
                <a:cs typeface="Trebuchet MS"/>
              </a:rPr>
              <a:t>Saliency</a:t>
            </a:r>
            <a:r>
              <a:rPr lang="ja-JP" altLang="en-US" sz="2100" b="1" spc="-50" dirty="0" smtClean="0">
                <a:solidFill>
                  <a:srgbClr val="002060"/>
                </a:solidFill>
                <a:latin typeface="Trebuchet MS"/>
                <a:cs typeface="Trebuchet MS"/>
              </a:rPr>
              <a:t>（はっきり目立つ、顕著「けんちょ」）</a:t>
            </a:r>
            <a:r>
              <a:rPr sz="2100" spc="-50" dirty="0" smtClean="0">
                <a:solidFill>
                  <a:srgbClr val="002060"/>
                </a:solidFill>
                <a:latin typeface="Trebuchet MS"/>
                <a:cs typeface="Trebuchet MS"/>
              </a:rPr>
              <a:t>: </a:t>
            </a:r>
            <a:r>
              <a:rPr sz="2100" spc="-35" dirty="0">
                <a:solidFill>
                  <a:srgbClr val="002060"/>
                </a:solidFill>
                <a:latin typeface="Trebuchet MS"/>
                <a:cs typeface="Trebuchet MS"/>
              </a:rPr>
              <a:t>distinctive, </a:t>
            </a:r>
            <a:r>
              <a:rPr sz="2100" spc="-45" dirty="0">
                <a:solidFill>
                  <a:srgbClr val="002060"/>
                </a:solidFill>
                <a:latin typeface="Trebuchet MS"/>
                <a:cs typeface="Trebuchet MS"/>
              </a:rPr>
              <a:t>identifiable, </a:t>
            </a:r>
            <a:r>
              <a:rPr sz="2100" spc="-5" dirty="0">
                <a:solidFill>
                  <a:srgbClr val="002060"/>
                </a:solidFill>
                <a:latin typeface="Trebuchet MS"/>
                <a:cs typeface="Trebuchet MS"/>
              </a:rPr>
              <a:t>and </a:t>
            </a:r>
            <a:r>
              <a:rPr sz="2100" spc="-60" dirty="0">
                <a:solidFill>
                  <a:srgbClr val="FF0000"/>
                </a:solidFill>
                <a:latin typeface="Trebuchet MS"/>
                <a:cs typeface="Trebuchet MS"/>
              </a:rPr>
              <a:t>different from </a:t>
            </a:r>
            <a:r>
              <a:rPr sz="2100" spc="-20" dirty="0">
                <a:solidFill>
                  <a:srgbClr val="FF0000"/>
                </a:solidFill>
                <a:latin typeface="Trebuchet MS"/>
                <a:cs typeface="Trebuchet MS"/>
              </a:rPr>
              <a:t>its </a:t>
            </a:r>
            <a:r>
              <a:rPr sz="2100" spc="-35" dirty="0">
                <a:solidFill>
                  <a:srgbClr val="FF0000"/>
                </a:solidFill>
                <a:latin typeface="Trebuchet MS"/>
                <a:cs typeface="Trebuchet MS"/>
              </a:rPr>
              <a:t>immediate  </a:t>
            </a:r>
            <a:r>
              <a:rPr sz="2100" spc="-25" dirty="0">
                <a:solidFill>
                  <a:srgbClr val="FF0000"/>
                </a:solidFill>
                <a:latin typeface="Trebuchet MS"/>
                <a:cs typeface="Trebuchet MS"/>
              </a:rPr>
              <a:t>neighborhood</a:t>
            </a:r>
            <a:endParaRPr sz="2100" dirty="0">
              <a:solidFill>
                <a:srgbClr val="FF0000"/>
              </a:solidFill>
              <a:latin typeface="Trebuchet MS"/>
              <a:cs typeface="Trebuchet MS"/>
            </a:endParaRPr>
          </a:p>
          <a:p>
            <a:pPr marL="772160" lvl="1" indent="-287655">
              <a:lnSpc>
                <a:spcPct val="100000"/>
              </a:lnSpc>
              <a:spcBef>
                <a:spcPts val="204"/>
              </a:spcBef>
              <a:buFont typeface="Courier New"/>
              <a:buChar char="o"/>
              <a:tabLst>
                <a:tab pos="772160" algn="l"/>
              </a:tabLst>
            </a:pPr>
            <a:r>
              <a:rPr sz="2100" b="1" spc="-75" dirty="0" smtClean="0">
                <a:solidFill>
                  <a:srgbClr val="FF0000"/>
                </a:solidFill>
                <a:latin typeface="Trebuchet MS"/>
                <a:cs typeface="Trebuchet MS"/>
              </a:rPr>
              <a:t>Repeatability</a:t>
            </a:r>
            <a:r>
              <a:rPr lang="ja-JP" altLang="en-US" sz="2100" b="1" spc="-75" dirty="0" smtClean="0">
                <a:latin typeface="Trebuchet MS"/>
                <a:cs typeface="Trebuchet MS"/>
              </a:rPr>
              <a:t>（再現性）</a:t>
            </a:r>
            <a:r>
              <a:rPr sz="2100" spc="-75" dirty="0" smtClean="0">
                <a:solidFill>
                  <a:srgbClr val="002060"/>
                </a:solidFill>
                <a:latin typeface="Trebuchet MS"/>
                <a:cs typeface="Trebuchet MS"/>
              </a:rPr>
              <a:t>: </a:t>
            </a:r>
            <a:r>
              <a:rPr sz="2100" spc="-5" dirty="0">
                <a:solidFill>
                  <a:srgbClr val="002060"/>
                </a:solidFill>
                <a:latin typeface="Trebuchet MS"/>
                <a:cs typeface="Trebuchet MS"/>
              </a:rPr>
              <a:t>can </a:t>
            </a:r>
            <a:r>
              <a:rPr sz="2100" spc="-40" dirty="0">
                <a:solidFill>
                  <a:srgbClr val="002060"/>
                </a:solidFill>
                <a:latin typeface="Trebuchet MS"/>
                <a:cs typeface="Trebuchet MS"/>
              </a:rPr>
              <a:t>be </a:t>
            </a:r>
            <a:r>
              <a:rPr sz="2100" spc="-15" dirty="0">
                <a:solidFill>
                  <a:srgbClr val="002060"/>
                </a:solidFill>
                <a:latin typeface="Trebuchet MS"/>
                <a:cs typeface="Trebuchet MS"/>
              </a:rPr>
              <a:t>found </a:t>
            </a:r>
            <a:r>
              <a:rPr sz="2100" dirty="0">
                <a:solidFill>
                  <a:srgbClr val="002060"/>
                </a:solidFill>
                <a:latin typeface="Trebuchet MS"/>
                <a:cs typeface="Trebuchet MS"/>
              </a:rPr>
              <a:t>in </a:t>
            </a:r>
            <a:r>
              <a:rPr sz="2100" spc="-30" dirty="0">
                <a:solidFill>
                  <a:srgbClr val="002060"/>
                </a:solidFill>
                <a:latin typeface="Trebuchet MS"/>
                <a:cs typeface="Trebuchet MS"/>
              </a:rPr>
              <a:t>multiple </a:t>
            </a:r>
            <a:r>
              <a:rPr sz="2100" spc="-5" dirty="0">
                <a:solidFill>
                  <a:srgbClr val="002060"/>
                </a:solidFill>
                <a:latin typeface="Trebuchet MS"/>
                <a:cs typeface="Trebuchet MS"/>
              </a:rPr>
              <a:t>images </a:t>
            </a:r>
            <a:r>
              <a:rPr sz="2100" spc="30" dirty="0">
                <a:solidFill>
                  <a:srgbClr val="002060"/>
                </a:solidFill>
                <a:latin typeface="Trebuchet MS"/>
                <a:cs typeface="Trebuchet MS"/>
              </a:rPr>
              <a:t>using </a:t>
            </a:r>
            <a:r>
              <a:rPr sz="2100" spc="-5" dirty="0">
                <a:solidFill>
                  <a:srgbClr val="002060"/>
                </a:solidFill>
                <a:latin typeface="Trebuchet MS"/>
                <a:cs typeface="Trebuchet MS"/>
              </a:rPr>
              <a:t>same</a:t>
            </a:r>
            <a:r>
              <a:rPr sz="2100" spc="455" dirty="0">
                <a:solidFill>
                  <a:srgbClr val="002060"/>
                </a:solidFill>
                <a:latin typeface="Trebuchet MS"/>
                <a:cs typeface="Trebuchet MS"/>
              </a:rPr>
              <a:t> </a:t>
            </a:r>
            <a:r>
              <a:rPr sz="2100" spc="-40" dirty="0">
                <a:solidFill>
                  <a:srgbClr val="002060"/>
                </a:solidFill>
                <a:latin typeface="Trebuchet MS"/>
                <a:cs typeface="Trebuchet MS"/>
              </a:rPr>
              <a:t>operations</a:t>
            </a:r>
            <a:endParaRPr sz="2100" dirty="0">
              <a:latin typeface="Trebuchet MS"/>
              <a:cs typeface="Trebuchet MS"/>
            </a:endParaRPr>
          </a:p>
          <a:p>
            <a:pPr marL="772160" lvl="1" indent="-287655">
              <a:lnSpc>
                <a:spcPct val="100000"/>
              </a:lnSpc>
              <a:spcBef>
                <a:spcPts val="290"/>
              </a:spcBef>
              <a:buFont typeface="Courier New"/>
              <a:buChar char="o"/>
              <a:tabLst>
                <a:tab pos="772160" algn="l"/>
              </a:tabLst>
            </a:pPr>
            <a:r>
              <a:rPr sz="2100" b="1" spc="-80" dirty="0">
                <a:solidFill>
                  <a:srgbClr val="002060"/>
                </a:solidFill>
                <a:latin typeface="Trebuchet MS"/>
                <a:cs typeface="Trebuchet MS"/>
              </a:rPr>
              <a:t>Locality</a:t>
            </a:r>
            <a:r>
              <a:rPr sz="2100" spc="-80" dirty="0">
                <a:solidFill>
                  <a:srgbClr val="002060"/>
                </a:solidFill>
                <a:latin typeface="Trebuchet MS"/>
                <a:cs typeface="Trebuchet MS"/>
              </a:rPr>
              <a:t>: </a:t>
            </a:r>
            <a:r>
              <a:rPr sz="2100" dirty="0">
                <a:solidFill>
                  <a:srgbClr val="002060"/>
                </a:solidFill>
                <a:latin typeface="Trebuchet MS"/>
                <a:cs typeface="Trebuchet MS"/>
              </a:rPr>
              <a:t>occupies </a:t>
            </a:r>
            <a:r>
              <a:rPr sz="2100" spc="-55" dirty="0">
                <a:solidFill>
                  <a:srgbClr val="002060"/>
                </a:solidFill>
                <a:latin typeface="Trebuchet MS"/>
                <a:cs typeface="Trebuchet MS"/>
              </a:rPr>
              <a:t>a </a:t>
            </a:r>
            <a:r>
              <a:rPr sz="2100" spc="-75" dirty="0">
                <a:solidFill>
                  <a:srgbClr val="002060"/>
                </a:solidFill>
                <a:latin typeface="Trebuchet MS"/>
                <a:cs typeface="Trebuchet MS"/>
              </a:rPr>
              <a:t>relatively </a:t>
            </a:r>
            <a:r>
              <a:rPr sz="2100" dirty="0">
                <a:solidFill>
                  <a:srgbClr val="002060"/>
                </a:solidFill>
                <a:latin typeface="Trebuchet MS"/>
                <a:cs typeface="Trebuchet MS"/>
              </a:rPr>
              <a:t>small </a:t>
            </a:r>
            <a:r>
              <a:rPr sz="2100" spc="5" dirty="0">
                <a:solidFill>
                  <a:srgbClr val="002060"/>
                </a:solidFill>
                <a:latin typeface="Trebuchet MS"/>
                <a:cs typeface="Trebuchet MS"/>
              </a:rPr>
              <a:t>subset </a:t>
            </a:r>
            <a:r>
              <a:rPr sz="2100" spc="-75" dirty="0">
                <a:solidFill>
                  <a:srgbClr val="002060"/>
                </a:solidFill>
                <a:latin typeface="Trebuchet MS"/>
                <a:cs typeface="Trebuchet MS"/>
              </a:rPr>
              <a:t>of </a:t>
            </a:r>
            <a:r>
              <a:rPr sz="2100" spc="-25" dirty="0">
                <a:solidFill>
                  <a:srgbClr val="002060"/>
                </a:solidFill>
                <a:latin typeface="Trebuchet MS"/>
                <a:cs typeface="Trebuchet MS"/>
              </a:rPr>
              <a:t>image</a:t>
            </a:r>
            <a:r>
              <a:rPr sz="2100" spc="525" dirty="0">
                <a:solidFill>
                  <a:srgbClr val="002060"/>
                </a:solidFill>
                <a:latin typeface="Trebuchet MS"/>
                <a:cs typeface="Trebuchet MS"/>
              </a:rPr>
              <a:t> </a:t>
            </a:r>
            <a:r>
              <a:rPr sz="2100" spc="-5" dirty="0">
                <a:solidFill>
                  <a:srgbClr val="002060"/>
                </a:solidFill>
                <a:latin typeface="Trebuchet MS"/>
                <a:cs typeface="Trebuchet MS"/>
              </a:rPr>
              <a:t>space</a:t>
            </a:r>
            <a:endParaRPr sz="2100" dirty="0">
              <a:latin typeface="Trebuchet MS"/>
              <a:cs typeface="Trebuchet MS"/>
            </a:endParaRPr>
          </a:p>
          <a:p>
            <a:pPr marL="772160" lvl="1" indent="-287655">
              <a:lnSpc>
                <a:spcPct val="100000"/>
              </a:lnSpc>
              <a:spcBef>
                <a:spcPts val="165"/>
              </a:spcBef>
              <a:buFont typeface="Courier New"/>
              <a:buChar char="o"/>
              <a:tabLst>
                <a:tab pos="772160" algn="l"/>
              </a:tabLst>
            </a:pPr>
            <a:r>
              <a:rPr sz="2100" b="1" spc="-95" dirty="0">
                <a:solidFill>
                  <a:srgbClr val="002060"/>
                </a:solidFill>
                <a:latin typeface="Trebuchet MS"/>
                <a:cs typeface="Trebuchet MS"/>
              </a:rPr>
              <a:t>Quantity</a:t>
            </a:r>
            <a:r>
              <a:rPr sz="2100" spc="-95" dirty="0">
                <a:solidFill>
                  <a:srgbClr val="002060"/>
                </a:solidFill>
                <a:latin typeface="Trebuchet MS"/>
                <a:cs typeface="Trebuchet MS"/>
              </a:rPr>
              <a:t>: </a:t>
            </a:r>
            <a:r>
              <a:rPr sz="2100" spc="-10" dirty="0">
                <a:solidFill>
                  <a:srgbClr val="FF0000"/>
                </a:solidFill>
                <a:latin typeface="Trebuchet MS"/>
                <a:cs typeface="Trebuchet MS"/>
              </a:rPr>
              <a:t>enough</a:t>
            </a:r>
            <a:r>
              <a:rPr sz="2100" spc="-10" dirty="0">
                <a:solidFill>
                  <a:srgbClr val="002060"/>
                </a:solidFill>
                <a:latin typeface="Trebuchet MS"/>
                <a:cs typeface="Trebuchet MS"/>
              </a:rPr>
              <a:t> </a:t>
            </a:r>
            <a:r>
              <a:rPr sz="2100" spc="-15" dirty="0">
                <a:solidFill>
                  <a:srgbClr val="FF0000"/>
                </a:solidFill>
                <a:latin typeface="Trebuchet MS"/>
                <a:cs typeface="Trebuchet MS"/>
              </a:rPr>
              <a:t>points</a:t>
            </a:r>
            <a:r>
              <a:rPr sz="2100" spc="-15" dirty="0">
                <a:solidFill>
                  <a:srgbClr val="002060"/>
                </a:solidFill>
                <a:latin typeface="Trebuchet MS"/>
                <a:cs typeface="Trebuchet MS"/>
              </a:rPr>
              <a:t> </a:t>
            </a:r>
            <a:r>
              <a:rPr sz="2100" spc="-50" dirty="0">
                <a:solidFill>
                  <a:srgbClr val="002060"/>
                </a:solidFill>
                <a:latin typeface="Trebuchet MS"/>
                <a:cs typeface="Trebuchet MS"/>
              </a:rPr>
              <a:t>represented </a:t>
            </a:r>
            <a:r>
              <a:rPr sz="2100" spc="70" dirty="0">
                <a:solidFill>
                  <a:srgbClr val="002060"/>
                </a:solidFill>
                <a:latin typeface="Trebuchet MS"/>
                <a:cs typeface="Trebuchet MS"/>
              </a:rPr>
              <a:t>In </a:t>
            </a:r>
            <a:r>
              <a:rPr sz="2100" spc="-60" dirty="0">
                <a:solidFill>
                  <a:srgbClr val="002060"/>
                </a:solidFill>
                <a:latin typeface="Trebuchet MS"/>
                <a:cs typeface="Trebuchet MS"/>
              </a:rPr>
              <a:t>the</a:t>
            </a:r>
            <a:r>
              <a:rPr sz="2100" spc="295" dirty="0">
                <a:solidFill>
                  <a:srgbClr val="002060"/>
                </a:solidFill>
                <a:latin typeface="Trebuchet MS"/>
                <a:cs typeface="Trebuchet MS"/>
              </a:rPr>
              <a:t> </a:t>
            </a:r>
            <a:r>
              <a:rPr sz="2100" spc="-25" dirty="0">
                <a:solidFill>
                  <a:srgbClr val="002060"/>
                </a:solidFill>
                <a:latin typeface="Trebuchet MS"/>
                <a:cs typeface="Trebuchet MS"/>
              </a:rPr>
              <a:t>image</a:t>
            </a:r>
            <a:endParaRPr sz="2100" dirty="0">
              <a:latin typeface="Trebuchet MS"/>
              <a:cs typeface="Trebuchet MS"/>
            </a:endParaRPr>
          </a:p>
          <a:p>
            <a:pPr marL="772160" lvl="1" indent="-287655">
              <a:lnSpc>
                <a:spcPct val="100000"/>
              </a:lnSpc>
              <a:spcBef>
                <a:spcPts val="290"/>
              </a:spcBef>
              <a:buFont typeface="Courier New"/>
              <a:buChar char="o"/>
              <a:tabLst>
                <a:tab pos="772160" algn="l"/>
              </a:tabLst>
            </a:pPr>
            <a:r>
              <a:rPr sz="2100" b="1" spc="-60" dirty="0">
                <a:solidFill>
                  <a:srgbClr val="002060"/>
                </a:solidFill>
                <a:latin typeface="Trebuchet MS"/>
                <a:cs typeface="Trebuchet MS"/>
              </a:rPr>
              <a:t>Efficiency</a:t>
            </a:r>
            <a:r>
              <a:rPr sz="2100" spc="-60" dirty="0">
                <a:solidFill>
                  <a:srgbClr val="002060"/>
                </a:solidFill>
                <a:latin typeface="Trebuchet MS"/>
                <a:cs typeface="Trebuchet MS"/>
              </a:rPr>
              <a:t>: </a:t>
            </a:r>
            <a:r>
              <a:rPr sz="2100" spc="-35" dirty="0">
                <a:solidFill>
                  <a:srgbClr val="002060"/>
                </a:solidFill>
                <a:latin typeface="Trebuchet MS"/>
                <a:cs typeface="Trebuchet MS"/>
              </a:rPr>
              <a:t>reasonable </a:t>
            </a:r>
            <a:r>
              <a:rPr sz="2100" spc="-30" dirty="0">
                <a:solidFill>
                  <a:srgbClr val="002060"/>
                </a:solidFill>
                <a:latin typeface="Trebuchet MS"/>
                <a:cs typeface="Trebuchet MS"/>
              </a:rPr>
              <a:t>computation</a:t>
            </a:r>
            <a:r>
              <a:rPr sz="2100" spc="175" dirty="0">
                <a:solidFill>
                  <a:srgbClr val="002060"/>
                </a:solidFill>
                <a:latin typeface="Trebuchet MS"/>
                <a:cs typeface="Trebuchet MS"/>
              </a:rPr>
              <a:t> </a:t>
            </a:r>
            <a:r>
              <a:rPr sz="2100" spc="-55" dirty="0">
                <a:solidFill>
                  <a:srgbClr val="002060"/>
                </a:solidFill>
                <a:latin typeface="Trebuchet MS"/>
                <a:cs typeface="Trebuchet MS"/>
              </a:rPr>
              <a:t>time</a:t>
            </a:r>
            <a:endParaRPr sz="2100" dirty="0">
              <a:latin typeface="Trebuchet MS"/>
              <a:cs typeface="Trebuchet MS"/>
            </a:endParaRPr>
          </a:p>
        </p:txBody>
      </p:sp>
      <p:sp>
        <p:nvSpPr>
          <p:cNvPr id="4" name="正方形/長方形 3"/>
          <p:cNvSpPr/>
          <p:nvPr/>
        </p:nvSpPr>
        <p:spPr>
          <a:xfrm>
            <a:off x="8153400" y="3267670"/>
            <a:ext cx="4038600" cy="923330"/>
          </a:xfrm>
          <a:prstGeom prst="rect">
            <a:avLst/>
          </a:prstGeom>
        </p:spPr>
        <p:txBody>
          <a:bodyPr wrap="square">
            <a:spAutoFit/>
          </a:bodyPr>
          <a:lstStyle/>
          <a:p>
            <a:r>
              <a:rPr lang="en-US" altLang="ja-JP" dirty="0">
                <a:solidFill>
                  <a:srgbClr val="000000"/>
                </a:solidFill>
                <a:latin typeface="BSZPYG+HelveticaNeue"/>
              </a:rPr>
              <a:t>The </a:t>
            </a:r>
            <a:r>
              <a:rPr lang="en-US" altLang="ja-JP" dirty="0">
                <a:solidFill>
                  <a:srgbClr val="FF0000"/>
                </a:solidFill>
                <a:latin typeface="BSZPYG+HelveticaNeue"/>
              </a:rPr>
              <a:t>features</a:t>
            </a:r>
            <a:r>
              <a:rPr lang="en-US" altLang="ja-JP" dirty="0">
                <a:solidFill>
                  <a:srgbClr val="000000"/>
                </a:solidFill>
                <a:latin typeface="BSZPYG+HelveticaNeue"/>
              </a:rPr>
              <a:t> should </a:t>
            </a:r>
            <a:r>
              <a:rPr lang="en-US" altLang="ja-JP" dirty="0">
                <a:solidFill>
                  <a:srgbClr val="FF0000"/>
                </a:solidFill>
                <a:latin typeface="BSZPYG+HelveticaNeue"/>
              </a:rPr>
              <a:t>not</a:t>
            </a:r>
            <a:r>
              <a:rPr lang="en-US" altLang="ja-JP" dirty="0">
                <a:solidFill>
                  <a:srgbClr val="000000"/>
                </a:solidFill>
                <a:latin typeface="BSZPYG+HelveticaNeue"/>
              </a:rPr>
              <a:t> </a:t>
            </a:r>
            <a:r>
              <a:rPr lang="en-US" altLang="ja-JP" dirty="0">
                <a:solidFill>
                  <a:srgbClr val="FF0000"/>
                </a:solidFill>
                <a:latin typeface="BSZPYG+HelveticaNeue"/>
              </a:rPr>
              <a:t>change</a:t>
            </a:r>
            <a:r>
              <a:rPr lang="en-US" altLang="ja-JP" dirty="0">
                <a:solidFill>
                  <a:srgbClr val="000000"/>
                </a:solidFill>
                <a:latin typeface="BSZPYG+HelveticaNeue"/>
              </a:rPr>
              <a:t> if an image </a:t>
            </a:r>
            <a:r>
              <a:rPr lang="en-US" altLang="ja-JP" dirty="0">
                <a:solidFill>
                  <a:srgbClr val="FF0000"/>
                </a:solidFill>
                <a:latin typeface="BSZPYG+HelveticaNeue"/>
              </a:rPr>
              <a:t>region</a:t>
            </a:r>
            <a:r>
              <a:rPr lang="en-US" altLang="ja-JP" dirty="0">
                <a:solidFill>
                  <a:srgbClr val="000000"/>
                </a:solidFill>
                <a:latin typeface="BSZPYG+HelveticaNeue"/>
              </a:rPr>
              <a:t> </a:t>
            </a:r>
            <a:r>
              <a:rPr lang="en-US" altLang="ja-JP" dirty="0">
                <a:solidFill>
                  <a:srgbClr val="FF0000"/>
                </a:solidFill>
                <a:latin typeface="BSZPYG+HelveticaNeue"/>
              </a:rPr>
              <a:t>far</a:t>
            </a:r>
            <a:r>
              <a:rPr lang="en-US" altLang="ja-JP" dirty="0">
                <a:solidFill>
                  <a:srgbClr val="000000"/>
                </a:solidFill>
                <a:latin typeface="BSZPYG+HelveticaNeue"/>
              </a:rPr>
              <a:t> </a:t>
            </a:r>
            <a:r>
              <a:rPr lang="en-US" altLang="ja-JP" dirty="0">
                <a:solidFill>
                  <a:srgbClr val="FF0000"/>
                </a:solidFill>
                <a:latin typeface="BSZPYG+HelveticaNeue"/>
              </a:rPr>
              <a:t>away</a:t>
            </a:r>
            <a:r>
              <a:rPr lang="en-US" altLang="ja-JP" dirty="0">
                <a:solidFill>
                  <a:srgbClr val="000000"/>
                </a:solidFill>
                <a:latin typeface="BSZPYG+HelveticaNeue"/>
              </a:rPr>
              <a:t> from the immediate neighborhood </a:t>
            </a:r>
            <a:r>
              <a:rPr lang="en-US" altLang="ja-JP" dirty="0">
                <a:solidFill>
                  <a:srgbClr val="FF0000"/>
                </a:solidFill>
                <a:latin typeface="BSZPYG+HelveticaNeue"/>
              </a:rPr>
              <a:t>changes</a:t>
            </a:r>
            <a:r>
              <a:rPr lang="en-US" altLang="ja-JP" dirty="0">
                <a:solidFill>
                  <a:srgbClr val="000000"/>
                </a:solidFill>
                <a:latin typeface="BSZPYG+HelveticaNeue"/>
              </a:rPr>
              <a:t>. </a:t>
            </a:r>
            <a:endParaRPr lang="ja-JP" altLang="en-US" dirty="0"/>
          </a:p>
        </p:txBody>
      </p:sp>
      <p:sp>
        <p:nvSpPr>
          <p:cNvPr id="5" name="正方形/長方形 4"/>
          <p:cNvSpPr/>
          <p:nvPr/>
        </p:nvSpPr>
        <p:spPr>
          <a:xfrm>
            <a:off x="6934200" y="4422140"/>
            <a:ext cx="5257800" cy="923330"/>
          </a:xfrm>
          <a:prstGeom prst="rect">
            <a:avLst/>
          </a:prstGeom>
        </p:spPr>
        <p:txBody>
          <a:bodyPr wrap="square">
            <a:spAutoFit/>
          </a:bodyPr>
          <a:lstStyle/>
          <a:p>
            <a:r>
              <a:rPr lang="en-US" altLang="ja-JP" dirty="0">
                <a:solidFill>
                  <a:srgbClr val="000000"/>
                </a:solidFill>
                <a:latin typeface="BSZPYG+HelveticaNeue"/>
              </a:rPr>
              <a:t>This is because many applications such as </a:t>
            </a:r>
            <a:r>
              <a:rPr lang="en-US" altLang="ja-JP" dirty="0">
                <a:solidFill>
                  <a:srgbClr val="FF0000"/>
                </a:solidFill>
                <a:latin typeface="BSZPYG+HelveticaNeue"/>
              </a:rPr>
              <a:t>calibration</a:t>
            </a:r>
            <a:r>
              <a:rPr lang="en-US" altLang="ja-JP" dirty="0">
                <a:solidFill>
                  <a:srgbClr val="000000"/>
                </a:solidFill>
                <a:latin typeface="BSZPYG+HelveticaNeue"/>
              </a:rPr>
              <a:t> and </a:t>
            </a:r>
            <a:r>
              <a:rPr lang="en-US" altLang="ja-JP" dirty="0">
                <a:solidFill>
                  <a:srgbClr val="FF0000"/>
                </a:solidFill>
                <a:latin typeface="BSZPYG+HelveticaNeue"/>
              </a:rPr>
              <a:t>localization</a:t>
            </a:r>
            <a:r>
              <a:rPr lang="en-US" altLang="ja-JP" dirty="0">
                <a:solidFill>
                  <a:srgbClr val="000000"/>
                </a:solidFill>
                <a:latin typeface="BSZPYG+HelveticaNeue"/>
              </a:rPr>
              <a:t> require a </a:t>
            </a:r>
            <a:r>
              <a:rPr lang="en-US" altLang="ja-JP" dirty="0">
                <a:solidFill>
                  <a:srgbClr val="FF0000"/>
                </a:solidFill>
                <a:latin typeface="BSZPYG+HelveticaNeue"/>
              </a:rPr>
              <a:t>minimum</a:t>
            </a:r>
            <a:r>
              <a:rPr lang="en-US" altLang="ja-JP" dirty="0">
                <a:solidFill>
                  <a:srgbClr val="000000"/>
                </a:solidFill>
                <a:latin typeface="BSZPYG+HelveticaNeue"/>
              </a:rPr>
              <a:t> </a:t>
            </a:r>
            <a:r>
              <a:rPr lang="en-US" altLang="ja-JP" dirty="0">
                <a:solidFill>
                  <a:srgbClr val="FF0000"/>
                </a:solidFill>
                <a:latin typeface="BSZPYG+HelveticaNeue"/>
              </a:rPr>
              <a:t>number</a:t>
            </a:r>
            <a:r>
              <a:rPr lang="en-US" altLang="ja-JP" dirty="0">
                <a:solidFill>
                  <a:srgbClr val="000000"/>
                </a:solidFill>
                <a:latin typeface="BSZPYG+HelveticaNeue"/>
              </a:rPr>
              <a:t> of distinctive points to </a:t>
            </a:r>
            <a:r>
              <a:rPr lang="en-US" altLang="ja-JP" dirty="0">
                <a:solidFill>
                  <a:srgbClr val="FF0000"/>
                </a:solidFill>
                <a:latin typeface="BSZPYG+HelveticaNeue"/>
              </a:rPr>
              <a:t>perform</a:t>
            </a:r>
            <a:r>
              <a:rPr lang="en-US" altLang="ja-JP" dirty="0">
                <a:solidFill>
                  <a:srgbClr val="000000"/>
                </a:solidFill>
                <a:latin typeface="BSZPYG+HelveticaNeue"/>
              </a:rPr>
              <a:t> </a:t>
            </a:r>
            <a:r>
              <a:rPr lang="en-US" altLang="ja-JP" dirty="0">
                <a:solidFill>
                  <a:srgbClr val="FF0000"/>
                </a:solidFill>
                <a:latin typeface="BSZPYG+HelveticaNeue"/>
              </a:rPr>
              <a:t>e</a:t>
            </a:r>
            <a:r>
              <a:rPr lang="en-US" altLang="ja-JP" dirty="0">
                <a:solidFill>
                  <a:srgbClr val="FF0000"/>
                </a:solidFill>
                <a:latin typeface="GRXRJK+HelveticaNeue"/>
              </a:rPr>
              <a:t>ff</a:t>
            </a:r>
            <a:r>
              <a:rPr lang="en-US" altLang="ja-JP" dirty="0">
                <a:solidFill>
                  <a:srgbClr val="FF0000"/>
                </a:solidFill>
                <a:latin typeface="BSZPYG+HelveticaNeue"/>
              </a:rPr>
              <a:t>ectively</a:t>
            </a:r>
            <a:r>
              <a:rPr lang="en-US" altLang="ja-JP" dirty="0">
                <a:solidFill>
                  <a:srgbClr val="000000"/>
                </a:solidFill>
                <a:latin typeface="BSZPYG+HelveticaNeue"/>
              </a:rPr>
              <a:t>.</a:t>
            </a:r>
            <a:endParaRPr lang="ja-JP" altLang="en-US" dirty="0"/>
          </a:p>
        </p:txBody>
      </p:sp>
      <p:cxnSp>
        <p:nvCxnSpPr>
          <p:cNvPr id="7" name="直線矢印コネクタ 6"/>
          <p:cNvCxnSpPr/>
          <p:nvPr/>
        </p:nvCxnSpPr>
        <p:spPr>
          <a:xfrm>
            <a:off x="6629400" y="3962400"/>
            <a:ext cx="76200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0234" y="5208270"/>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715758" y="5208270"/>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 name="object 4"/>
              <p:cNvSpPr txBox="1"/>
              <p:nvPr/>
            </p:nvSpPr>
            <p:spPr>
              <a:xfrm>
                <a:off x="6754724" y="5094732"/>
                <a:ext cx="31254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3</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7,</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34,</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4" name="object 4"/>
              <p:cNvSpPr txBox="1">
                <a:spLocks noRot="1" noChangeAspect="1" noMove="1" noResize="1" noEditPoints="1" noAdjustHandles="1" noChangeArrowheads="1" noChangeShapeType="1" noTextEdit="1"/>
              </p:cNvSpPr>
              <p:nvPr/>
            </p:nvSpPr>
            <p:spPr>
              <a:xfrm>
                <a:off x="6754724" y="5094732"/>
                <a:ext cx="3125470" cy="505267"/>
              </a:xfrm>
              <a:prstGeom prst="rect">
                <a:avLst/>
              </a:prstGeom>
              <a:blipFill>
                <a:blip r:embed="rId2"/>
                <a:stretch>
                  <a:fillRect t="-22892" r="-6433" b="-46988"/>
                </a:stretch>
              </a:blipFill>
            </p:spPr>
            <p:txBody>
              <a:bodyPr/>
              <a:lstStyle/>
              <a:p>
                <a:r>
                  <a:rPr lang="ja-JP" altLang="en-US">
                    <a:noFill/>
                  </a:rPr>
                  <a:t> </a:t>
                </a:r>
              </a:p>
            </p:txBody>
          </p:sp>
        </mc:Fallback>
      </mc:AlternateContent>
      <p:sp>
        <p:nvSpPr>
          <p:cNvPr id="5" name="object 5"/>
          <p:cNvSpPr/>
          <p:nvPr/>
        </p:nvSpPr>
        <p:spPr>
          <a:xfrm>
            <a:off x="9970986" y="165099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611072" y="1650999"/>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object 7"/>
          <p:cNvGrpSpPr/>
          <p:nvPr/>
        </p:nvGrpSpPr>
        <p:grpSpPr>
          <a:xfrm>
            <a:off x="422226" y="2408904"/>
            <a:ext cx="9605329" cy="2590333"/>
            <a:chOff x="422226" y="2408904"/>
            <a:chExt cx="9605329" cy="2590333"/>
          </a:xfrm>
        </p:grpSpPr>
        <p:sp>
          <p:nvSpPr>
            <p:cNvPr id="8" name="object 8"/>
            <p:cNvSpPr/>
            <p:nvPr/>
          </p:nvSpPr>
          <p:spPr>
            <a:xfrm>
              <a:off x="6989204" y="2542698"/>
              <a:ext cx="3038351" cy="245653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11646" y="2983509"/>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273044" y="3237463"/>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22226" y="2408904"/>
              <a:ext cx="3038353" cy="250994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89573" y="2983509"/>
              <a:ext cx="371475" cy="362585"/>
            </a:xfrm>
            <a:custGeom>
              <a:avLst/>
              <a:gdLst/>
              <a:ahLst/>
              <a:cxnLst/>
              <a:rect l="l" t="t" r="r" b="b"/>
              <a:pathLst>
                <a:path w="371475" h="362585">
                  <a:moveTo>
                    <a:pt x="0" y="0"/>
                  </a:moveTo>
                  <a:lnTo>
                    <a:pt x="371378" y="0"/>
                  </a:lnTo>
                  <a:lnTo>
                    <a:pt x="371378" y="362098"/>
                  </a:lnTo>
                  <a:lnTo>
                    <a:pt x="0" y="362098"/>
                  </a:lnTo>
                  <a:lnTo>
                    <a:pt x="0" y="0"/>
                  </a:lnTo>
                  <a:close/>
                </a:path>
              </a:pathLst>
            </a:custGeom>
            <a:ln w="63500">
              <a:solidFill>
                <a:srgbClr val="FFFF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60951" y="3164559"/>
              <a:ext cx="6212205" cy="271780"/>
            </a:xfrm>
            <a:custGeom>
              <a:avLst/>
              <a:gdLst/>
              <a:ahLst/>
              <a:cxnLst/>
              <a:rect l="l" t="t" r="r" b="b"/>
              <a:pathLst>
                <a:path w="6212205" h="271779">
                  <a:moveTo>
                    <a:pt x="0" y="0"/>
                  </a:moveTo>
                  <a:lnTo>
                    <a:pt x="6212093" y="271755"/>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060951" y="3164559"/>
              <a:ext cx="6250940" cy="18415"/>
            </a:xfrm>
            <a:custGeom>
              <a:avLst/>
              <a:gdLst/>
              <a:ahLst/>
              <a:cxnLst/>
              <a:rect l="l" t="t" r="r" b="b"/>
              <a:pathLst>
                <a:path w="6250940" h="18414">
                  <a:moveTo>
                    <a:pt x="0" y="0"/>
                  </a:moveTo>
                  <a:lnTo>
                    <a:pt x="6250695" y="17801"/>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a:spLocks noGrp="1"/>
          </p:cNvSpPr>
          <p:nvPr>
            <p:ph type="title"/>
          </p:nvPr>
        </p:nvSpPr>
        <p:spPr>
          <a:xfrm>
            <a:off x="500965" y="444500"/>
            <a:ext cx="7620634"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 </a:t>
            </a:r>
            <a:r>
              <a:rPr spc="-75" dirty="0"/>
              <a:t>Matching: </a:t>
            </a:r>
            <a:r>
              <a:rPr spc="-90" dirty="0"/>
              <a:t>Case</a:t>
            </a:r>
            <a:r>
              <a:rPr spc="680" dirty="0"/>
              <a:t> </a:t>
            </a:r>
            <a:r>
              <a:rPr spc="90" dirty="0"/>
              <a:t>3</a:t>
            </a:r>
          </a:p>
        </p:txBody>
      </p:sp>
      <p:sp>
        <p:nvSpPr>
          <p:cNvPr id="17" name="object 17"/>
          <p:cNvSpPr txBox="1"/>
          <p:nvPr/>
        </p:nvSpPr>
        <p:spPr>
          <a:xfrm>
            <a:off x="11834177" y="6140196"/>
            <a:ext cx="12446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400" b="0" i="0" u="none" strike="noStrike" kern="1200" cap="none" spc="0" normalizeH="0" baseline="0" noProof="0" dirty="0">
                <a:ln>
                  <a:noFill/>
                </a:ln>
                <a:solidFill>
                  <a:prstClr val="black"/>
                </a:solidFill>
                <a:effectLst/>
                <a:uLnTx/>
                <a:uFillTx/>
                <a:latin typeface="Arial"/>
                <a:ea typeface="+mn-ea"/>
                <a:cs typeface="Arial"/>
              </a:rPr>
              <a:t>5</a:t>
            </a:r>
            <a:endParaRPr kumimoji="1" sz="1400" b="0" i="0" u="none" strike="noStrike" kern="1200" cap="none" spc="0" normalizeH="0" baseline="0" noProof="0">
              <a:ln>
                <a:noFill/>
              </a:ln>
              <a:solidFill>
                <a:prstClr val="black"/>
              </a:solidFill>
              <a:effectLst/>
              <a:uLnTx/>
              <a:uFillTx/>
              <a:latin typeface="Arial"/>
              <a:ea typeface="+mn-ea"/>
              <a:cs typeface="Arial"/>
            </a:endParaRPr>
          </a:p>
        </p:txBody>
      </p:sp>
      <p:sp>
        <p:nvSpPr>
          <p:cNvPr id="18" name="object 18"/>
          <p:cNvSpPr/>
          <p:nvPr/>
        </p:nvSpPr>
        <p:spPr>
          <a:xfrm>
            <a:off x="3589312" y="166496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229410" y="1664969"/>
            <a:ext cx="88900" cy="378460"/>
          </a:xfrm>
          <a:custGeom>
            <a:avLst/>
            <a:gdLst/>
            <a:ahLst/>
            <a:cxnLst/>
            <a:rect l="l" t="t" r="r" b="b"/>
            <a:pathLst>
              <a:path w="88900" h="378460">
                <a:moveTo>
                  <a:pt x="88493" y="0"/>
                </a:moveTo>
                <a:lnTo>
                  <a:pt x="0" y="0"/>
                </a:lnTo>
                <a:lnTo>
                  <a:pt x="0" y="15240"/>
                </a:lnTo>
                <a:lnTo>
                  <a:pt x="0" y="363220"/>
                </a:lnTo>
                <a:lnTo>
                  <a:pt x="0" y="378460"/>
                </a:lnTo>
                <a:lnTo>
                  <a:pt x="88493" y="378460"/>
                </a:lnTo>
                <a:lnTo>
                  <a:pt x="88493" y="363220"/>
                </a:lnTo>
                <a:lnTo>
                  <a:pt x="32931" y="363220"/>
                </a:lnTo>
                <a:lnTo>
                  <a:pt x="32931" y="15240"/>
                </a:lnTo>
                <a:lnTo>
                  <a:pt x="88493" y="15240"/>
                </a:lnTo>
                <a:lnTo>
                  <a:pt x="88493"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object 20"/>
              <p:cNvSpPr txBox="1"/>
              <p:nvPr/>
            </p:nvSpPr>
            <p:spPr>
              <a:xfrm>
                <a:off x="239669" y="1549908"/>
                <a:ext cx="9799320" cy="1320874"/>
              </a:xfrm>
              <a:prstGeom prst="rect">
                <a:avLst/>
              </a:prstGeom>
            </p:spPr>
            <p:txBody>
              <a:bodyPr vert="horz" wrap="square" lIns="0" tIns="12700" rIns="0" bIns="0" rtlCol="0">
                <a:spAutoFit/>
              </a:bodyPr>
              <a:lstStyle/>
              <a:p>
                <a:pPr marL="0" marR="0" lvl="0" indent="0" algn="ctr" defTabSz="914400" rtl="0" eaLnBrk="1" fontAlgn="auto" latinLnBrk="0" hangingPunct="1">
                  <a:lnSpc>
                    <a:spcPts val="3600"/>
                  </a:lnSpc>
                  <a:spcBef>
                    <a:spcPts val="100"/>
                  </a:spcBef>
                  <a:spcAft>
                    <a:spcPts val="0"/>
                  </a:spcAft>
                  <a:buClrTx/>
                  <a:buSzTx/>
                  <a:buFontTx/>
                  <a:buNone/>
                  <a:tabLst>
                    <a:tab pos="452120" algn="l"/>
                    <a:tab pos="1010285" algn="l"/>
                    <a:tab pos="6371590" algn="l"/>
                    <a:tab pos="6833234" algn="l"/>
                    <a:tab pos="7392034"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1</m:t>
                        </m:r>
                      </m:sub>
                    </m:sSub>
                  </m:oMath>
                </a14:m>
                <a:r>
                  <a:rPr kumimoji="1" lang="en-US" altLang="ja-JP"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altLang="ja-JP" sz="3200" b="0" i="0" u="none" strike="noStrike" kern="1200" cap="none" spc="0" normalizeH="0" baseline="0" noProof="0" dirty="0">
                    <a:ln>
                      <a:noFill/>
                    </a:ln>
                    <a:solidFill>
                      <a:srgbClr val="242852"/>
                    </a:solidFill>
                    <a:effectLst/>
                    <a:uLnTx/>
                    <a:uFillTx/>
                    <a:latin typeface="Cambria Math"/>
                    <a:ea typeface="+mn-ea"/>
                    <a:cs typeface="Cambria Math"/>
                  </a:rPr>
                  <a:t>	10, 34,</a:t>
                </a:r>
                <a:r>
                  <a:rPr kumimoji="1" lang="ja-JP" altLang="en-US" sz="3200" b="0" i="0" u="none" strike="noStrike" kern="1200" cap="none" spc="-360" normalizeH="0" baseline="0" noProof="0" dirty="0">
                    <a:ln>
                      <a:noFill/>
                    </a:ln>
                    <a:solidFill>
                      <a:srgbClr val="242852"/>
                    </a:solidFill>
                    <a:effectLst/>
                    <a:uLnTx/>
                    <a:uFillTx/>
                    <a:latin typeface="Cambria Math"/>
                    <a:ea typeface="+mn-ea"/>
                    <a:cs typeface="Cambria Math"/>
                  </a:rPr>
                  <a:t> </a:t>
                </a:r>
                <a:r>
                  <a:rPr kumimoji="1" lang="en-US" altLang="ja-JP"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ja-JP" altLang="en-US" sz="3200" b="0" i="0" u="none" strike="noStrike" kern="1200" cap="none" spc="-180" normalizeH="0" baseline="0" noProof="0" dirty="0">
                    <a:ln>
                      <a:noFill/>
                    </a:ln>
                    <a:solidFill>
                      <a:srgbClr val="242852"/>
                    </a:solidFill>
                    <a:effectLst/>
                    <a:uLnTx/>
                    <a:uFillTx/>
                    <a:latin typeface="Cambria Math"/>
                    <a:ea typeface="+mn-ea"/>
                    <a:cs typeface="Cambria Math"/>
                  </a:rPr>
                  <a:t> </a:t>
                </a:r>
                <a:r>
                  <a:rPr kumimoji="1" lang="en-US" altLang="ja-JP" sz="3200" b="0" i="0" u="none" strike="noStrike" kern="1200" cap="none" spc="0" normalizeH="0" baseline="0" noProof="0" dirty="0">
                    <a:ln>
                      <a:noFill/>
                    </a:ln>
                    <a:solidFill>
                      <a:srgbClr val="242852"/>
                    </a:solidFill>
                    <a:effectLst/>
                    <a:uLnTx/>
                    <a:uFillTx/>
                    <a:latin typeface="Cambria Math"/>
                    <a:ea typeface="+mn-ea"/>
                    <a:cs typeface="Cambria Math"/>
                  </a:rPr>
                  <a:t>55	</a:t>
                </a: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2</m:t>
                        </m:r>
                      </m:sub>
                    </m:sSub>
                  </m:oMath>
                </a14:m>
                <a:r>
                  <a:rPr kumimoji="1" lang="en-US" altLang="ja-JP" sz="3450" b="0" i="0" u="none" strike="noStrike" kern="1200" cap="none" spc="577" normalizeH="0" baseline="-13285" noProof="0" dirty="0">
                    <a:ln>
                      <a:noFill/>
                    </a:ln>
                    <a:solidFill>
                      <a:srgbClr val="242852"/>
                    </a:solidFill>
                    <a:effectLst/>
                    <a:uLnTx/>
                    <a:uFillTx/>
                    <a:latin typeface="Cambria Math"/>
                    <a:ea typeface="+mn-ea"/>
                    <a:cs typeface="Cambria Math"/>
                  </a:rPr>
                  <a:t>	</a:t>
                </a:r>
                <a:r>
                  <a:rPr kumimoji="1" lang="en-US" altLang="ja-JP" sz="4800" b="0" i="0" u="none" strike="noStrike" kern="1200" cap="none" spc="0" normalizeH="0" baseline="1736" noProof="0" dirty="0">
                    <a:ln>
                      <a:noFill/>
                    </a:ln>
                    <a:solidFill>
                      <a:srgbClr val="242852"/>
                    </a:solidFill>
                    <a:effectLst/>
                    <a:uLnTx/>
                    <a:uFillTx/>
                    <a:latin typeface="Cambria Math"/>
                    <a:ea typeface="+mn-ea"/>
                    <a:cs typeface="Cambria Math"/>
                  </a:rPr>
                  <a:t>=	10,</a:t>
                </a:r>
                <a:r>
                  <a:rPr kumimoji="1" lang="ja-JP" alt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altLang="ja-JP" sz="4800" b="0" i="0" u="none" strike="noStrike" kern="1200" cap="none" spc="0" normalizeH="0" baseline="1736" noProof="0" dirty="0">
                    <a:ln>
                      <a:noFill/>
                    </a:ln>
                    <a:solidFill>
                      <a:srgbClr val="242852"/>
                    </a:solidFill>
                    <a:effectLst/>
                    <a:uLnTx/>
                    <a:uFillTx/>
                    <a:latin typeface="Cambria Math"/>
                    <a:ea typeface="+mn-ea"/>
                    <a:cs typeface="Cambria Math"/>
                  </a:rPr>
                  <a:t>31,</a:t>
                </a:r>
                <a:r>
                  <a:rPr kumimoji="1" lang="ja-JP" alt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altLang="ja-JP" sz="4800" b="0" i="0" u="none" strike="noStrike" kern="1200" cap="none" spc="0" normalizeH="0" baseline="1736" noProof="0" dirty="0">
                    <a:ln>
                      <a:noFill/>
                    </a:ln>
                    <a:solidFill>
                      <a:srgbClr val="242852"/>
                    </a:solidFill>
                    <a:effectLst/>
                    <a:uLnTx/>
                    <a:uFillTx/>
                    <a:latin typeface="Cambria Math"/>
                    <a:ea typeface="+mn-ea"/>
                    <a:cs typeface="Cambria Math"/>
                  </a:rPr>
                  <a:t>23,</a:t>
                </a:r>
                <a:r>
                  <a:rPr kumimoji="1" lang="ja-JP" alt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altLang="ja-JP" sz="4800" b="0" i="0" u="none" strike="noStrike" kern="1200" cap="none" spc="0" normalizeH="0" baseline="1736" noProof="0" dirty="0">
                    <a:ln>
                      <a:noFill/>
                    </a:ln>
                    <a:solidFill>
                      <a:srgbClr val="242852"/>
                    </a:solidFill>
                    <a:effectLst/>
                    <a:uLnTx/>
                    <a:uFillTx/>
                    <a:latin typeface="Cambria Math"/>
                    <a:ea typeface="+mn-ea"/>
                    <a:cs typeface="Cambria Math"/>
                  </a:rPr>
                  <a:t>55</a:t>
                </a:r>
                <a:endParaRPr kumimoji="1" lang="ja-JP" altLang="en-US" sz="4800" b="0" i="0" u="none" strike="noStrike" kern="1200" cap="none" spc="0" normalizeH="0" baseline="1736" noProof="0" dirty="0">
                  <a:ln>
                    <a:noFill/>
                  </a:ln>
                  <a:solidFill>
                    <a:prstClr val="black"/>
                  </a:solidFill>
                  <a:effectLst/>
                  <a:uLnTx/>
                  <a:uFillTx/>
                  <a:latin typeface="Cambria Math"/>
                  <a:ea typeface="+mn-ea"/>
                  <a:cs typeface="Cambria Math"/>
                </a:endParaRPr>
              </a:p>
              <a:p>
                <a:pPr marL="4046854" marR="0" lvl="0" indent="0" algn="l" defTabSz="914400" rtl="0" eaLnBrk="1" fontAlgn="auto" latinLnBrk="0" hangingPunct="1">
                  <a:lnSpc>
                    <a:spcPts val="3600"/>
                  </a:lnSpc>
                  <a:spcBef>
                    <a:spcPts val="0"/>
                  </a:spcBef>
                  <a:spcAft>
                    <a:spcPts val="0"/>
                  </a:spcAft>
                  <a:buClrTx/>
                  <a:buSzTx/>
                  <a:buFontTx/>
                  <a:buNone/>
                  <a:tabLst>
                    <a:tab pos="4483735" algn="l"/>
                    <a:tab pos="4988560" algn="l"/>
                  </a:tabLst>
                  <a:defRPr/>
                </a:pPr>
                <a14:m>
                  <m:oMath xmlns:m="http://schemas.openxmlformats.org/officeDocument/2006/math">
                    <m:r>
                      <a:rPr kumimoji="1" lang="en-US" altLang="ja-JP" sz="3200" b="0" i="1" u="none" strike="noStrike" kern="1200" cap="none" spc="-675" normalizeH="0" baseline="0" noProof="0" smtClean="0">
                        <a:ln>
                          <a:noFill/>
                        </a:ln>
                        <a:solidFill>
                          <a:srgbClr val="242852"/>
                        </a:solidFill>
                        <a:effectLst/>
                        <a:uLnTx/>
                        <a:uFillTx/>
                        <a:latin typeface="Cambria Math" panose="02040503050406030204" pitchFamily="18" charset="0"/>
                        <a:ea typeface="+mn-ea"/>
                        <a:cs typeface="Cambria Math"/>
                      </a:rPr>
                      <m:t>𝛿</m:t>
                    </m:r>
                  </m:oMath>
                </a14:m>
                <a:r>
                  <a:rPr kumimoji="1" lang="ja-JP" altLang="en-US" sz="3200" b="0" i="0" u="none" strike="noStrike" kern="1200" cap="none" spc="-675" normalizeH="0" baseline="0" noProof="0" dirty="0">
                    <a:ln>
                      <a:noFill/>
                    </a:ln>
                    <a:solidFill>
                      <a:srgbClr val="242852"/>
                    </a:solidFill>
                    <a:effectLst/>
                    <a:uLnTx/>
                    <a:uFillTx/>
                    <a:latin typeface="Cambria Math"/>
                    <a:ea typeface="+mn-ea"/>
                    <a:cs typeface="Cambria Math"/>
                  </a:rPr>
                  <a:t>	</a:t>
                </a:r>
                <a:r>
                  <a:rPr kumimoji="1" lang="en-US" altLang="ja-JP" sz="3200" b="0" i="0" u="none" strike="noStrike" kern="1200" cap="none" spc="0" normalizeH="0" baseline="0" noProof="0" dirty="0">
                    <a:ln>
                      <a:noFill/>
                    </a:ln>
                    <a:solidFill>
                      <a:srgbClr val="242852"/>
                    </a:solidFill>
                    <a:effectLst/>
                    <a:uLnTx/>
                    <a:uFillTx/>
                    <a:latin typeface="Cambria Math"/>
                    <a:ea typeface="+mn-ea"/>
                    <a:cs typeface="Cambria Math"/>
                  </a:rPr>
                  <a:t>=	20</a:t>
                </a:r>
                <a:endParaRPr kumimoji="1" lang="ja-JP" altLang="en-US" sz="3200" b="0" i="0" u="none" strike="noStrike" kern="1200" cap="none" spc="0" normalizeH="0" baseline="0" noProof="0" dirty="0">
                  <a:ln>
                    <a:noFill/>
                  </a:ln>
                  <a:solidFill>
                    <a:prstClr val="black"/>
                  </a:solidFill>
                  <a:effectLst/>
                  <a:uLnTx/>
                  <a:uFillTx/>
                  <a:latin typeface="Cambria Math"/>
                  <a:ea typeface="+mn-ea"/>
                  <a:cs typeface="Cambria Math"/>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1" sz="25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239669" y="1549908"/>
                <a:ext cx="9799320" cy="1320874"/>
              </a:xfrm>
              <a:prstGeom prst="rect">
                <a:avLst/>
              </a:prstGeom>
              <a:blipFill>
                <a:blip r:embed="rId5"/>
                <a:stretch>
                  <a:fillRect t="-11521" r="-16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4360206" y="2767676"/>
                <a:ext cx="1729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𝑆𝑆𝐷</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360206" y="2767676"/>
                <a:ext cx="1729371" cy="369332"/>
              </a:xfrm>
              <a:prstGeom prst="rect">
                <a:avLst/>
              </a:prstGeom>
              <a:blipFill>
                <a:blip r:embed="rId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290500" y="3440668"/>
                <a:ext cx="1729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𝑆𝑆𝐷</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3</m:t>
                              </m:r>
                            </m:sub>
                          </m:sSub>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290500" y="3440668"/>
                <a:ext cx="1729371" cy="369332"/>
              </a:xfrm>
              <a:prstGeom prst="rect">
                <a:avLst/>
              </a:prstGeom>
              <a:blipFill>
                <a:blip r:embed="rId7"/>
                <a:stretch>
                  <a:fillRect b="-13115"/>
                </a:stretch>
              </a:blipFill>
            </p:spPr>
            <p:txBody>
              <a:bodyPr/>
              <a:lstStyle/>
              <a:p>
                <a:r>
                  <a:rPr lang="ja-JP" altLang="en-US">
                    <a:noFill/>
                  </a:rPr>
                  <a:t> </a:t>
                </a:r>
              </a:p>
            </p:txBody>
          </p:sp>
        </mc:Fallback>
      </mc:AlternateContent>
      <p:sp>
        <p:nvSpPr>
          <p:cNvPr id="14" name="正方形/長方形 13"/>
          <p:cNvSpPr/>
          <p:nvPr/>
        </p:nvSpPr>
        <p:spPr>
          <a:xfrm>
            <a:off x="2843348" y="5131511"/>
            <a:ext cx="2745175" cy="646331"/>
          </a:xfrm>
          <a:prstGeom prst="rect">
            <a:avLst/>
          </a:prstGeom>
        </p:spPr>
        <p:txBody>
          <a:bodyPr wrap="none">
            <a:spAutoFit/>
          </a:bodyPr>
          <a:lstStyle/>
          <a:p>
            <a:r>
              <a:rPr lang="en-US" altLang="ja-JP" dirty="0" smtClean="0">
                <a:solidFill>
                  <a:srgbClr val="000000"/>
                </a:solidFill>
                <a:latin typeface="BSZPYG+HelveticaNeue"/>
              </a:rPr>
              <a:t>Ambiguous matches</a:t>
            </a:r>
          </a:p>
          <a:p>
            <a:r>
              <a:rPr lang="ja-JP" altLang="en-US" dirty="0"/>
              <a:t>解決⽅法：</a:t>
            </a:r>
            <a:r>
              <a:rPr lang="en-US" altLang="ja-JP" dirty="0"/>
              <a:t>Distance Ratio. </a:t>
            </a:r>
            <a:r>
              <a:rPr lang="en-US" altLang="ja-JP" dirty="0" smtClean="0">
                <a:solidFill>
                  <a:srgbClr val="000000"/>
                </a:solidFill>
                <a:latin typeface="BSZPYG+HelveticaNeue"/>
              </a:rPr>
              <a:t> </a:t>
            </a:r>
            <a:endParaRPr lang="ja-JP" altLang="en-US" dirty="0"/>
          </a:p>
        </p:txBody>
      </p:sp>
    </p:spTree>
    <p:extLst>
      <p:ext uri="{BB962C8B-B14F-4D97-AF65-F5344CB8AC3E}">
        <p14:creationId xmlns:p14="http://schemas.microsoft.com/office/powerpoint/2010/main" val="21667745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651500" cy="574040"/>
          </a:xfrm>
          <a:prstGeom prst="rect">
            <a:avLst/>
          </a:prstGeom>
        </p:spPr>
        <p:txBody>
          <a:bodyPr vert="horz" wrap="square" lIns="0" tIns="12700" rIns="0" bIns="0" rtlCol="0">
            <a:spAutoFit/>
          </a:bodyPr>
          <a:lstStyle/>
          <a:p>
            <a:pPr marL="12700">
              <a:lnSpc>
                <a:spcPct val="100000"/>
              </a:lnSpc>
              <a:spcBef>
                <a:spcPts val="100"/>
              </a:spcBef>
            </a:pPr>
            <a:r>
              <a:rPr spc="-95" dirty="0"/>
              <a:t>Distance Ratio </a:t>
            </a:r>
            <a:r>
              <a:rPr spc="-235" dirty="0"/>
              <a:t>[Lowe</a:t>
            </a:r>
            <a:r>
              <a:rPr spc="185" dirty="0"/>
              <a:t> </a:t>
            </a:r>
            <a:r>
              <a:rPr spc="20" dirty="0"/>
              <a:t>1999]</a:t>
            </a:r>
          </a:p>
        </p:txBody>
      </p:sp>
      <mc:AlternateContent xmlns:mc="http://schemas.openxmlformats.org/markup-compatibility/2006" xmlns:a14="http://schemas.microsoft.com/office/drawing/2010/main">
        <mc:Choice Requires="a14">
          <p:sp>
            <p:nvSpPr>
              <p:cNvPr id="5" name="object 5"/>
              <p:cNvSpPr txBox="1"/>
              <p:nvPr/>
            </p:nvSpPr>
            <p:spPr>
              <a:xfrm>
                <a:off x="914400" y="1600200"/>
                <a:ext cx="8904605" cy="2737416"/>
              </a:xfrm>
              <a:prstGeom prst="rect">
                <a:avLst/>
              </a:prstGeom>
            </p:spPr>
            <p:txBody>
              <a:bodyPr vert="horz" wrap="square" lIns="0" tIns="33655" rIns="0" bIns="0" rtlCol="0">
                <a:spAutoFit/>
              </a:bodyPr>
              <a:lstStyle/>
              <a:p>
                <a:pPr marL="590550" marR="0" lvl="0" indent="-514350" algn="l" defTabSz="914400" rtl="0" eaLnBrk="1" fontAlgn="auto" latinLnBrk="0" hangingPunct="1">
                  <a:lnSpc>
                    <a:spcPct val="100000"/>
                  </a:lnSpc>
                  <a:spcBef>
                    <a:spcPts val="265"/>
                  </a:spcBef>
                  <a:spcAft>
                    <a:spcPts val="0"/>
                  </a:spcAft>
                  <a:buClrTx/>
                  <a:buSzTx/>
                  <a:buFontTx/>
                  <a:buAutoNum type="arabicPeriod"/>
                  <a:tabLst>
                    <a:tab pos="589915" algn="l"/>
                    <a:tab pos="590550" algn="l"/>
                    <a:tab pos="2372360" algn="l"/>
                    <a:tab pos="3357879" algn="l"/>
                  </a:tabLst>
                  <a:defRPr/>
                </a:pPr>
                <a:r>
                  <a:rPr kumimoji="1" lang="en-US" sz="2700" b="0" i="0" u="none" strike="noStrike" kern="1200" cap="none" spc="-45" normalizeH="0" baseline="0" noProof="0" dirty="0" smtClean="0">
                    <a:ln>
                      <a:noFill/>
                    </a:ln>
                    <a:solidFill>
                      <a:srgbClr val="002060"/>
                    </a:solidFill>
                    <a:effectLst/>
                    <a:uLnTx/>
                    <a:uFillTx/>
                    <a:latin typeface="Tahoma"/>
                    <a:ea typeface="+mn-ea"/>
                    <a:cs typeface="Tahoma"/>
                  </a:rPr>
                  <a:t>Compute</a:t>
                </a:r>
                <a:r>
                  <a:rPr kumimoji="1" lang="en-US" sz="2700" b="0" i="0" u="none" strike="noStrike" kern="1200" cap="none" spc="-40" normalizeH="0" baseline="0" noProof="0" dirty="0">
                    <a:ln>
                      <a:noFill/>
                    </a:ln>
                    <a:solidFill>
                      <a:srgbClr val="002060"/>
                    </a:solidFill>
                    <a:effectLst/>
                    <a:uLnTx/>
                    <a:uFillTx/>
                    <a:latin typeface="Tahoma"/>
                    <a:ea typeface="+mn-ea"/>
                    <a:cs typeface="Tahoma"/>
                  </a:rPr>
                  <a:t> </a:t>
                </a:r>
                <a14:m>
                  <m:oMath xmlns:m="http://schemas.openxmlformats.org/officeDocument/2006/math">
                    <m:r>
                      <a:rPr kumimoji="1" lang="ja-JP" altLang="en-US"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𝑑</m:t>
                    </m:r>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𝑖</m:t>
                        </m:r>
                      </m:sub>
                    </m:sSub>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𝑗</m:t>
                        </m:r>
                      </m:sub>
                    </m:sSub>
                    <m:r>
                      <a:rPr kumimoji="1" lang="en-US" altLang="ja-JP" sz="2700" b="0" i="1" u="none" strike="noStrike" kern="1200" cap="none" spc="-40" normalizeH="0" baseline="0" noProof="0" smtClean="0">
                        <a:ln>
                          <a:noFill/>
                        </a:ln>
                        <a:solidFill>
                          <a:srgbClr val="002060"/>
                        </a:solidFill>
                        <a:effectLst/>
                        <a:uLnTx/>
                        <a:uFillTx/>
                        <a:latin typeface="Cambria Math" panose="02040503050406030204" pitchFamily="18" charset="0"/>
                        <a:ea typeface="+mn-ea"/>
                        <a:cs typeface="Tahoma"/>
                      </a:rPr>
                      <m:t>)</m:t>
                    </m:r>
                  </m:oMath>
                </a14:m>
                <a:r>
                  <a:rPr lang="en-US" sz="2700" spc="790" dirty="0" smtClean="0">
                    <a:solidFill>
                      <a:srgbClr val="002060"/>
                    </a:solidFill>
                    <a:latin typeface="Cambria Math"/>
                    <a:cs typeface="Tahoma"/>
                  </a:rPr>
                  <a:t> </a:t>
                </a:r>
                <a:r>
                  <a:rPr kumimoji="1" lang="en-US" sz="2700" b="0" i="0" u="none" strike="noStrike" kern="1200" cap="none" spc="-65" normalizeH="0" baseline="0" noProof="0" dirty="0" smtClean="0">
                    <a:ln>
                      <a:noFill/>
                    </a:ln>
                    <a:solidFill>
                      <a:srgbClr val="002060"/>
                    </a:solidFill>
                    <a:effectLst/>
                    <a:uLnTx/>
                    <a:uFillTx/>
                    <a:latin typeface="Tahoma"/>
                    <a:ea typeface="+mn-ea"/>
                    <a:cs typeface="Tahoma"/>
                  </a:rPr>
                  <a:t>for </a:t>
                </a:r>
                <a:r>
                  <a:rPr kumimoji="1" lang="en-US" sz="2700" b="0" i="0" u="none" strike="noStrike" kern="1200" cap="none" spc="-25" normalizeH="0" baseline="0" noProof="0" dirty="0">
                    <a:ln>
                      <a:noFill/>
                    </a:ln>
                    <a:solidFill>
                      <a:srgbClr val="002060"/>
                    </a:solidFill>
                    <a:effectLst/>
                    <a:uLnTx/>
                    <a:uFillTx/>
                    <a:latin typeface="Tahoma"/>
                    <a:ea typeface="+mn-ea"/>
                    <a:cs typeface="Tahoma"/>
                  </a:rPr>
                  <a:t>each </a:t>
                </a:r>
                <a:r>
                  <a:rPr kumimoji="1" lang="en-US" sz="2700" b="0" i="0" u="none" strike="noStrike" kern="1200" cap="none" spc="-45" normalizeH="0" baseline="0" noProof="0" dirty="0">
                    <a:ln>
                      <a:noFill/>
                    </a:ln>
                    <a:solidFill>
                      <a:srgbClr val="002060"/>
                    </a:solidFill>
                    <a:effectLst/>
                    <a:uLnTx/>
                    <a:uFillTx/>
                    <a:latin typeface="Tahoma"/>
                    <a:ea typeface="+mn-ea"/>
                    <a:cs typeface="Tahoma"/>
                  </a:rPr>
                  <a:t>feature, </a:t>
                </a:r>
                <a14:m>
                  <m:oMath xmlns:m="http://schemas.openxmlformats.org/officeDocument/2006/math">
                    <m:sSub>
                      <m:sSubPr>
                        <m:ctrlP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t>𝑖</m:t>
                        </m:r>
                      </m:sub>
                    </m:sSub>
                  </m:oMath>
                </a14:m>
                <a:r>
                  <a:rPr kumimoji="1" lang="en-US" sz="2700" b="0" i="0" u="none" strike="noStrike" kern="1200" cap="none" spc="-130" normalizeH="0" baseline="0" noProof="0" dirty="0" smtClean="0">
                    <a:ln>
                      <a:noFill/>
                    </a:ln>
                    <a:solidFill>
                      <a:srgbClr val="002060"/>
                    </a:solidFill>
                    <a:effectLst/>
                    <a:uLnTx/>
                    <a:uFillTx/>
                    <a:latin typeface="Tahoma"/>
                    <a:ea typeface="+mn-ea"/>
                    <a:cs typeface="Tahoma"/>
                  </a:rPr>
                  <a:t>, </a:t>
                </a:r>
                <a:r>
                  <a:rPr kumimoji="1" lang="en-US" sz="2700" b="0" i="0" u="none" strike="noStrike" kern="1200" cap="none" spc="-35" normalizeH="0" baseline="0" noProof="0" dirty="0">
                    <a:ln>
                      <a:noFill/>
                    </a:ln>
                    <a:solidFill>
                      <a:srgbClr val="002060"/>
                    </a:solidFill>
                    <a:effectLst/>
                    <a:uLnTx/>
                    <a:uFillTx/>
                    <a:latin typeface="Tahoma"/>
                    <a:ea typeface="+mn-ea"/>
                    <a:cs typeface="Tahoma"/>
                  </a:rPr>
                  <a:t>with </a:t>
                </a:r>
                <a:r>
                  <a:rPr kumimoji="1" lang="en-US" sz="2700" b="0" i="0" u="none" strike="noStrike" kern="1200" cap="none" spc="55" normalizeH="0" baseline="0" noProof="0" dirty="0">
                    <a:ln>
                      <a:noFill/>
                    </a:ln>
                    <a:solidFill>
                      <a:srgbClr val="002060"/>
                    </a:solidFill>
                    <a:effectLst/>
                    <a:uLnTx/>
                    <a:uFillTx/>
                    <a:latin typeface="Tahoma"/>
                    <a:ea typeface="+mn-ea"/>
                    <a:cs typeface="Tahoma"/>
                  </a:rPr>
                  <a:t>all</a:t>
                </a:r>
                <a:r>
                  <a:rPr kumimoji="1" lang="en-US" sz="2700" b="0" i="0" u="none" strike="noStrike" kern="1200" cap="none" spc="-20" normalizeH="0" baseline="0" noProof="0" dirty="0">
                    <a:ln>
                      <a:noFill/>
                    </a:ln>
                    <a:solidFill>
                      <a:srgbClr val="002060"/>
                    </a:solidFill>
                    <a:effectLst/>
                    <a:uLnTx/>
                    <a:uFillTx/>
                    <a:latin typeface="Tahoma"/>
                    <a:ea typeface="+mn-ea"/>
                    <a:cs typeface="Tahoma"/>
                  </a:rPr>
                  <a:t> </a:t>
                </a:r>
                <a:r>
                  <a:rPr kumimoji="1" lang="en-US" sz="2700" b="0" i="0" u="none" strike="noStrike" kern="1200" cap="none" spc="-45" normalizeH="0" baseline="0" noProof="0" dirty="0">
                    <a:ln>
                      <a:noFill/>
                    </a:ln>
                    <a:solidFill>
                      <a:srgbClr val="002060"/>
                    </a:solidFill>
                    <a:effectLst/>
                    <a:uLnTx/>
                    <a:uFillTx/>
                    <a:latin typeface="Tahoma"/>
                    <a:ea typeface="+mn-ea"/>
                    <a:cs typeface="Tahoma"/>
                  </a:rPr>
                  <a:t>features,</a:t>
                </a:r>
                <a:endParaRPr kumimoji="1" lang="en-US" sz="2700" b="0" i="0" u="none" strike="noStrike" kern="1200" cap="none" spc="0" normalizeH="0" baseline="0" noProof="0" dirty="0">
                  <a:ln>
                    <a:noFill/>
                  </a:ln>
                  <a:solidFill>
                    <a:prstClr val="black"/>
                  </a:solidFill>
                  <a:effectLst/>
                  <a:uLnTx/>
                  <a:uFillTx/>
                  <a:latin typeface="Tahoma"/>
                  <a:ea typeface="+mn-ea"/>
                  <a:cs typeface="Tahoma"/>
                </a:endParaRPr>
              </a:p>
              <a:p>
                <a:pPr marL="590550" marR="0" lvl="0" indent="0" algn="l" defTabSz="914400" rtl="0" eaLnBrk="1" fontAlgn="auto" latinLnBrk="0" hangingPunct="1">
                  <a:lnSpc>
                    <a:spcPct val="100000"/>
                  </a:lnSpc>
                  <a:spcBef>
                    <a:spcPts val="170"/>
                  </a:spcBef>
                  <a:spcAft>
                    <a:spcPts val="0"/>
                  </a:spcAft>
                  <a:buClrTx/>
                  <a:buSzTx/>
                  <a:buFontTx/>
                  <a:buNone/>
                  <a:tabLst/>
                  <a:defRPr/>
                </a:pPr>
                <a14:m>
                  <m:oMath xmlns:m="http://schemas.openxmlformats.org/officeDocument/2006/math">
                    <m:sSub>
                      <m:sSubPr>
                        <m:ctrlPr>
                          <a:rPr kumimoji="1" lang="en-US" sz="2700" b="0" i="1" u="none" strike="noStrike" kern="1200" cap="none" spc="-27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27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700" b="0" i="1" u="none" strike="noStrike" kern="1200" cap="none" spc="-270" normalizeH="0" baseline="0" noProof="0" smtClean="0">
                            <a:ln>
                              <a:noFill/>
                            </a:ln>
                            <a:solidFill>
                              <a:srgbClr val="002060"/>
                            </a:solidFill>
                            <a:effectLst/>
                            <a:uLnTx/>
                            <a:uFillTx/>
                            <a:latin typeface="Cambria Math" panose="02040503050406030204" pitchFamily="18" charset="0"/>
                            <a:ea typeface="+mn-ea"/>
                            <a:cs typeface="Tahoma"/>
                          </a:rPr>
                          <m:t>𝑗</m:t>
                        </m:r>
                      </m:sub>
                    </m:sSub>
                  </m:oMath>
                </a14:m>
                <a:r>
                  <a:rPr kumimoji="1" lang="en-US" sz="2700" b="0" i="0" u="none" strike="noStrike" kern="1200" cap="none" spc="-270" normalizeH="0" baseline="0" noProof="0" dirty="0" smtClean="0">
                    <a:ln>
                      <a:noFill/>
                    </a:ln>
                    <a:solidFill>
                      <a:srgbClr val="002060"/>
                    </a:solidFill>
                    <a:effectLst/>
                    <a:uLnTx/>
                    <a:uFillTx/>
                    <a:latin typeface="Tahoma"/>
                    <a:ea typeface="+mn-ea"/>
                    <a:cs typeface="Tahoma"/>
                  </a:rPr>
                  <a:t>, </a:t>
                </a:r>
                <a:r>
                  <a:rPr kumimoji="1" lang="en-US" sz="2700" b="0" i="0" u="none" strike="noStrike" kern="1200" cap="none" spc="55" normalizeH="0" baseline="0" noProof="0" dirty="0">
                    <a:ln>
                      <a:noFill/>
                    </a:ln>
                    <a:solidFill>
                      <a:srgbClr val="002060"/>
                    </a:solidFill>
                    <a:effectLst/>
                    <a:uLnTx/>
                    <a:uFillTx/>
                    <a:latin typeface="Tahoma"/>
                    <a:ea typeface="+mn-ea"/>
                    <a:cs typeface="Tahoma"/>
                  </a:rPr>
                  <a:t>in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a:t>
                </a:r>
                <a:r>
                  <a:rPr kumimoji="1" lang="en-US" sz="2700" b="0" i="0" u="none" strike="noStrike" kern="1200" cap="none" spc="-509" normalizeH="0" baseline="0" noProof="0" dirty="0">
                    <a:ln>
                      <a:noFill/>
                    </a:ln>
                    <a:solidFill>
                      <a:srgbClr val="002060"/>
                    </a:solidFill>
                    <a:effectLst/>
                    <a:uLnTx/>
                    <a:uFillTx/>
                    <a:latin typeface="Tahoma"/>
                    <a:ea typeface="+mn-ea"/>
                    <a:cs typeface="Tahoma"/>
                  </a:rPr>
                  <a:t> </a:t>
                </a:r>
                <a:r>
                  <a:rPr kumimoji="1" lang="en-US" sz="2700" b="0" i="0" u="none" strike="noStrike" kern="1200" cap="none" spc="175" normalizeH="0" baseline="0" noProof="0" dirty="0">
                    <a:ln>
                      <a:noFill/>
                    </a:ln>
                    <a:solidFill>
                      <a:srgbClr val="002060"/>
                    </a:solidFill>
                    <a:effectLst/>
                    <a:uLnTx/>
                    <a:uFillTx/>
                    <a:latin typeface="Tahoma"/>
                    <a:ea typeface="+mn-ea"/>
                    <a:cs typeface="Tahoma"/>
                  </a:rPr>
                  <a:t>2</a:t>
                </a:r>
                <a:endParaRPr kumimoji="1" lang="en-US" sz="2700" b="0" i="0" u="none" strike="noStrike" kern="1200" cap="none" spc="0" normalizeH="0" baseline="0" noProof="0" dirty="0">
                  <a:ln>
                    <a:noFill/>
                  </a:ln>
                  <a:solidFill>
                    <a:prstClr val="black"/>
                  </a:solidFill>
                  <a:effectLst/>
                  <a:uLnTx/>
                  <a:uFillTx/>
                  <a:latin typeface="Tahoma"/>
                  <a:ea typeface="+mn-ea"/>
                  <a:cs typeface="Tahoma"/>
                </a:endParaRPr>
              </a:p>
              <a:p>
                <a:pPr marL="590550" marR="0" lvl="0" indent="-514350" algn="l" defTabSz="914400" rtl="0" eaLnBrk="1" fontAlgn="auto" latinLnBrk="0" hangingPunct="1">
                  <a:lnSpc>
                    <a:spcPct val="100000"/>
                  </a:lnSpc>
                  <a:spcBef>
                    <a:spcPts val="455"/>
                  </a:spcBef>
                  <a:spcAft>
                    <a:spcPts val="0"/>
                  </a:spcAft>
                  <a:buClrTx/>
                  <a:buSzTx/>
                  <a:buFontTx/>
                  <a:buAutoNum type="arabicPeriod" startAt="2"/>
                  <a:tabLst>
                    <a:tab pos="589915" algn="l"/>
                    <a:tab pos="590550" algn="l"/>
                  </a:tabLst>
                  <a:defRPr/>
                </a:pPr>
                <a:r>
                  <a:rPr kumimoji="1" lang="en-US" sz="2700" b="0" i="0" u="none" strike="noStrike" kern="1200" cap="none" spc="45" normalizeH="0" baseline="0" noProof="0" dirty="0">
                    <a:ln>
                      <a:noFill/>
                    </a:ln>
                    <a:solidFill>
                      <a:srgbClr val="002060"/>
                    </a:solidFill>
                    <a:effectLst/>
                    <a:uLnTx/>
                    <a:uFillTx/>
                    <a:latin typeface="Tahoma"/>
                    <a:ea typeface="+mn-ea"/>
                    <a:cs typeface="Tahoma"/>
                  </a:rPr>
                  <a:t>Find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1" i="0" u="none" strike="noStrike" kern="1200" cap="none" spc="40" normalizeH="0" baseline="0" noProof="0" dirty="0">
                    <a:ln>
                      <a:noFill/>
                    </a:ln>
                    <a:solidFill>
                      <a:srgbClr val="002060"/>
                    </a:solidFill>
                    <a:effectLst/>
                    <a:uLnTx/>
                    <a:uFillTx/>
                    <a:latin typeface="Calibri"/>
                    <a:ea typeface="+mn-ea"/>
                    <a:cs typeface="Calibri"/>
                  </a:rPr>
                  <a:t>closest </a:t>
                </a:r>
                <a:r>
                  <a:rPr kumimoji="1" lang="en-US" sz="2700" b="0" i="0" u="none" strike="noStrike" kern="1200" cap="none" spc="-15" normalizeH="0" baseline="0" noProof="0" dirty="0">
                    <a:ln>
                      <a:noFill/>
                    </a:ln>
                    <a:solidFill>
                      <a:srgbClr val="002060"/>
                    </a:solidFill>
                    <a:effectLst/>
                    <a:uLnTx/>
                    <a:uFillTx/>
                    <a:latin typeface="Tahoma"/>
                    <a:ea typeface="+mn-ea"/>
                    <a:cs typeface="Tahoma"/>
                  </a:rPr>
                  <a:t>match</a:t>
                </a:r>
                <a:r>
                  <a:rPr kumimoji="1" lang="en-US" sz="2700" b="0" i="0" u="none" strike="noStrike" kern="1200" cap="none" spc="0" normalizeH="0" baseline="0" noProof="0" dirty="0">
                    <a:ln>
                      <a:noFill/>
                    </a:ln>
                    <a:solidFill>
                      <a:srgbClr val="002060"/>
                    </a:solidFill>
                    <a:effectLst/>
                    <a:uLnTx/>
                    <a:uFillTx/>
                    <a:latin typeface="Tahoma"/>
                    <a:ea typeface="+mn-ea"/>
                    <a:cs typeface="Tahoma"/>
                  </a:rPr>
                  <a:t> </a:t>
                </a:r>
                <a14:m>
                  <m:oMath xmlns:m="http://schemas.openxmlformats.org/officeDocument/2006/math">
                    <m:sSub>
                      <m:sSubPr>
                        <m:ctrlPr>
                          <a:rPr kumimoji="1" lang="en-US" sz="27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700" b="0" i="1" u="none" strike="noStrike" kern="1200" cap="none" spc="0" normalizeH="0" baseline="0" noProof="0" smtClean="0">
                            <a:ln>
                              <a:noFill/>
                            </a:ln>
                            <a:solidFill>
                              <a:srgbClr val="002060"/>
                            </a:solidFill>
                            <a:effectLst/>
                            <a:uLnTx/>
                            <a:uFillTx/>
                            <a:latin typeface="Cambria Math" panose="02040503050406030204" pitchFamily="18" charset="0"/>
                            <a:ea typeface="+mn-ea"/>
                            <a:cs typeface="Tahoma"/>
                          </a:rPr>
                          <m:t>𝑐</m:t>
                        </m:r>
                      </m:sub>
                    </m:sSub>
                  </m:oMath>
                </a14:m>
                <a:endParaRPr kumimoji="1" lang="en-US" sz="3000" b="0" i="0" u="none" strike="noStrike" kern="1200" cap="none" spc="0" normalizeH="0" baseline="-15277" noProof="0" dirty="0">
                  <a:ln>
                    <a:noFill/>
                  </a:ln>
                  <a:solidFill>
                    <a:prstClr val="black"/>
                  </a:solidFill>
                  <a:effectLst/>
                  <a:uLnTx/>
                  <a:uFillTx/>
                  <a:latin typeface="Cambria Math"/>
                  <a:ea typeface="+mn-ea"/>
                  <a:cs typeface="Cambria Math"/>
                </a:endParaRPr>
              </a:p>
              <a:p>
                <a:pPr marL="590550" marR="0" lvl="0" indent="-514350" algn="l" defTabSz="914400" rtl="0" eaLnBrk="1" fontAlgn="auto" latinLnBrk="0" hangingPunct="1">
                  <a:lnSpc>
                    <a:spcPct val="100000"/>
                  </a:lnSpc>
                  <a:spcBef>
                    <a:spcPts val="170"/>
                  </a:spcBef>
                  <a:spcAft>
                    <a:spcPts val="0"/>
                  </a:spcAft>
                  <a:buClrTx/>
                  <a:buSzTx/>
                  <a:buFontTx/>
                  <a:buAutoNum type="arabicPeriod" startAt="2"/>
                  <a:tabLst>
                    <a:tab pos="589915" algn="l"/>
                    <a:tab pos="590550" algn="l"/>
                  </a:tabLst>
                  <a:defRPr/>
                </a:pPr>
                <a:r>
                  <a:rPr kumimoji="1" lang="en-US" sz="2700" b="0" i="0" u="none" strike="noStrike" kern="1200" cap="none" spc="45" normalizeH="0" baseline="0" noProof="0" dirty="0">
                    <a:ln>
                      <a:noFill/>
                    </a:ln>
                    <a:solidFill>
                      <a:srgbClr val="002060"/>
                    </a:solidFill>
                    <a:effectLst/>
                    <a:uLnTx/>
                    <a:uFillTx/>
                    <a:latin typeface="Tahoma"/>
                    <a:ea typeface="+mn-ea"/>
                    <a:cs typeface="Tahoma"/>
                  </a:rPr>
                  <a:t>Find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1" i="0" u="none" strike="noStrike" kern="1200" cap="none" spc="40" normalizeH="0" baseline="0" noProof="0" dirty="0">
                    <a:ln>
                      <a:noFill/>
                    </a:ln>
                    <a:solidFill>
                      <a:srgbClr val="002060"/>
                    </a:solidFill>
                    <a:effectLst/>
                    <a:uLnTx/>
                    <a:uFillTx/>
                    <a:latin typeface="Calibri"/>
                    <a:ea typeface="+mn-ea"/>
                    <a:cs typeface="Calibri"/>
                  </a:rPr>
                  <a:t>second closest </a:t>
                </a:r>
                <a:r>
                  <a:rPr kumimoji="1" lang="en-US" sz="2700" b="0" i="0" u="none" strike="noStrike" kern="1200" cap="none" spc="-15" normalizeH="0" baseline="0" noProof="0" dirty="0">
                    <a:ln>
                      <a:noFill/>
                    </a:ln>
                    <a:solidFill>
                      <a:srgbClr val="002060"/>
                    </a:solidFill>
                    <a:effectLst/>
                    <a:uLnTx/>
                    <a:uFillTx/>
                    <a:latin typeface="Tahoma"/>
                    <a:ea typeface="+mn-ea"/>
                    <a:cs typeface="Tahoma"/>
                  </a:rPr>
                  <a:t>match</a:t>
                </a:r>
                <a:r>
                  <a:rPr kumimoji="1" lang="en-US" sz="2700" b="0" i="0" u="none" strike="noStrike" kern="1200" cap="none" spc="140" normalizeH="0" baseline="0" noProof="0" dirty="0">
                    <a:ln>
                      <a:noFill/>
                    </a:ln>
                    <a:solidFill>
                      <a:srgbClr val="002060"/>
                    </a:solidFill>
                    <a:effectLst/>
                    <a:uLnTx/>
                    <a:uFillTx/>
                    <a:latin typeface="Tahoma"/>
                    <a:ea typeface="+mn-ea"/>
                    <a:cs typeface="Tahoma"/>
                  </a:rPr>
                  <a:t> </a:t>
                </a:r>
                <a14:m>
                  <m:oMath xmlns:m="http://schemas.openxmlformats.org/officeDocument/2006/math">
                    <m:sSub>
                      <m:sSubPr>
                        <m:ctrlPr>
                          <a:rPr kumimoji="1" lang="en-US" sz="2700" b="0" i="1" u="none" strike="noStrike" kern="1200" cap="none" spc="14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14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700" b="0" i="1" u="none" strike="noStrike" kern="1200" cap="none" spc="140" normalizeH="0" baseline="0" noProof="0" smtClean="0">
                            <a:ln>
                              <a:noFill/>
                            </a:ln>
                            <a:solidFill>
                              <a:srgbClr val="002060"/>
                            </a:solidFill>
                            <a:effectLst/>
                            <a:uLnTx/>
                            <a:uFillTx/>
                            <a:latin typeface="Cambria Math" panose="02040503050406030204" pitchFamily="18" charset="0"/>
                            <a:ea typeface="+mn-ea"/>
                            <a:cs typeface="Tahoma"/>
                          </a:rPr>
                          <m:t>𝑠</m:t>
                        </m:r>
                      </m:sub>
                    </m:sSub>
                  </m:oMath>
                </a14:m>
                <a:endParaRPr kumimoji="1" lang="en-US" sz="3000" b="0" i="0" u="none" strike="noStrike" kern="1200" cap="none" spc="0" normalizeH="0" baseline="-15277" noProof="0" dirty="0">
                  <a:ln>
                    <a:noFill/>
                  </a:ln>
                  <a:solidFill>
                    <a:prstClr val="black"/>
                  </a:solidFill>
                  <a:effectLst/>
                  <a:uLnTx/>
                  <a:uFillTx/>
                  <a:latin typeface="Cambria Math"/>
                  <a:ea typeface="+mn-ea"/>
                  <a:cs typeface="Cambria Math"/>
                </a:endParaRPr>
              </a:p>
              <a:p>
                <a:pPr marL="590550" marR="68580" lvl="0" indent="-514350" algn="l" defTabSz="914400" rtl="0" eaLnBrk="1" fontAlgn="auto" latinLnBrk="0" hangingPunct="1">
                  <a:lnSpc>
                    <a:spcPts val="3220"/>
                  </a:lnSpc>
                  <a:spcBef>
                    <a:spcPts val="265"/>
                  </a:spcBef>
                  <a:spcAft>
                    <a:spcPts val="0"/>
                  </a:spcAft>
                  <a:buClrTx/>
                  <a:buSzTx/>
                  <a:buFontTx/>
                  <a:buAutoNum type="arabicPeriod" startAt="2"/>
                  <a:tabLst>
                    <a:tab pos="589915" algn="l"/>
                    <a:tab pos="590550" algn="l"/>
                  </a:tabLst>
                  <a:defRPr/>
                </a:pPr>
                <a:r>
                  <a:rPr kumimoji="1" lang="en-US" sz="2700" b="0" i="0" u="none" strike="noStrike" kern="1200" cap="none" spc="45" normalizeH="0" baseline="0" noProof="0" dirty="0">
                    <a:ln>
                      <a:noFill/>
                    </a:ln>
                    <a:solidFill>
                      <a:srgbClr val="002060"/>
                    </a:solidFill>
                    <a:effectLst/>
                    <a:uLnTx/>
                    <a:uFillTx/>
                    <a:latin typeface="Tahoma"/>
                    <a:ea typeface="+mn-ea"/>
                    <a:cs typeface="Tahoma"/>
                  </a:rPr>
                  <a:t>Find </a:t>
                </a:r>
                <a:r>
                  <a:rPr kumimoji="1" lang="en-US" sz="2700" b="0" i="0" u="none" strike="noStrike" kern="1200" cap="none" spc="-120" normalizeH="0" baseline="0" noProof="0" dirty="0">
                    <a:ln>
                      <a:noFill/>
                    </a:ln>
                    <a:solidFill>
                      <a:srgbClr val="FF0000"/>
                    </a:solidFill>
                    <a:effectLst/>
                    <a:uLnTx/>
                    <a:uFillTx/>
                    <a:latin typeface="Tahoma"/>
                    <a:ea typeface="+mn-ea"/>
                    <a:cs typeface="Tahoma"/>
                  </a:rPr>
                  <a:t>how </a:t>
                </a:r>
                <a:r>
                  <a:rPr kumimoji="1" lang="en-US" sz="2700" b="1" i="0" u="none" strike="noStrike" kern="1200" cap="none" spc="-30" normalizeH="0" baseline="0" noProof="0" dirty="0">
                    <a:ln>
                      <a:noFill/>
                    </a:ln>
                    <a:solidFill>
                      <a:srgbClr val="FF0000"/>
                    </a:solidFill>
                    <a:effectLst/>
                    <a:uLnTx/>
                    <a:uFillTx/>
                    <a:latin typeface="Calibri"/>
                    <a:ea typeface="+mn-ea"/>
                    <a:cs typeface="Calibri"/>
                  </a:rPr>
                  <a:t>better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10" normalizeH="0" baseline="0" noProof="0" dirty="0">
                    <a:ln>
                      <a:noFill/>
                    </a:ln>
                    <a:solidFill>
                      <a:srgbClr val="002060"/>
                    </a:solidFill>
                    <a:effectLst/>
                    <a:uLnTx/>
                    <a:uFillTx/>
                    <a:latin typeface="Tahoma"/>
                    <a:ea typeface="+mn-ea"/>
                    <a:cs typeface="Tahoma"/>
                  </a:rPr>
                  <a:t>closest </a:t>
                </a:r>
                <a:r>
                  <a:rPr kumimoji="1" lang="en-US" sz="2700" b="0" i="0" u="none" strike="noStrike" kern="1200" cap="none" spc="-15" normalizeH="0" baseline="0" noProof="0" dirty="0">
                    <a:ln>
                      <a:noFill/>
                    </a:ln>
                    <a:solidFill>
                      <a:srgbClr val="002060"/>
                    </a:solidFill>
                    <a:effectLst/>
                    <a:uLnTx/>
                    <a:uFillTx/>
                    <a:latin typeface="Tahoma"/>
                    <a:ea typeface="+mn-ea"/>
                    <a:cs typeface="Tahoma"/>
                  </a:rPr>
                  <a:t>match </a:t>
                </a:r>
                <a:r>
                  <a:rPr kumimoji="1" lang="en-US" sz="2700" b="0" i="0" u="none" strike="noStrike" kern="1200" cap="none" spc="55" normalizeH="0" baseline="0" noProof="0" dirty="0">
                    <a:ln>
                      <a:noFill/>
                    </a:ln>
                    <a:solidFill>
                      <a:srgbClr val="002060"/>
                    </a:solidFill>
                    <a:effectLst/>
                    <a:uLnTx/>
                    <a:uFillTx/>
                    <a:latin typeface="Tahoma"/>
                    <a:ea typeface="+mn-ea"/>
                    <a:cs typeface="Tahoma"/>
                  </a:rPr>
                  <a:t>is </a:t>
                </a:r>
                <a:r>
                  <a:rPr kumimoji="1" lang="en-US" sz="2700" b="0" i="0" u="none" strike="noStrike" kern="1200" cap="none" spc="-35" normalizeH="0" baseline="0" noProof="0" dirty="0">
                    <a:ln>
                      <a:noFill/>
                    </a:ln>
                    <a:solidFill>
                      <a:srgbClr val="002060"/>
                    </a:solidFill>
                    <a:effectLst/>
                    <a:uLnTx/>
                    <a:uFillTx/>
                    <a:latin typeface="Tahoma"/>
                    <a:ea typeface="+mn-ea"/>
                    <a:cs typeface="Tahoma"/>
                  </a:rPr>
                  <a:t>than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30" normalizeH="0" baseline="0" noProof="0" dirty="0">
                    <a:ln>
                      <a:noFill/>
                    </a:ln>
                    <a:solidFill>
                      <a:srgbClr val="002060"/>
                    </a:solidFill>
                    <a:effectLst/>
                    <a:uLnTx/>
                    <a:uFillTx/>
                    <a:latin typeface="Tahoma"/>
                    <a:ea typeface="+mn-ea"/>
                    <a:cs typeface="Tahoma"/>
                  </a:rPr>
                  <a:t>second  </a:t>
                </a:r>
                <a:r>
                  <a:rPr kumimoji="1" lang="en-US" sz="2700" b="0" i="0" u="none" strike="noStrike" kern="1200" cap="none" spc="-10" normalizeH="0" baseline="0" noProof="0" dirty="0">
                    <a:ln>
                      <a:noFill/>
                    </a:ln>
                    <a:solidFill>
                      <a:srgbClr val="002060"/>
                    </a:solidFill>
                    <a:effectLst/>
                    <a:uLnTx/>
                    <a:uFillTx/>
                    <a:latin typeface="Tahoma"/>
                    <a:ea typeface="+mn-ea"/>
                    <a:cs typeface="Tahoma"/>
                  </a:rPr>
                  <a:t>closest </a:t>
                </a:r>
                <a:r>
                  <a:rPr kumimoji="1" lang="en-US" sz="2700" b="0" i="0" u="none" strike="noStrike" kern="1200" cap="none" spc="-15" normalizeH="0" baseline="0" noProof="0" dirty="0">
                    <a:ln>
                      <a:noFill/>
                    </a:ln>
                    <a:solidFill>
                      <a:srgbClr val="002060"/>
                    </a:solidFill>
                    <a:effectLst/>
                    <a:uLnTx/>
                    <a:uFillTx/>
                    <a:latin typeface="Tahoma"/>
                    <a:ea typeface="+mn-ea"/>
                    <a:cs typeface="Tahoma"/>
                  </a:rPr>
                  <a:t>match. </a:t>
                </a:r>
                <a:r>
                  <a:rPr kumimoji="1" lang="en-US" sz="2700" b="0" i="0" u="none" strike="noStrike" kern="1200" cap="none" spc="-5" normalizeH="0" baseline="0" noProof="0" dirty="0">
                    <a:ln>
                      <a:noFill/>
                    </a:ln>
                    <a:solidFill>
                      <a:srgbClr val="002060"/>
                    </a:solidFill>
                    <a:effectLst/>
                    <a:uLnTx/>
                    <a:uFillTx/>
                    <a:latin typeface="Tahoma"/>
                    <a:ea typeface="+mn-ea"/>
                    <a:cs typeface="Tahoma"/>
                  </a:rPr>
                  <a:t>This </a:t>
                </a:r>
                <a:r>
                  <a:rPr kumimoji="1" lang="en-US" sz="2700" b="0" i="0" u="none" strike="noStrike" kern="1200" cap="none" spc="0" normalizeH="0" baseline="0" noProof="0" dirty="0">
                    <a:ln>
                      <a:noFill/>
                    </a:ln>
                    <a:solidFill>
                      <a:srgbClr val="002060"/>
                    </a:solidFill>
                    <a:effectLst/>
                    <a:uLnTx/>
                    <a:uFillTx/>
                    <a:latin typeface="Tahoma"/>
                    <a:ea typeface="+mn-ea"/>
                    <a:cs typeface="Tahoma"/>
                  </a:rPr>
                  <a:t>can </a:t>
                </a:r>
                <a:r>
                  <a:rPr kumimoji="1" lang="en-US" sz="2700" b="0" i="0" u="none" strike="noStrike" kern="1200" cap="none" spc="-45" normalizeH="0" baseline="0" noProof="0" dirty="0">
                    <a:ln>
                      <a:noFill/>
                    </a:ln>
                    <a:solidFill>
                      <a:srgbClr val="002060"/>
                    </a:solidFill>
                    <a:effectLst/>
                    <a:uLnTx/>
                    <a:uFillTx/>
                    <a:latin typeface="Tahoma"/>
                    <a:ea typeface="+mn-ea"/>
                    <a:cs typeface="Tahoma"/>
                  </a:rPr>
                  <a:t>be </a:t>
                </a:r>
                <a:r>
                  <a:rPr kumimoji="1" lang="en-US" sz="2700" b="0" i="0" u="none" strike="noStrike" kern="1200" cap="none" spc="-60" normalizeH="0" baseline="0" noProof="0" dirty="0">
                    <a:ln>
                      <a:noFill/>
                    </a:ln>
                    <a:solidFill>
                      <a:srgbClr val="002060"/>
                    </a:solidFill>
                    <a:effectLst/>
                    <a:uLnTx/>
                    <a:uFillTx/>
                    <a:latin typeface="Tahoma"/>
                    <a:ea typeface="+mn-ea"/>
                    <a:cs typeface="Tahoma"/>
                  </a:rPr>
                  <a:t>done </a:t>
                </a:r>
                <a:r>
                  <a:rPr kumimoji="1" lang="en-US" sz="2700" b="0" i="0" u="none" strike="noStrike" kern="1200" cap="none" spc="-65" normalizeH="0" baseline="0" noProof="0" dirty="0">
                    <a:ln>
                      <a:noFill/>
                    </a:ln>
                    <a:solidFill>
                      <a:srgbClr val="002060"/>
                    </a:solidFill>
                    <a:effectLst/>
                    <a:uLnTx/>
                    <a:uFillTx/>
                    <a:latin typeface="Tahoma"/>
                    <a:ea typeface="+mn-ea"/>
                    <a:cs typeface="Tahoma"/>
                  </a:rPr>
                  <a:t>through </a:t>
                </a:r>
                <a:r>
                  <a:rPr kumimoji="1" lang="en-US" sz="2700" b="1" i="0" u="none" strike="noStrike" kern="1200" cap="none" spc="50" normalizeH="0" baseline="0" noProof="0" dirty="0">
                    <a:ln>
                      <a:noFill/>
                    </a:ln>
                    <a:solidFill>
                      <a:srgbClr val="002060"/>
                    </a:solidFill>
                    <a:effectLst/>
                    <a:uLnTx/>
                    <a:uFillTx/>
                    <a:latin typeface="Calibri"/>
                    <a:ea typeface="+mn-ea"/>
                    <a:cs typeface="Calibri"/>
                  </a:rPr>
                  <a:t>distance</a:t>
                </a:r>
                <a:r>
                  <a:rPr kumimoji="1" lang="en-US" sz="2700" b="1" i="0" u="none" strike="noStrike" kern="1200" cap="none" spc="65" normalizeH="0" baseline="0" noProof="0" dirty="0">
                    <a:ln>
                      <a:noFill/>
                    </a:ln>
                    <a:solidFill>
                      <a:srgbClr val="002060"/>
                    </a:solidFill>
                    <a:effectLst/>
                    <a:uLnTx/>
                    <a:uFillTx/>
                    <a:latin typeface="Calibri"/>
                    <a:ea typeface="+mn-ea"/>
                    <a:cs typeface="Calibri"/>
                  </a:rPr>
                  <a:t> </a:t>
                </a:r>
                <a:r>
                  <a:rPr kumimoji="1" lang="en-US" sz="2700" b="1" i="0" u="none" strike="noStrike" kern="1200" cap="none" spc="-55" normalizeH="0" baseline="0" noProof="0" dirty="0">
                    <a:ln>
                      <a:noFill/>
                    </a:ln>
                    <a:solidFill>
                      <a:srgbClr val="002060"/>
                    </a:solidFill>
                    <a:effectLst/>
                    <a:uLnTx/>
                    <a:uFillTx/>
                    <a:latin typeface="Calibri"/>
                    <a:ea typeface="+mn-ea"/>
                    <a:cs typeface="Calibri"/>
                  </a:rPr>
                  <a:t>ratio</a:t>
                </a:r>
                <a:r>
                  <a:rPr kumimoji="1" lang="en-US" sz="2700" b="0" i="0" u="none" strike="noStrike" kern="1200" cap="none" spc="-55" normalizeH="0" baseline="0" noProof="0" dirty="0" smtClean="0">
                    <a:ln>
                      <a:noFill/>
                    </a:ln>
                    <a:solidFill>
                      <a:srgbClr val="002060"/>
                    </a:solidFill>
                    <a:effectLst/>
                    <a:uLnTx/>
                    <a:uFillTx/>
                    <a:latin typeface="Tahoma"/>
                    <a:ea typeface="+mn-ea"/>
                    <a:cs typeface="Tahoma"/>
                  </a:rPr>
                  <a:t>:</a:t>
                </a:r>
                <a:endParaRPr kumimoji="1" lang="en-US" sz="2700" b="0" i="0" u="none" strike="noStrike" kern="1200" cap="none" spc="0" normalizeH="0" baseline="0" noProof="0" dirty="0">
                  <a:ln>
                    <a:noFill/>
                  </a:ln>
                  <a:solidFill>
                    <a:prstClr val="black"/>
                  </a:solidFill>
                  <a:effectLst/>
                  <a:uLnTx/>
                  <a:uFillTx/>
                  <a:latin typeface="Tahoma"/>
                  <a:ea typeface="+mn-ea"/>
                  <a:cs typeface="Tahoma"/>
                </a:endParaRPr>
              </a:p>
            </p:txBody>
          </p:sp>
        </mc:Choice>
        <mc:Fallback xmlns="">
          <p:sp>
            <p:nvSpPr>
              <p:cNvPr id="5" name="object 5"/>
              <p:cNvSpPr txBox="1">
                <a:spLocks noRot="1" noChangeAspect="1" noMove="1" noResize="1" noEditPoints="1" noAdjustHandles="1" noChangeArrowheads="1" noChangeShapeType="1" noTextEdit="1"/>
              </p:cNvSpPr>
              <p:nvPr/>
            </p:nvSpPr>
            <p:spPr>
              <a:xfrm>
                <a:off x="914400" y="1600200"/>
                <a:ext cx="8904605" cy="2737416"/>
              </a:xfrm>
              <a:prstGeom prst="rect">
                <a:avLst/>
              </a:prstGeom>
              <a:blipFill>
                <a:blip r:embed="rId2"/>
                <a:stretch>
                  <a:fillRect l="-1437" t="-3118" r="-890" b="-6682"/>
                </a:stretch>
              </a:blipFill>
            </p:spPr>
            <p:txBody>
              <a:bodyPr/>
              <a:lstStyle/>
              <a:p>
                <a:r>
                  <a:rPr lang="ja-JP" altLang="en-US">
                    <a:noFill/>
                  </a:rPr>
                  <a:t> </a:t>
                </a:r>
              </a:p>
            </p:txBody>
          </p:sp>
        </mc:Fallback>
      </mc:AlternateContent>
      <p:pic>
        <p:nvPicPr>
          <p:cNvPr id="6" name="図 5"/>
          <p:cNvPicPr>
            <a:picLocks noChangeAspect="1"/>
          </p:cNvPicPr>
          <p:nvPr/>
        </p:nvPicPr>
        <p:blipFill>
          <a:blip r:embed="rId3"/>
          <a:stretch>
            <a:fillRect/>
          </a:stretch>
        </p:blipFill>
        <p:spPr>
          <a:xfrm>
            <a:off x="2133600" y="4337616"/>
            <a:ext cx="3771900" cy="1419225"/>
          </a:xfrm>
          <a:prstGeom prst="rect">
            <a:avLst/>
          </a:prstGeom>
        </p:spPr>
      </p:pic>
      <p:sp>
        <p:nvSpPr>
          <p:cNvPr id="3" name="テキスト ボックス 2"/>
          <p:cNvSpPr txBox="1"/>
          <p:nvPr/>
        </p:nvSpPr>
        <p:spPr>
          <a:xfrm>
            <a:off x="6400800" y="381000"/>
            <a:ext cx="1524000" cy="369332"/>
          </a:xfrm>
          <a:prstGeom prst="rect">
            <a:avLst/>
          </a:prstGeom>
          <a:noFill/>
        </p:spPr>
        <p:txBody>
          <a:bodyPr wrap="square" rtlCol="0">
            <a:spAutoFit/>
          </a:bodyPr>
          <a:lstStyle/>
          <a:p>
            <a:r>
              <a:rPr kumimoji="1" lang="en-US" altLang="ja-JP" dirty="0" smtClean="0"/>
              <a:t>SIFT</a:t>
            </a:r>
            <a:r>
              <a:rPr kumimoji="1" lang="ja-JP" altLang="en-US" dirty="0" smtClean="0"/>
              <a:t>の発明者</a:t>
            </a:r>
            <a:endParaRPr kumimoji="1" lang="ja-JP" altLang="en-US" dirty="0"/>
          </a:p>
        </p:txBody>
      </p:sp>
      <p:sp>
        <p:nvSpPr>
          <p:cNvPr id="4" name="正方形/長方形 3"/>
          <p:cNvSpPr/>
          <p:nvPr/>
        </p:nvSpPr>
        <p:spPr>
          <a:xfrm>
            <a:off x="6096000" y="4648200"/>
            <a:ext cx="6096000" cy="1754326"/>
          </a:xfrm>
          <a:prstGeom prst="rect">
            <a:avLst/>
          </a:prstGeom>
        </p:spPr>
        <p:txBody>
          <a:bodyPr>
            <a:spAutoFit/>
          </a:bodyPr>
          <a:lstStyle/>
          <a:p>
            <a:pPr marL="285750" indent="-285750">
              <a:buFontTx/>
              <a:buChar char="-"/>
            </a:pPr>
            <a:r>
              <a:rPr lang="en-US" altLang="ja-JP" dirty="0" smtClean="0">
                <a:solidFill>
                  <a:srgbClr val="000000"/>
                </a:solidFill>
                <a:latin typeface="BSZPYG+HelveticaNeue"/>
              </a:rPr>
              <a:t>If </a:t>
            </a:r>
            <a:r>
              <a:rPr lang="en-US" altLang="ja-JP" dirty="0">
                <a:solidFill>
                  <a:srgbClr val="000000"/>
                </a:solidFill>
                <a:latin typeface="BSZPYG+HelveticaNeue"/>
              </a:rPr>
              <a:t>the distance ratio is close to 1, it means that according to our descriptor and distance function, matches both and </a:t>
            </a:r>
            <a:r>
              <a:rPr lang="en-US" altLang="ja-JP" dirty="0" smtClean="0">
                <a:solidFill>
                  <a:srgbClr val="000000"/>
                </a:solidFill>
                <a:latin typeface="BSZPYG+HelveticaNeue"/>
              </a:rPr>
              <a:t>.</a:t>
            </a:r>
          </a:p>
          <a:p>
            <a:pPr marL="285750" indent="-285750">
              <a:buFontTx/>
              <a:buChar char="-"/>
            </a:pPr>
            <a:r>
              <a:rPr lang="en-US" altLang="ja-JP" dirty="0" smtClean="0">
                <a:solidFill>
                  <a:srgbClr val="000000"/>
                </a:solidFill>
                <a:latin typeface="BSZPYG+HelveticaNeue"/>
              </a:rPr>
              <a:t>In </a:t>
            </a:r>
            <a:r>
              <a:rPr lang="en-US" altLang="ja-JP" dirty="0">
                <a:solidFill>
                  <a:srgbClr val="000000"/>
                </a:solidFill>
                <a:latin typeface="BSZPYG+HelveticaNeue"/>
              </a:rPr>
              <a:t>this case, </a:t>
            </a:r>
            <a:r>
              <a:rPr lang="en-US" altLang="ja-JP" dirty="0">
                <a:solidFill>
                  <a:srgbClr val="FF0000"/>
                </a:solidFill>
                <a:latin typeface="BSZPYG+HelveticaNeue"/>
              </a:rPr>
              <a:t>we don’t want to use this match </a:t>
            </a:r>
            <a:r>
              <a:rPr lang="en-US" altLang="ja-JP" dirty="0">
                <a:solidFill>
                  <a:srgbClr val="000000"/>
                </a:solidFill>
                <a:latin typeface="BSZPYG+HelveticaNeue"/>
              </a:rPr>
              <a:t>in the processing later on, as it clearly is not known to our matcher which location in Image 2 corresponds to the feature in Image 1. </a:t>
            </a:r>
            <a:endParaRPr lang="ja-JP" altLang="en-US" dirty="0"/>
          </a:p>
        </p:txBody>
      </p:sp>
      <p:sp>
        <p:nvSpPr>
          <p:cNvPr id="7" name="テキスト ボックス 6"/>
          <p:cNvSpPr txBox="1"/>
          <p:nvPr/>
        </p:nvSpPr>
        <p:spPr>
          <a:xfrm>
            <a:off x="7696200" y="2743200"/>
            <a:ext cx="1981200" cy="646331"/>
          </a:xfrm>
          <a:prstGeom prst="rect">
            <a:avLst/>
          </a:prstGeom>
          <a:noFill/>
        </p:spPr>
        <p:txBody>
          <a:bodyPr wrap="square" rtlCol="0">
            <a:spAutoFit/>
          </a:bodyPr>
          <a:lstStyle/>
          <a:p>
            <a:r>
              <a:rPr kumimoji="1" lang="ja-JP" altLang="en-US" dirty="0" smtClean="0"/>
              <a:t>ここは</a:t>
            </a:r>
            <a:r>
              <a:rPr lang="en-US" altLang="ja-JP" dirty="0" smtClean="0"/>
              <a:t>NN</a:t>
            </a:r>
            <a:r>
              <a:rPr lang="ja-JP" altLang="en-US" dirty="0" smtClean="0"/>
              <a:t>じゃなく、</a:t>
            </a:r>
            <a:r>
              <a:rPr lang="en-US" altLang="ja-JP" dirty="0" smtClean="0"/>
              <a:t>KNN</a:t>
            </a:r>
            <a:r>
              <a:rPr lang="ja-JP" altLang="en-US" dirty="0" smtClean="0"/>
              <a:t>が必要（</a:t>
            </a:r>
            <a:r>
              <a:rPr lang="en-US" altLang="ja-JP" dirty="0" smtClean="0"/>
              <a:t>k=2</a:t>
            </a:r>
            <a:r>
              <a:rPr lang="ja-JP" altLang="en-US" dirty="0" smtClean="0"/>
              <a:t>）</a:t>
            </a:r>
            <a:endParaRPr kumimoji="1" lang="ja-JP" altLang="en-US" dirty="0"/>
          </a:p>
        </p:txBody>
      </p:sp>
    </p:spTree>
    <p:extLst>
      <p:ext uri="{BB962C8B-B14F-4D97-AF65-F5344CB8AC3E}">
        <p14:creationId xmlns:p14="http://schemas.microsoft.com/office/powerpoint/2010/main" val="3836017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7963534"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 </a:t>
            </a:r>
            <a:r>
              <a:rPr spc="-75" dirty="0"/>
              <a:t>Matching:</a:t>
            </a:r>
            <a:r>
              <a:rPr spc="605" dirty="0"/>
              <a:t> </a:t>
            </a:r>
            <a:r>
              <a:rPr spc="-110" dirty="0"/>
              <a:t>Updated</a:t>
            </a:r>
          </a:p>
        </p:txBody>
      </p:sp>
      <p:sp>
        <p:nvSpPr>
          <p:cNvPr id="4" name="object 4"/>
          <p:cNvSpPr txBox="1"/>
          <p:nvPr/>
        </p:nvSpPr>
        <p:spPr>
          <a:xfrm>
            <a:off x="6253874" y="1561591"/>
            <a:ext cx="2127885" cy="4368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2700" b="0" i="0" u="none" strike="noStrike" kern="1200" cap="none" spc="-35" normalizeH="0" baseline="0" noProof="0" dirty="0">
                <a:ln>
                  <a:noFill/>
                </a:ln>
                <a:solidFill>
                  <a:srgbClr val="002060"/>
                </a:solidFill>
                <a:effectLst/>
                <a:uLnTx/>
                <a:uFillTx/>
                <a:latin typeface="Tahoma"/>
                <a:ea typeface="+mn-ea"/>
                <a:cs typeface="Tahoma"/>
              </a:rPr>
              <a:t>that</a:t>
            </a:r>
            <a:r>
              <a:rPr kumimoji="1" sz="2700" b="0" i="0" u="none" strike="noStrike" kern="1200" cap="none" spc="-100"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002060"/>
                </a:solidFill>
                <a:effectLst/>
                <a:uLnTx/>
                <a:uFillTx/>
                <a:latin typeface="Tahoma"/>
                <a:ea typeface="+mn-ea"/>
                <a:cs typeface="Tahoma"/>
              </a:rPr>
              <a:t>compares</a:t>
            </a:r>
            <a:endParaRPr kumimoji="1" sz="2700" b="0" i="0" u="none" strike="noStrike" kern="1200" cap="none" spc="0" normalizeH="0" baseline="0" noProof="0">
              <a:ln>
                <a:noFill/>
              </a:ln>
              <a:solidFill>
                <a:prstClr val="black"/>
              </a:solidFill>
              <a:effectLst/>
              <a:uLnTx/>
              <a:uFillTx/>
              <a:latin typeface="Tahoma"/>
              <a:ea typeface="+mn-ea"/>
              <a:cs typeface="Tahoma"/>
            </a:endParaRPr>
          </a:p>
        </p:txBody>
      </p:sp>
      <mc:AlternateContent xmlns:mc="http://schemas.openxmlformats.org/markup-compatibility/2006" xmlns:a14="http://schemas.microsoft.com/office/drawing/2010/main">
        <mc:Choice Requires="a14">
          <p:sp>
            <p:nvSpPr>
              <p:cNvPr id="6" name="object 6"/>
              <p:cNvSpPr txBox="1">
                <a:spLocks noGrp="1"/>
              </p:cNvSpPr>
              <p:nvPr>
                <p:ph type="body" idx="1"/>
              </p:nvPr>
            </p:nvSpPr>
            <p:spPr>
              <a:xfrm>
                <a:off x="494038" y="1477772"/>
                <a:ext cx="7930515" cy="2639569"/>
              </a:xfrm>
              <a:prstGeom prst="rect">
                <a:avLst/>
              </a:prstGeom>
            </p:spPr>
            <p:txBody>
              <a:bodyPr vert="horz" wrap="square" lIns="0" tIns="66040" rIns="0" bIns="0" rtlCol="0">
                <a:spAutoFit/>
              </a:bodyPr>
              <a:lstStyle/>
              <a:p>
                <a:pPr marL="323850" indent="-285750">
                  <a:lnSpc>
                    <a:spcPct val="100000"/>
                  </a:lnSpc>
                  <a:spcBef>
                    <a:spcPts val="520"/>
                  </a:spcBef>
                  <a:buFont typeface="Arial"/>
                  <a:buChar char="•"/>
                  <a:tabLst>
                    <a:tab pos="323215" algn="l"/>
                    <a:tab pos="323850" algn="l"/>
                    <a:tab pos="4766945" algn="l"/>
                  </a:tabLst>
                </a:pPr>
                <a:r>
                  <a:rPr lang="en-US" spc="-20" dirty="0" smtClean="0"/>
                  <a:t>Define </a:t>
                </a:r>
                <a:r>
                  <a:rPr lang="en-US" spc="-70" dirty="0"/>
                  <a:t>a </a:t>
                </a:r>
                <a:r>
                  <a:rPr lang="en-US" spc="-5" dirty="0"/>
                  <a:t>distance</a:t>
                </a:r>
                <a:r>
                  <a:rPr lang="en-US" dirty="0"/>
                  <a:t> function</a:t>
                </a:r>
                <a:r>
                  <a:rPr lang="en-US" spc="-35" dirty="0"/>
                  <a:t> </a:t>
                </a:r>
                <a14:m>
                  <m:oMath xmlns:m="http://schemas.openxmlformats.org/officeDocument/2006/math">
                    <m:r>
                      <a:rPr lang="ja-JP" altLang="en-US" b="0" i="1" spc="-35" smtClean="0">
                        <a:latin typeface="Cambria Math" panose="02040503050406030204" pitchFamily="18" charset="0"/>
                      </a:rPr>
                      <m:t>𝑑</m:t>
                    </m:r>
                    <m:r>
                      <a:rPr lang="en-US" altLang="ja-JP" b="0" i="1" spc="-35" smtClean="0">
                        <a:latin typeface="Cambria Math" panose="02040503050406030204" pitchFamily="18" charset="0"/>
                      </a:rPr>
                      <m:t>(</m:t>
                    </m:r>
                    <m:sSub>
                      <m:sSubPr>
                        <m:ctrlPr>
                          <a:rPr lang="en-US" altLang="ja-JP" b="0" i="1" spc="-35" smtClean="0">
                            <a:latin typeface="Cambria Math" panose="02040503050406030204" pitchFamily="18" charset="0"/>
                          </a:rPr>
                        </m:ctrlPr>
                      </m:sSubPr>
                      <m:e>
                        <m:r>
                          <a:rPr lang="en-US" altLang="ja-JP" b="0" i="1" spc="-35" smtClean="0">
                            <a:latin typeface="Cambria Math" panose="02040503050406030204" pitchFamily="18" charset="0"/>
                          </a:rPr>
                          <m:t>𝑓</m:t>
                        </m:r>
                      </m:e>
                      <m:sub>
                        <m:r>
                          <a:rPr lang="en-US" altLang="ja-JP" b="0" i="1" spc="-35" smtClean="0">
                            <a:latin typeface="Cambria Math" panose="02040503050406030204" pitchFamily="18" charset="0"/>
                          </a:rPr>
                          <m:t>𝑖</m:t>
                        </m:r>
                      </m:sub>
                    </m:sSub>
                    <m:r>
                      <a:rPr lang="en-US" altLang="ja-JP" b="0" i="1" spc="-35" smtClean="0">
                        <a:latin typeface="Cambria Math" panose="02040503050406030204" pitchFamily="18" charset="0"/>
                      </a:rPr>
                      <m:t>,</m:t>
                    </m:r>
                    <m:sSub>
                      <m:sSubPr>
                        <m:ctrlPr>
                          <a:rPr lang="en-US" altLang="ja-JP" b="0" i="1" spc="-35" smtClean="0">
                            <a:latin typeface="Cambria Math" panose="02040503050406030204" pitchFamily="18" charset="0"/>
                          </a:rPr>
                        </m:ctrlPr>
                      </m:sSubPr>
                      <m:e>
                        <m:r>
                          <a:rPr lang="en-US" altLang="ja-JP" b="0" i="1" spc="-35" smtClean="0">
                            <a:latin typeface="Cambria Math" panose="02040503050406030204" pitchFamily="18" charset="0"/>
                          </a:rPr>
                          <m:t>𝑓</m:t>
                        </m:r>
                      </m:e>
                      <m:sub>
                        <m:r>
                          <a:rPr lang="en-US" altLang="ja-JP" b="0" i="1" spc="-35" smtClean="0">
                            <a:latin typeface="Cambria Math" panose="02040503050406030204" pitchFamily="18" charset="0"/>
                          </a:rPr>
                          <m:t>𝑗</m:t>
                        </m:r>
                      </m:sub>
                    </m:sSub>
                    <m:r>
                      <a:rPr lang="en-US" altLang="ja-JP" b="0" i="1" spc="-35" smtClean="0">
                        <a:latin typeface="Cambria Math" panose="02040503050406030204" pitchFamily="18" charset="0"/>
                      </a:rPr>
                      <m:t>)</m:t>
                    </m:r>
                  </m:oMath>
                </a14:m>
                <a:endParaRPr lang="en-US" sz="3450" baseline="-15700" dirty="0">
                  <a:latin typeface="Cambria Math"/>
                  <a:cs typeface="Cambria Math"/>
                </a:endParaRPr>
              </a:p>
              <a:p>
                <a:pPr marL="323850">
                  <a:lnSpc>
                    <a:spcPct val="100000"/>
                  </a:lnSpc>
                  <a:spcBef>
                    <a:spcPts val="355"/>
                  </a:spcBef>
                </a:pPr>
                <a:r>
                  <a:rPr lang="en-US" spc="-40" dirty="0"/>
                  <a:t>the </a:t>
                </a:r>
                <a:r>
                  <a:rPr lang="en-US" spc="-125" dirty="0"/>
                  <a:t>two</a:t>
                </a:r>
                <a:r>
                  <a:rPr lang="en-US" spc="-55" dirty="0"/>
                  <a:t> </a:t>
                </a:r>
                <a:r>
                  <a:rPr lang="en-US" spc="-25" dirty="0"/>
                  <a:t>descriptors</a:t>
                </a:r>
              </a:p>
              <a:p>
                <a:pPr marL="323850" indent="-285750">
                  <a:lnSpc>
                    <a:spcPct val="100000"/>
                  </a:lnSpc>
                  <a:spcBef>
                    <a:spcPts val="175"/>
                  </a:spcBef>
                  <a:buClr>
                    <a:srgbClr val="002060"/>
                  </a:buClr>
                  <a:buFont typeface="Arial"/>
                  <a:buChar char="•"/>
                  <a:tabLst>
                    <a:tab pos="323215" algn="l"/>
                    <a:tab pos="323850" algn="l"/>
                  </a:tabLst>
                </a:pPr>
                <a:r>
                  <a:rPr lang="en-US" spc="-20" dirty="0">
                    <a:solidFill>
                      <a:srgbClr val="242852"/>
                    </a:solidFill>
                  </a:rPr>
                  <a:t>Define </a:t>
                </a:r>
                <a:r>
                  <a:rPr lang="en-US" spc="-5" dirty="0">
                    <a:solidFill>
                      <a:srgbClr val="FF0000"/>
                    </a:solidFill>
                  </a:rPr>
                  <a:t>distance</a:t>
                </a:r>
                <a:r>
                  <a:rPr lang="en-US" spc="-5" dirty="0">
                    <a:solidFill>
                      <a:srgbClr val="242852"/>
                    </a:solidFill>
                  </a:rPr>
                  <a:t> </a:t>
                </a:r>
                <a:r>
                  <a:rPr lang="en-US" spc="-40" dirty="0">
                    <a:solidFill>
                      <a:srgbClr val="FF0000"/>
                    </a:solidFill>
                  </a:rPr>
                  <a:t>ratio</a:t>
                </a:r>
                <a:r>
                  <a:rPr lang="en-US" spc="-40" dirty="0">
                    <a:solidFill>
                      <a:srgbClr val="242852"/>
                    </a:solidFill>
                  </a:rPr>
                  <a:t> </a:t>
                </a:r>
                <a:r>
                  <a:rPr lang="en-US" spc="-30" dirty="0">
                    <a:solidFill>
                      <a:srgbClr val="FF0000"/>
                    </a:solidFill>
                  </a:rPr>
                  <a:t>threshold</a:t>
                </a:r>
                <a:r>
                  <a:rPr lang="en-US" spc="-130" dirty="0">
                    <a:solidFill>
                      <a:srgbClr val="242852"/>
                    </a:solidFill>
                  </a:rPr>
                  <a:t> </a:t>
                </a:r>
                <a14:m>
                  <m:oMath xmlns:m="http://schemas.openxmlformats.org/officeDocument/2006/math">
                    <m:r>
                      <a:rPr lang="en-US" b="0" i="1" spc="-130" smtClean="0">
                        <a:solidFill>
                          <a:srgbClr val="242852"/>
                        </a:solidFill>
                        <a:latin typeface="Cambria Math" panose="02040503050406030204" pitchFamily="18" charset="0"/>
                      </a:rPr>
                      <m:t>𝜌</m:t>
                    </m:r>
                  </m:oMath>
                </a14:m>
                <a:endParaRPr lang="en-US" sz="3200" dirty="0">
                  <a:latin typeface="Cambria Math"/>
                  <a:cs typeface="Cambria Math"/>
                </a:endParaRPr>
              </a:p>
              <a:p>
                <a:pPr marL="323850" indent="-285750">
                  <a:lnSpc>
                    <a:spcPct val="100000"/>
                  </a:lnSpc>
                  <a:spcBef>
                    <a:spcPts val="140"/>
                  </a:spcBef>
                  <a:buClr>
                    <a:srgbClr val="002060"/>
                  </a:buClr>
                  <a:buFont typeface="Arial"/>
                  <a:buChar char="•"/>
                  <a:tabLst>
                    <a:tab pos="323215" algn="l"/>
                    <a:tab pos="323850" algn="l"/>
                    <a:tab pos="3289300" algn="l"/>
                  </a:tabLst>
                </a:pPr>
                <a:r>
                  <a:rPr lang="en-US" spc="-45" dirty="0">
                    <a:solidFill>
                      <a:srgbClr val="242852"/>
                    </a:solidFill>
                  </a:rPr>
                  <a:t>For </a:t>
                </a:r>
                <a:r>
                  <a:rPr lang="en-US" spc="-114" dirty="0">
                    <a:solidFill>
                      <a:srgbClr val="242852"/>
                    </a:solidFill>
                  </a:rPr>
                  <a:t>every</a:t>
                </a:r>
                <a:r>
                  <a:rPr lang="en-US" spc="-35" dirty="0">
                    <a:solidFill>
                      <a:srgbClr val="242852"/>
                    </a:solidFill>
                  </a:rPr>
                  <a:t> </a:t>
                </a:r>
                <a:r>
                  <a:rPr lang="en-US" spc="-50" dirty="0">
                    <a:solidFill>
                      <a:srgbClr val="242852"/>
                    </a:solidFill>
                  </a:rPr>
                  <a:t>feature </a:t>
                </a:r>
                <a14:m>
                  <m:oMath xmlns:m="http://schemas.openxmlformats.org/officeDocument/2006/math">
                    <m:sSub>
                      <m:sSubPr>
                        <m:ctrlPr>
                          <a:rPr lang="en-US" b="0" i="1" spc="-50" smtClean="0">
                            <a:solidFill>
                              <a:srgbClr val="242852"/>
                            </a:solidFill>
                            <a:latin typeface="Cambria Math" panose="02040503050406030204" pitchFamily="18" charset="0"/>
                          </a:rPr>
                        </m:ctrlPr>
                      </m:sSubPr>
                      <m:e>
                        <m:r>
                          <a:rPr lang="en-US" b="0" i="1" spc="-50" smtClean="0">
                            <a:solidFill>
                              <a:srgbClr val="242852"/>
                            </a:solidFill>
                            <a:latin typeface="Cambria Math" panose="02040503050406030204" pitchFamily="18" charset="0"/>
                          </a:rPr>
                          <m:t>𝑓</m:t>
                        </m:r>
                      </m:e>
                      <m:sub>
                        <m:r>
                          <a:rPr lang="en-US" b="0" i="1" spc="-50" smtClean="0">
                            <a:solidFill>
                              <a:srgbClr val="242852"/>
                            </a:solidFill>
                            <a:latin typeface="Cambria Math" panose="02040503050406030204" pitchFamily="18" charset="0"/>
                          </a:rPr>
                          <m:t>𝑖</m:t>
                        </m:r>
                      </m:sub>
                    </m:sSub>
                  </m:oMath>
                </a14:m>
                <a:r>
                  <a:rPr lang="en-US" sz="3450" spc="112" baseline="-15700" dirty="0">
                    <a:solidFill>
                      <a:srgbClr val="242852"/>
                    </a:solidFill>
                    <a:latin typeface="Cambria Math"/>
                    <a:cs typeface="Cambria Math"/>
                  </a:rPr>
                  <a:t>	</a:t>
                </a:r>
                <a:r>
                  <a:rPr lang="en-US" sz="2700" spc="55" dirty="0">
                    <a:solidFill>
                      <a:srgbClr val="242852"/>
                    </a:solidFill>
                  </a:rPr>
                  <a:t>in </a:t>
                </a:r>
                <a:r>
                  <a:rPr lang="en-US" sz="2700" spc="-100" dirty="0">
                    <a:solidFill>
                      <a:srgbClr val="242852"/>
                    </a:solidFill>
                  </a:rPr>
                  <a:t>Image</a:t>
                </a:r>
                <a:r>
                  <a:rPr lang="en-US" sz="2700" spc="-150" dirty="0">
                    <a:solidFill>
                      <a:srgbClr val="242852"/>
                    </a:solidFill>
                  </a:rPr>
                  <a:t> </a:t>
                </a:r>
                <a:r>
                  <a:rPr lang="en-US" sz="2700" spc="5" dirty="0">
                    <a:solidFill>
                      <a:srgbClr val="242852"/>
                    </a:solidFill>
                  </a:rPr>
                  <a:t>1:</a:t>
                </a:r>
                <a:endParaRPr lang="en-US" sz="2700" dirty="0">
                  <a:latin typeface="Cambria Math"/>
                  <a:cs typeface="Cambria Math"/>
                </a:endParaRPr>
              </a:p>
              <a:p>
                <a:pPr marL="967105" lvl="1" indent="-457200">
                  <a:lnSpc>
                    <a:spcPct val="100000"/>
                  </a:lnSpc>
                  <a:spcBef>
                    <a:spcPts val="370"/>
                  </a:spcBef>
                  <a:buClr>
                    <a:srgbClr val="002060"/>
                  </a:buClr>
                  <a:buAutoNum type="arabicPeriod"/>
                  <a:tabLst>
                    <a:tab pos="966469" algn="l"/>
                    <a:tab pos="967105" algn="l"/>
                    <a:tab pos="2424430" algn="l"/>
                    <a:tab pos="3209290" algn="l"/>
                  </a:tabLst>
                </a:pPr>
                <a:r>
                  <a:rPr lang="en-US" sz="2100" spc="-10" dirty="0" smtClean="0">
                    <a:solidFill>
                      <a:srgbClr val="242852"/>
                    </a:solidFill>
                    <a:latin typeface="Tahoma"/>
                    <a:cs typeface="Tahoma"/>
                  </a:rPr>
                  <a:t>Compute</a:t>
                </a:r>
                <a:r>
                  <a:rPr lang="en-US" sz="2100" spc="15" dirty="0">
                    <a:solidFill>
                      <a:srgbClr val="242852"/>
                    </a:solidFill>
                    <a:latin typeface="Tahoma"/>
                    <a:cs typeface="Tahoma"/>
                  </a:rPr>
                  <a:t> </a:t>
                </a:r>
                <a14:m>
                  <m:oMath xmlns:m="http://schemas.openxmlformats.org/officeDocument/2006/math">
                    <m:r>
                      <a:rPr lang="en-US" sz="2100" b="0" i="1" spc="15" smtClean="0">
                        <a:solidFill>
                          <a:srgbClr val="242852"/>
                        </a:solidFill>
                        <a:latin typeface="Cambria Math" panose="02040503050406030204" pitchFamily="18" charset="0"/>
                        <a:cs typeface="Tahoma"/>
                      </a:rPr>
                      <m:t>𝑑</m:t>
                    </m:r>
                    <m:r>
                      <a:rPr lang="en-US" sz="2100" b="0" i="1" spc="15" smtClean="0">
                        <a:solidFill>
                          <a:srgbClr val="242852"/>
                        </a:solidFill>
                        <a:latin typeface="Cambria Math" panose="02040503050406030204" pitchFamily="18" charset="0"/>
                        <a:cs typeface="Tahoma"/>
                      </a:rPr>
                      <m:t>(</m:t>
                    </m:r>
                    <m:sSub>
                      <m:sSubPr>
                        <m:ctrlPr>
                          <a:rPr lang="en-US" sz="2100" b="0" i="1" spc="15" smtClean="0">
                            <a:solidFill>
                              <a:srgbClr val="242852"/>
                            </a:solidFill>
                            <a:latin typeface="Cambria Math" panose="02040503050406030204" pitchFamily="18" charset="0"/>
                            <a:cs typeface="Tahoma"/>
                          </a:rPr>
                        </m:ctrlPr>
                      </m:sSubPr>
                      <m:e>
                        <m:r>
                          <a:rPr lang="en-US" sz="2100" b="0" i="1" spc="15" smtClean="0">
                            <a:solidFill>
                              <a:srgbClr val="242852"/>
                            </a:solidFill>
                            <a:latin typeface="Cambria Math" panose="02040503050406030204" pitchFamily="18" charset="0"/>
                            <a:cs typeface="Tahoma"/>
                          </a:rPr>
                          <m:t>𝑓</m:t>
                        </m:r>
                      </m:e>
                      <m:sub>
                        <m:r>
                          <a:rPr lang="en-US" sz="2100" b="0" i="1" spc="15" smtClean="0">
                            <a:solidFill>
                              <a:srgbClr val="242852"/>
                            </a:solidFill>
                            <a:latin typeface="Cambria Math" panose="02040503050406030204" pitchFamily="18" charset="0"/>
                            <a:cs typeface="Tahoma"/>
                          </a:rPr>
                          <m:t>𝑖</m:t>
                        </m:r>
                      </m:sub>
                    </m:sSub>
                    <m:r>
                      <a:rPr lang="en-US" sz="2100" b="0" i="1" spc="15" smtClean="0">
                        <a:solidFill>
                          <a:srgbClr val="242852"/>
                        </a:solidFill>
                        <a:latin typeface="Cambria Math" panose="02040503050406030204" pitchFamily="18" charset="0"/>
                        <a:cs typeface="Tahoma"/>
                      </a:rPr>
                      <m:t>,</m:t>
                    </m:r>
                    <m:sSub>
                      <m:sSubPr>
                        <m:ctrlPr>
                          <a:rPr lang="en-US" sz="2100" b="0" i="1" spc="15" smtClean="0">
                            <a:solidFill>
                              <a:srgbClr val="242852"/>
                            </a:solidFill>
                            <a:latin typeface="Cambria Math" panose="02040503050406030204" pitchFamily="18" charset="0"/>
                            <a:cs typeface="Tahoma"/>
                          </a:rPr>
                        </m:ctrlPr>
                      </m:sSubPr>
                      <m:e>
                        <m:r>
                          <a:rPr lang="en-US" sz="2100" b="0" i="1" spc="15" smtClean="0">
                            <a:solidFill>
                              <a:srgbClr val="242852"/>
                            </a:solidFill>
                            <a:latin typeface="Cambria Math" panose="02040503050406030204" pitchFamily="18" charset="0"/>
                            <a:cs typeface="Tahoma"/>
                          </a:rPr>
                          <m:t>𝑓</m:t>
                        </m:r>
                      </m:e>
                      <m:sub>
                        <m:r>
                          <a:rPr lang="en-US" sz="2100" b="0" i="1" spc="15" smtClean="0">
                            <a:solidFill>
                              <a:srgbClr val="242852"/>
                            </a:solidFill>
                            <a:latin typeface="Cambria Math" panose="02040503050406030204" pitchFamily="18" charset="0"/>
                            <a:cs typeface="Tahoma"/>
                          </a:rPr>
                          <m:t>𝑗</m:t>
                        </m:r>
                      </m:sub>
                    </m:sSub>
                    <m:r>
                      <a:rPr lang="en-US" sz="2100" b="0" i="1" spc="15" smtClean="0">
                        <a:solidFill>
                          <a:srgbClr val="242852"/>
                        </a:solidFill>
                        <a:latin typeface="Cambria Math" panose="02040503050406030204" pitchFamily="18" charset="0"/>
                        <a:cs typeface="Tahoma"/>
                      </a:rPr>
                      <m:t>)</m:t>
                    </m:r>
                  </m:oMath>
                </a14:m>
                <a:r>
                  <a:rPr lang="en-US" sz="2100" spc="15" dirty="0" smtClean="0">
                    <a:solidFill>
                      <a:srgbClr val="242852"/>
                    </a:solidFill>
                    <a:latin typeface="Tahoma"/>
                    <a:cs typeface="Tahoma"/>
                  </a:rPr>
                  <a:t> </a:t>
                </a:r>
                <a:r>
                  <a:rPr lang="en-US" sz="2100" spc="-10" dirty="0" smtClean="0">
                    <a:solidFill>
                      <a:srgbClr val="242852"/>
                    </a:solidFill>
                    <a:latin typeface="Tahoma"/>
                    <a:cs typeface="Tahoma"/>
                  </a:rPr>
                  <a:t>with </a:t>
                </a:r>
                <a:r>
                  <a:rPr lang="en-US" sz="2100" spc="55" dirty="0">
                    <a:solidFill>
                      <a:srgbClr val="242852"/>
                    </a:solidFill>
                    <a:latin typeface="Tahoma"/>
                    <a:cs typeface="Tahoma"/>
                  </a:rPr>
                  <a:t>all </a:t>
                </a:r>
                <a:r>
                  <a:rPr lang="en-US" sz="2100" spc="-20" dirty="0" smtClean="0">
                    <a:solidFill>
                      <a:srgbClr val="242852"/>
                    </a:solidFill>
                    <a:latin typeface="Tahoma"/>
                    <a:cs typeface="Tahoma"/>
                  </a:rPr>
                  <a:t>features </a:t>
                </a:r>
                <a14:m>
                  <m:oMath xmlns:m="http://schemas.openxmlformats.org/officeDocument/2006/math">
                    <m:sSub>
                      <m:sSubPr>
                        <m:ctrlPr>
                          <a:rPr lang="en-US" sz="2100" b="0" i="1" spc="-20" smtClean="0">
                            <a:solidFill>
                              <a:srgbClr val="242852"/>
                            </a:solidFill>
                            <a:latin typeface="Cambria Math" panose="02040503050406030204" pitchFamily="18" charset="0"/>
                            <a:cs typeface="Tahoma"/>
                          </a:rPr>
                        </m:ctrlPr>
                      </m:sSubPr>
                      <m:e>
                        <m:r>
                          <a:rPr lang="en-US" sz="2100" b="0" i="1" spc="-20" smtClean="0">
                            <a:solidFill>
                              <a:srgbClr val="242852"/>
                            </a:solidFill>
                            <a:latin typeface="Cambria Math" panose="02040503050406030204" pitchFamily="18" charset="0"/>
                            <a:cs typeface="Tahoma"/>
                          </a:rPr>
                          <m:t>𝑓</m:t>
                        </m:r>
                      </m:e>
                      <m:sub>
                        <m:r>
                          <a:rPr lang="en-US" sz="2100" b="0" i="1" spc="-20" smtClean="0">
                            <a:solidFill>
                              <a:srgbClr val="242852"/>
                            </a:solidFill>
                            <a:latin typeface="Cambria Math" panose="02040503050406030204" pitchFamily="18" charset="0"/>
                            <a:cs typeface="Tahoma"/>
                          </a:rPr>
                          <m:t>𝑗</m:t>
                        </m:r>
                      </m:sub>
                    </m:sSub>
                  </m:oMath>
                </a14:m>
                <a:r>
                  <a:rPr lang="en-US" sz="2100" spc="-20" dirty="0" smtClean="0">
                    <a:solidFill>
                      <a:srgbClr val="242852"/>
                    </a:solidFill>
                    <a:latin typeface="Tahoma"/>
                    <a:cs typeface="Tahoma"/>
                  </a:rPr>
                  <a:t> </a:t>
                </a:r>
                <a:r>
                  <a:rPr lang="en-US" sz="2100" spc="50" dirty="0" smtClean="0">
                    <a:solidFill>
                      <a:srgbClr val="242852"/>
                    </a:solidFill>
                    <a:latin typeface="Tahoma"/>
                    <a:cs typeface="Tahoma"/>
                  </a:rPr>
                  <a:t>in </a:t>
                </a:r>
                <a:r>
                  <a:rPr lang="en-US" sz="2100" spc="-20" dirty="0">
                    <a:solidFill>
                      <a:srgbClr val="242852"/>
                    </a:solidFill>
                    <a:latin typeface="Tahoma"/>
                    <a:cs typeface="Tahoma"/>
                  </a:rPr>
                  <a:t>image</a:t>
                </a:r>
                <a:r>
                  <a:rPr lang="en-US" sz="2100" spc="-50" dirty="0">
                    <a:solidFill>
                      <a:srgbClr val="242852"/>
                    </a:solidFill>
                    <a:latin typeface="Tahoma"/>
                    <a:cs typeface="Tahoma"/>
                  </a:rPr>
                  <a:t> </a:t>
                </a:r>
                <a:r>
                  <a:rPr lang="en-US" sz="2100" spc="135" dirty="0">
                    <a:solidFill>
                      <a:srgbClr val="242852"/>
                    </a:solidFill>
                    <a:latin typeface="Tahoma"/>
                    <a:cs typeface="Tahoma"/>
                  </a:rPr>
                  <a:t>2</a:t>
                </a:r>
                <a:endParaRPr lang="en-US" sz="2100" dirty="0">
                  <a:latin typeface="Tahoma"/>
                  <a:cs typeface="Tahoma"/>
                </a:endParaRPr>
              </a:p>
              <a:p>
                <a:pPr marL="967105" lvl="1" indent="-457200">
                  <a:lnSpc>
                    <a:spcPct val="100000"/>
                  </a:lnSpc>
                  <a:spcBef>
                    <a:spcPts val="530"/>
                  </a:spcBef>
                  <a:buClr>
                    <a:srgbClr val="002060"/>
                  </a:buClr>
                  <a:buAutoNum type="arabicPeriod"/>
                  <a:tabLst>
                    <a:tab pos="966469" algn="l"/>
                    <a:tab pos="967105" algn="l"/>
                  </a:tabLst>
                </a:pPr>
                <a:r>
                  <a:rPr lang="en-US" sz="2100" spc="50" dirty="0">
                    <a:solidFill>
                      <a:srgbClr val="242852"/>
                    </a:solidFill>
                    <a:latin typeface="Tahoma"/>
                    <a:cs typeface="Tahoma"/>
                  </a:rPr>
                  <a:t>Find </a:t>
                </a:r>
                <a:r>
                  <a:rPr lang="en-US" sz="2100" spc="-15" dirty="0">
                    <a:solidFill>
                      <a:srgbClr val="242852"/>
                    </a:solidFill>
                    <a:latin typeface="Tahoma"/>
                    <a:cs typeface="Tahoma"/>
                  </a:rPr>
                  <a:t>the </a:t>
                </a:r>
                <a:r>
                  <a:rPr lang="en-US" sz="2100" spc="10" dirty="0">
                    <a:solidFill>
                      <a:srgbClr val="242852"/>
                    </a:solidFill>
                    <a:latin typeface="Tahoma"/>
                    <a:cs typeface="Tahoma"/>
                  </a:rPr>
                  <a:t>closest </a:t>
                </a:r>
                <a:r>
                  <a:rPr lang="en-US" sz="2100" spc="10" dirty="0" smtClean="0">
                    <a:solidFill>
                      <a:srgbClr val="242852"/>
                    </a:solidFill>
                    <a:latin typeface="Tahoma"/>
                    <a:cs typeface="Tahoma"/>
                  </a:rPr>
                  <a:t>match </a:t>
                </a:r>
                <a14:m>
                  <m:oMath xmlns:m="http://schemas.openxmlformats.org/officeDocument/2006/math">
                    <m:sSub>
                      <m:sSubPr>
                        <m:ctrlPr>
                          <a:rPr lang="en-US" sz="2100" b="0" i="1" spc="10" smtClean="0">
                            <a:solidFill>
                              <a:srgbClr val="242852"/>
                            </a:solidFill>
                            <a:latin typeface="Cambria Math" panose="02040503050406030204" pitchFamily="18" charset="0"/>
                            <a:cs typeface="Tahoma"/>
                          </a:rPr>
                        </m:ctrlPr>
                      </m:sSubPr>
                      <m:e>
                        <m:r>
                          <a:rPr lang="en-US" sz="2100" b="0" i="1" spc="10" smtClean="0">
                            <a:solidFill>
                              <a:srgbClr val="242852"/>
                            </a:solidFill>
                            <a:latin typeface="Cambria Math" panose="02040503050406030204" pitchFamily="18" charset="0"/>
                            <a:cs typeface="Tahoma"/>
                          </a:rPr>
                          <m:t>𝑓</m:t>
                        </m:r>
                      </m:e>
                      <m:sub>
                        <m:r>
                          <a:rPr lang="en-US" sz="2100" b="0" i="1" spc="10" smtClean="0">
                            <a:solidFill>
                              <a:srgbClr val="242852"/>
                            </a:solidFill>
                            <a:latin typeface="Cambria Math" panose="02040503050406030204" pitchFamily="18" charset="0"/>
                            <a:cs typeface="Tahoma"/>
                          </a:rPr>
                          <m:t>𝑐</m:t>
                        </m:r>
                      </m:sub>
                    </m:sSub>
                  </m:oMath>
                </a14:m>
                <a:r>
                  <a:rPr lang="en-US" sz="2100" spc="10" dirty="0" smtClean="0">
                    <a:solidFill>
                      <a:srgbClr val="242852"/>
                    </a:solidFill>
                    <a:latin typeface="Tahoma"/>
                    <a:cs typeface="Tahoma"/>
                  </a:rPr>
                  <a:t> </a:t>
                </a:r>
                <a:r>
                  <a:rPr lang="en-US" sz="2100" spc="-10" dirty="0" smtClean="0">
                    <a:solidFill>
                      <a:srgbClr val="242852"/>
                    </a:solidFill>
                    <a:latin typeface="Tahoma"/>
                    <a:cs typeface="Tahoma"/>
                  </a:rPr>
                  <a:t>and </a:t>
                </a:r>
                <a:r>
                  <a:rPr lang="en-US" sz="2100" spc="-15" dirty="0">
                    <a:solidFill>
                      <a:srgbClr val="242852"/>
                    </a:solidFill>
                    <a:latin typeface="Tahoma"/>
                    <a:cs typeface="Tahoma"/>
                  </a:rPr>
                  <a:t>the </a:t>
                </a:r>
                <a:r>
                  <a:rPr lang="en-US" sz="2100" spc="-5" dirty="0">
                    <a:solidFill>
                      <a:srgbClr val="242852"/>
                    </a:solidFill>
                    <a:latin typeface="Tahoma"/>
                    <a:cs typeface="Tahoma"/>
                  </a:rPr>
                  <a:t>second </a:t>
                </a:r>
                <a:r>
                  <a:rPr lang="en-US" sz="2100" spc="10" dirty="0">
                    <a:solidFill>
                      <a:srgbClr val="242852"/>
                    </a:solidFill>
                    <a:latin typeface="Tahoma"/>
                    <a:cs typeface="Tahoma"/>
                  </a:rPr>
                  <a:t>closest match</a:t>
                </a:r>
                <a:r>
                  <a:rPr lang="en-US" sz="2100" spc="114" dirty="0">
                    <a:solidFill>
                      <a:srgbClr val="242852"/>
                    </a:solidFill>
                    <a:latin typeface="Tahoma"/>
                    <a:cs typeface="Tahoma"/>
                  </a:rPr>
                  <a:t> </a:t>
                </a:r>
                <a14:m>
                  <m:oMath xmlns:m="http://schemas.openxmlformats.org/officeDocument/2006/math">
                    <m:sSub>
                      <m:sSubPr>
                        <m:ctrlPr>
                          <a:rPr lang="en-US" sz="2100" b="0" i="1" spc="114" smtClean="0">
                            <a:solidFill>
                              <a:srgbClr val="242852"/>
                            </a:solidFill>
                            <a:latin typeface="Cambria Math" panose="02040503050406030204" pitchFamily="18" charset="0"/>
                            <a:cs typeface="Tahoma"/>
                          </a:rPr>
                        </m:ctrlPr>
                      </m:sSubPr>
                      <m:e>
                        <m:r>
                          <a:rPr lang="en-US" sz="2100" b="0" i="1" spc="114" smtClean="0">
                            <a:solidFill>
                              <a:srgbClr val="242852"/>
                            </a:solidFill>
                            <a:latin typeface="Cambria Math" panose="02040503050406030204" pitchFamily="18" charset="0"/>
                            <a:cs typeface="Tahoma"/>
                          </a:rPr>
                          <m:t>𝑓</m:t>
                        </m:r>
                      </m:e>
                      <m:sub>
                        <m:r>
                          <a:rPr lang="en-US" sz="2100" b="0" i="1" spc="114" smtClean="0">
                            <a:solidFill>
                              <a:srgbClr val="242852"/>
                            </a:solidFill>
                            <a:latin typeface="Cambria Math" panose="02040503050406030204" pitchFamily="18" charset="0"/>
                            <a:cs typeface="Tahoma"/>
                          </a:rPr>
                          <m:t>𝑠</m:t>
                        </m:r>
                      </m:sub>
                    </m:sSub>
                  </m:oMath>
                </a14:m>
                <a:endParaRPr sz="2700" baseline="-15432" dirty="0">
                  <a:latin typeface="Cambria Math"/>
                  <a:cs typeface="Cambria Math"/>
                </a:endParaRPr>
              </a:p>
            </p:txBody>
          </p:sp>
        </mc:Choice>
        <mc:Fallback xmlns="">
          <p:sp>
            <p:nvSpPr>
              <p:cNvPr id="6" name="object 6"/>
              <p:cNvSpPr txBox="1">
                <a:spLocks noGrp="1" noRot="1" noChangeAspect="1" noMove="1" noResize="1" noEditPoints="1" noAdjustHandles="1" noChangeArrowheads="1" noChangeShapeType="1" noTextEdit="1"/>
              </p:cNvSpPr>
              <p:nvPr>
                <p:ph type="body" idx="1"/>
              </p:nvPr>
            </p:nvSpPr>
            <p:spPr>
              <a:xfrm>
                <a:off x="494038" y="1477772"/>
                <a:ext cx="7930515" cy="2639569"/>
              </a:xfrm>
              <a:prstGeom prst="rect">
                <a:avLst/>
              </a:prstGeom>
              <a:blipFill>
                <a:blip r:embed="rId2"/>
                <a:stretch>
                  <a:fillRect l="-1998" t="-1617" b="-5081"/>
                </a:stretch>
              </a:blipFill>
            </p:spPr>
            <p:txBody>
              <a:bodyPr/>
              <a:lstStyle/>
              <a:p>
                <a:r>
                  <a:rPr lang="ja-JP" altLang="en-US">
                    <a:noFill/>
                  </a:rPr>
                  <a:t> </a:t>
                </a:r>
              </a:p>
            </p:txBody>
          </p:sp>
        </mc:Fallback>
      </mc:AlternateContent>
      <p:sp>
        <p:nvSpPr>
          <p:cNvPr id="8" name="object 8"/>
          <p:cNvSpPr txBox="1"/>
          <p:nvPr/>
        </p:nvSpPr>
        <p:spPr>
          <a:xfrm>
            <a:off x="947370" y="4403853"/>
            <a:ext cx="4498340" cy="34544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4665" algn="l"/>
              </a:tabLst>
              <a:defRPr/>
            </a:pPr>
            <a:r>
              <a:rPr kumimoji="1" sz="2100" b="0" i="0" u="none" strike="noStrike" kern="1200" cap="none" spc="75" normalizeH="0" baseline="0" noProof="0" dirty="0">
                <a:ln>
                  <a:noFill/>
                </a:ln>
                <a:solidFill>
                  <a:srgbClr val="002060"/>
                </a:solidFill>
                <a:effectLst/>
                <a:uLnTx/>
                <a:uFillTx/>
                <a:latin typeface="Tahoma"/>
                <a:ea typeface="+mn-ea"/>
                <a:cs typeface="Tahoma"/>
              </a:rPr>
              <a:t>3.	</a:t>
            </a:r>
            <a:r>
              <a:rPr kumimoji="1" sz="2100" b="0" i="0" u="none" strike="noStrike" kern="1200" cap="none" spc="-10" normalizeH="0" baseline="0" noProof="0" dirty="0">
                <a:ln>
                  <a:noFill/>
                </a:ln>
                <a:solidFill>
                  <a:srgbClr val="242852"/>
                </a:solidFill>
                <a:effectLst/>
                <a:uLnTx/>
                <a:uFillTx/>
                <a:latin typeface="Tahoma"/>
                <a:ea typeface="+mn-ea"/>
                <a:cs typeface="Tahoma"/>
              </a:rPr>
              <a:t>Compute </a:t>
            </a:r>
            <a:r>
              <a:rPr kumimoji="1" sz="2100" b="0" i="0" u="none" strike="noStrike" kern="1200" cap="none" spc="-15" normalizeH="0" baseline="0" noProof="0" dirty="0">
                <a:ln>
                  <a:noFill/>
                </a:ln>
                <a:solidFill>
                  <a:srgbClr val="242852"/>
                </a:solidFill>
                <a:effectLst/>
                <a:uLnTx/>
                <a:uFillTx/>
                <a:latin typeface="Tahoma"/>
                <a:ea typeface="+mn-ea"/>
                <a:cs typeface="Tahoma"/>
              </a:rPr>
              <a:t>the </a:t>
            </a:r>
            <a:r>
              <a:rPr kumimoji="1" sz="2100" b="0" i="0" u="none" strike="noStrike" kern="1200" cap="none" spc="15" normalizeH="0" baseline="0" noProof="0" dirty="0">
                <a:ln>
                  <a:noFill/>
                </a:ln>
                <a:solidFill>
                  <a:srgbClr val="242852"/>
                </a:solidFill>
                <a:effectLst/>
                <a:uLnTx/>
                <a:uFillTx/>
                <a:latin typeface="Tahoma"/>
                <a:ea typeface="+mn-ea"/>
                <a:cs typeface="Tahoma"/>
              </a:rPr>
              <a:t>distance </a:t>
            </a:r>
            <a:r>
              <a:rPr kumimoji="1" sz="2100" b="0" i="0" u="none" strike="noStrike" kern="1200" cap="none" spc="-15" normalizeH="0" baseline="0" noProof="0" dirty="0">
                <a:ln>
                  <a:noFill/>
                </a:ln>
                <a:solidFill>
                  <a:srgbClr val="242852"/>
                </a:solidFill>
                <a:effectLst/>
                <a:uLnTx/>
                <a:uFillTx/>
                <a:latin typeface="Tahoma"/>
                <a:ea typeface="+mn-ea"/>
                <a:cs typeface="Tahoma"/>
              </a:rPr>
              <a:t>ratio </a:t>
            </a:r>
            <a:endParaRPr kumimoji="1" sz="2100" b="0" i="0" u="none" strike="noStrike" kern="1200" cap="none" spc="0" normalizeH="0" baseline="41666" noProof="0" dirty="0">
              <a:ln>
                <a:noFill/>
              </a:ln>
              <a:solidFill>
                <a:prstClr val="black"/>
              </a:solidFill>
              <a:effectLst/>
              <a:uLnTx/>
              <a:uFillTx/>
              <a:latin typeface="Cambria Math"/>
              <a:ea typeface="+mn-ea"/>
              <a:cs typeface="Cambria Math"/>
            </a:endParaRPr>
          </a:p>
        </p:txBody>
      </p:sp>
      <mc:AlternateContent xmlns:mc="http://schemas.openxmlformats.org/markup-compatibility/2006" xmlns:a14="http://schemas.microsoft.com/office/drawing/2010/main">
        <mc:Choice Requires="a14">
          <p:sp>
            <p:nvSpPr>
              <p:cNvPr id="10" name="object 10"/>
              <p:cNvSpPr txBox="1"/>
              <p:nvPr/>
            </p:nvSpPr>
            <p:spPr>
              <a:xfrm>
                <a:off x="947370" y="4647692"/>
                <a:ext cx="5605830" cy="718145"/>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40"/>
                  </a:spcBef>
                  <a:spcAft>
                    <a:spcPts val="0"/>
                  </a:spcAft>
                  <a:buClrTx/>
                  <a:buSzTx/>
                  <a:buFontTx/>
                  <a:buNone/>
                  <a:tabLst>
                    <a:tab pos="494665" algn="l"/>
                    <a:tab pos="4598670" algn="l"/>
                  </a:tabLst>
                  <a:defRPr/>
                </a:pPr>
                <a:endParaRPr kumimoji="1" lang="en-US" sz="2100" b="0" i="0" u="none" strike="noStrike" kern="1200" cap="none" spc="75" normalizeH="0" baseline="0" noProof="0" dirty="0" smtClean="0">
                  <a:ln>
                    <a:noFill/>
                  </a:ln>
                  <a:solidFill>
                    <a:srgbClr val="002060"/>
                  </a:solidFill>
                  <a:effectLst/>
                  <a:uLnTx/>
                  <a:uFillTx/>
                  <a:latin typeface="Tahoma"/>
                  <a:ea typeface="+mn-ea"/>
                  <a:cs typeface="Tahoma"/>
                </a:endParaRPr>
              </a:p>
              <a:p>
                <a:pPr marL="38100" marR="0" lvl="0" indent="0" algn="l" defTabSz="914400" rtl="0" eaLnBrk="1" fontAlgn="auto" latinLnBrk="0" hangingPunct="1">
                  <a:lnSpc>
                    <a:spcPct val="100000"/>
                  </a:lnSpc>
                  <a:spcBef>
                    <a:spcPts val="140"/>
                  </a:spcBef>
                  <a:spcAft>
                    <a:spcPts val="0"/>
                  </a:spcAft>
                  <a:buClrTx/>
                  <a:buSzTx/>
                  <a:buFontTx/>
                  <a:buNone/>
                  <a:tabLst>
                    <a:tab pos="494665" algn="l"/>
                    <a:tab pos="4598670" algn="l"/>
                  </a:tabLst>
                  <a:defRPr/>
                </a:pPr>
                <a:r>
                  <a:rPr kumimoji="1" lang="en-US" sz="2100" b="0" i="0" u="none" strike="noStrike" kern="1200" cap="none" spc="75" normalizeH="0" baseline="0" noProof="0" dirty="0" smtClean="0">
                    <a:ln>
                      <a:noFill/>
                    </a:ln>
                    <a:solidFill>
                      <a:srgbClr val="002060"/>
                    </a:solidFill>
                    <a:effectLst/>
                    <a:uLnTx/>
                    <a:uFillTx/>
                    <a:latin typeface="Tahoma"/>
                    <a:ea typeface="+mn-ea"/>
                    <a:cs typeface="Tahoma"/>
                  </a:rPr>
                  <a:t>4</a:t>
                </a:r>
                <a:r>
                  <a:rPr kumimoji="1" lang="en-US" sz="2100" b="0" i="0" u="none" strike="noStrike" kern="1200" cap="none" spc="75" normalizeH="0" baseline="0" noProof="0" dirty="0">
                    <a:ln>
                      <a:noFill/>
                    </a:ln>
                    <a:solidFill>
                      <a:srgbClr val="002060"/>
                    </a:solidFill>
                    <a:effectLst/>
                    <a:uLnTx/>
                    <a:uFillTx/>
                    <a:latin typeface="Tahoma"/>
                    <a:ea typeface="+mn-ea"/>
                    <a:cs typeface="Tahoma"/>
                  </a:rPr>
                  <a:t>.	</a:t>
                </a:r>
                <a:r>
                  <a:rPr kumimoji="1" lang="en-US" sz="2100" b="0" i="0" u="none" strike="noStrike" kern="1200" cap="none" spc="25" normalizeH="0" baseline="0" noProof="0" dirty="0">
                    <a:ln>
                      <a:noFill/>
                    </a:ln>
                    <a:solidFill>
                      <a:srgbClr val="242852"/>
                    </a:solidFill>
                    <a:effectLst/>
                    <a:uLnTx/>
                    <a:uFillTx/>
                    <a:latin typeface="Tahoma"/>
                    <a:ea typeface="+mn-ea"/>
                    <a:cs typeface="Tahoma"/>
                  </a:rPr>
                  <a:t>Keep </a:t>
                </a:r>
                <a:r>
                  <a:rPr kumimoji="1" lang="en-US" sz="2100" b="0" i="0" u="none" strike="noStrike" kern="1200" cap="none" spc="0" normalizeH="0" baseline="0" noProof="0" dirty="0">
                    <a:ln>
                      <a:noFill/>
                    </a:ln>
                    <a:solidFill>
                      <a:srgbClr val="242852"/>
                    </a:solidFill>
                    <a:effectLst/>
                    <a:uLnTx/>
                    <a:uFillTx/>
                    <a:latin typeface="Tahoma"/>
                    <a:ea typeface="+mn-ea"/>
                    <a:cs typeface="Tahoma"/>
                  </a:rPr>
                  <a:t>matches </a:t>
                </a:r>
                <a:r>
                  <a:rPr kumimoji="1" lang="en-US" sz="2100" b="0" i="0" u="none" strike="noStrike" kern="1200" cap="none" spc="-10" normalizeH="0" baseline="0" noProof="0" dirty="0">
                    <a:ln>
                      <a:noFill/>
                    </a:ln>
                    <a:solidFill>
                      <a:srgbClr val="242852"/>
                    </a:solidFill>
                    <a:effectLst/>
                    <a:uLnTx/>
                    <a:uFillTx/>
                    <a:latin typeface="Tahoma"/>
                    <a:ea typeface="+mn-ea"/>
                    <a:cs typeface="Tahoma"/>
                  </a:rPr>
                  <a:t>with</a:t>
                </a:r>
                <a:r>
                  <a:rPr kumimoji="1" lang="en-US" sz="2100" b="0" i="0" u="none" strike="noStrike" kern="1200" cap="none" spc="45" normalizeH="0" baseline="0" noProof="0" dirty="0">
                    <a:ln>
                      <a:noFill/>
                    </a:ln>
                    <a:solidFill>
                      <a:srgbClr val="242852"/>
                    </a:solidFill>
                    <a:effectLst/>
                    <a:uLnTx/>
                    <a:uFillTx/>
                    <a:latin typeface="Tahoma"/>
                    <a:ea typeface="+mn-ea"/>
                    <a:cs typeface="Tahoma"/>
                  </a:rPr>
                  <a:t> </a:t>
                </a:r>
                <a:r>
                  <a:rPr kumimoji="1" lang="en-US" sz="2100" b="0" i="0" u="none" strike="noStrike" kern="1200" cap="none" spc="15" normalizeH="0" baseline="0" noProof="0" dirty="0">
                    <a:ln>
                      <a:noFill/>
                    </a:ln>
                    <a:solidFill>
                      <a:srgbClr val="242852"/>
                    </a:solidFill>
                    <a:effectLst/>
                    <a:uLnTx/>
                    <a:uFillTx/>
                    <a:latin typeface="Tahoma"/>
                    <a:ea typeface="+mn-ea"/>
                    <a:cs typeface="Tahoma"/>
                  </a:rPr>
                  <a:t>distance</a:t>
                </a:r>
                <a:r>
                  <a:rPr kumimoji="1" lang="en-US" sz="2100" b="0" i="0" u="none" strike="noStrike" kern="1200" cap="none" spc="20" normalizeH="0" baseline="0" noProof="0" dirty="0">
                    <a:ln>
                      <a:noFill/>
                    </a:ln>
                    <a:solidFill>
                      <a:srgbClr val="242852"/>
                    </a:solidFill>
                    <a:effectLst/>
                    <a:uLnTx/>
                    <a:uFillTx/>
                    <a:latin typeface="Tahoma"/>
                    <a:ea typeface="+mn-ea"/>
                    <a:cs typeface="Tahoma"/>
                  </a:rPr>
                  <a:t> </a:t>
                </a:r>
                <a:r>
                  <a:rPr kumimoji="1" lang="en-US" sz="2100" b="0" i="0" u="none" strike="noStrike" kern="1200" cap="none" spc="-15" normalizeH="0" baseline="0" noProof="0" dirty="0">
                    <a:ln>
                      <a:noFill/>
                    </a:ln>
                    <a:solidFill>
                      <a:srgbClr val="242852"/>
                    </a:solidFill>
                    <a:effectLst/>
                    <a:uLnTx/>
                    <a:uFillTx/>
                    <a:latin typeface="Tahoma"/>
                    <a:ea typeface="+mn-ea"/>
                    <a:cs typeface="Tahoma"/>
                  </a:rPr>
                  <a:t>ratio	</a:t>
                </a:r>
                <a:r>
                  <a:rPr kumimoji="1" lang="en-US" sz="2400" b="0" i="0" u="none" strike="noStrike" kern="1200" cap="none" spc="0" normalizeH="0" baseline="0" noProof="0" dirty="0">
                    <a:ln>
                      <a:noFill/>
                    </a:ln>
                    <a:solidFill>
                      <a:srgbClr val="242852"/>
                    </a:solidFill>
                    <a:effectLst/>
                    <a:uLnTx/>
                    <a:uFillTx/>
                    <a:latin typeface="Cambria Math"/>
                    <a:ea typeface="+mn-ea"/>
                    <a:cs typeface="Cambria Math"/>
                  </a:rPr>
                  <a:t>&lt;</a:t>
                </a:r>
                <a:r>
                  <a:rPr kumimoji="1" lang="en-US" sz="2400" b="0" i="0" u="none" strike="noStrike" kern="1200" cap="none" spc="75" normalizeH="0" baseline="0" noProof="0" dirty="0">
                    <a:ln>
                      <a:noFill/>
                    </a:ln>
                    <a:solidFill>
                      <a:srgbClr val="242852"/>
                    </a:solidFill>
                    <a:effectLst/>
                    <a:uLnTx/>
                    <a:uFillTx/>
                    <a:latin typeface="Cambria Math"/>
                    <a:ea typeface="+mn-ea"/>
                    <a:cs typeface="Cambria Math"/>
                  </a:rPr>
                  <a:t> </a:t>
                </a:r>
                <a14:m>
                  <m:oMath xmlns:m="http://schemas.openxmlformats.org/officeDocument/2006/math">
                    <m:r>
                      <a:rPr kumimoji="1" lang="en-US" altLang="ja-JP" sz="2400" b="0" i="1" u="none" strike="noStrike" kern="1200" cap="none" spc="75" normalizeH="0" baseline="0" noProof="0" smtClean="0">
                        <a:ln>
                          <a:noFill/>
                        </a:ln>
                        <a:solidFill>
                          <a:srgbClr val="242852"/>
                        </a:solidFill>
                        <a:effectLst/>
                        <a:uLnTx/>
                        <a:uFillTx/>
                        <a:latin typeface="Cambria Math" panose="02040503050406030204" pitchFamily="18" charset="0"/>
                        <a:ea typeface="+mn-ea"/>
                        <a:cs typeface="Cambria Math"/>
                      </a:rPr>
                      <m:t>𝜌</m:t>
                    </m:r>
                  </m:oMath>
                </a14:m>
                <a:r>
                  <a:rPr kumimoji="1" lang="en-US" sz="2400" b="0" i="0" u="none" strike="noStrike" kern="1200" cap="none" spc="994" normalizeH="0" baseline="0" noProof="0" dirty="0" smtClean="0">
                    <a:ln>
                      <a:noFill/>
                    </a:ln>
                    <a:solidFill>
                      <a:srgbClr val="242852"/>
                    </a:solidFill>
                    <a:effectLst/>
                    <a:uLnTx/>
                    <a:uFillTx/>
                    <a:latin typeface="Cambria Math"/>
                    <a:ea typeface="+mn-ea"/>
                    <a:cs typeface="Cambria Math"/>
                  </a:rPr>
                  <a:t>.</a:t>
                </a:r>
                <a:endParaRPr kumimoji="1" sz="24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947370" y="4647692"/>
                <a:ext cx="5605830" cy="718145"/>
              </a:xfrm>
              <a:prstGeom prst="rect">
                <a:avLst/>
              </a:prstGeom>
              <a:blipFill>
                <a:blip r:embed="rId3"/>
                <a:stretch>
                  <a:fillRect l="-2283" b="-24576"/>
                </a:stretch>
              </a:blipFill>
            </p:spPr>
            <p:txBody>
              <a:bodyPr/>
              <a:lstStyle/>
              <a:p>
                <a:r>
                  <a:rPr lang="ja-JP" altLang="en-US">
                    <a:noFill/>
                  </a:rPr>
                  <a:t> </a:t>
                </a:r>
              </a:p>
            </p:txBody>
          </p:sp>
        </mc:Fallback>
      </mc:AlternateContent>
      <p:pic>
        <p:nvPicPr>
          <p:cNvPr id="11" name="図 10"/>
          <p:cNvPicPr>
            <a:picLocks noChangeAspect="1"/>
          </p:cNvPicPr>
          <p:nvPr/>
        </p:nvPicPr>
        <p:blipFill>
          <a:blip r:embed="rId4"/>
          <a:stretch>
            <a:fillRect/>
          </a:stretch>
        </p:blipFill>
        <p:spPr>
          <a:xfrm>
            <a:off x="4724400" y="4191000"/>
            <a:ext cx="1171575" cy="819150"/>
          </a:xfrm>
          <a:prstGeom prst="rect">
            <a:avLst/>
          </a:prstGeom>
        </p:spPr>
      </p:pic>
      <p:sp>
        <p:nvSpPr>
          <p:cNvPr id="3" name="正方形/長方形 2"/>
          <p:cNvSpPr/>
          <p:nvPr/>
        </p:nvSpPr>
        <p:spPr>
          <a:xfrm>
            <a:off x="6089755" y="2499057"/>
            <a:ext cx="2456122" cy="369332"/>
          </a:xfrm>
          <a:prstGeom prst="rect">
            <a:avLst/>
          </a:prstGeom>
        </p:spPr>
        <p:txBody>
          <a:bodyPr wrap="none">
            <a:spAutoFit/>
          </a:bodyPr>
          <a:lstStyle/>
          <a:p>
            <a:r>
              <a:rPr lang="en-US" altLang="ja-JP" dirty="0">
                <a:solidFill>
                  <a:srgbClr val="000000"/>
                </a:solidFill>
                <a:latin typeface="BSZPYG+HelveticaNeue"/>
              </a:rPr>
              <a:t>somewhere </a:t>
            </a:r>
            <a:r>
              <a:rPr lang="en-US" altLang="ja-JP" dirty="0">
                <a:solidFill>
                  <a:srgbClr val="FF0000"/>
                </a:solidFill>
                <a:latin typeface="BSZPYG+HelveticaNeue"/>
              </a:rPr>
              <a:t>around 0.5</a:t>
            </a:r>
            <a:r>
              <a:rPr lang="en-US" altLang="ja-JP" dirty="0">
                <a:solidFill>
                  <a:srgbClr val="000000"/>
                </a:solidFill>
                <a:latin typeface="BSZPYG+HelveticaNeue"/>
              </a:rPr>
              <a:t>. </a:t>
            </a:r>
            <a:endParaRPr lang="ja-JP" altLang="en-US" dirty="0"/>
          </a:p>
        </p:txBody>
      </p:sp>
      <p:sp>
        <p:nvSpPr>
          <p:cNvPr id="5" name="正方形/長方形 4"/>
          <p:cNvSpPr/>
          <p:nvPr/>
        </p:nvSpPr>
        <p:spPr>
          <a:xfrm>
            <a:off x="9143999" y="2425398"/>
            <a:ext cx="3050931" cy="646331"/>
          </a:xfrm>
          <a:prstGeom prst="rect">
            <a:avLst/>
          </a:prstGeom>
        </p:spPr>
        <p:txBody>
          <a:bodyPr wrap="square">
            <a:spAutoFit/>
          </a:bodyPr>
          <a:lstStyle/>
          <a:p>
            <a:r>
              <a:rPr lang="en-US" altLang="ja-JP" dirty="0">
                <a:solidFill>
                  <a:srgbClr val="000000"/>
                </a:solidFill>
                <a:latin typeface="BSZPYG+HelveticaNeue"/>
              </a:rPr>
              <a:t>distance</a:t>
            </a:r>
            <a:r>
              <a:rPr lang="ja-JP" altLang="en-US" dirty="0">
                <a:solidFill>
                  <a:srgbClr val="000000"/>
                </a:solidFill>
                <a:latin typeface="BSZPYG+HelveticaNeue"/>
              </a:rPr>
              <a:t>の</a:t>
            </a:r>
            <a:r>
              <a:rPr lang="en-US" altLang="ja-JP" dirty="0">
                <a:solidFill>
                  <a:srgbClr val="000000"/>
                </a:solidFill>
                <a:latin typeface="BSZPYG+HelveticaNeue"/>
              </a:rPr>
              <a:t>threshold</a:t>
            </a:r>
            <a:r>
              <a:rPr lang="ja-JP" altLang="en-US" dirty="0">
                <a:solidFill>
                  <a:srgbClr val="000000"/>
                </a:solidFill>
                <a:latin typeface="BSZPYG+HelveticaNeue"/>
              </a:rPr>
              <a:t>がなくていいの？ </a:t>
            </a:r>
            <a:endParaRPr lang="ja-JP" altLang="en-US" dirty="0"/>
          </a:p>
        </p:txBody>
      </p:sp>
    </p:spTree>
    <p:extLst>
      <p:ext uri="{BB962C8B-B14F-4D97-AF65-F5344CB8AC3E}">
        <p14:creationId xmlns:p14="http://schemas.microsoft.com/office/powerpoint/2010/main" val="30879854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0234" y="5208270"/>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715758" y="5208270"/>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 name="object 4"/>
              <p:cNvSpPr txBox="1"/>
              <p:nvPr/>
            </p:nvSpPr>
            <p:spPr>
              <a:xfrm>
                <a:off x="6754724" y="5094732"/>
                <a:ext cx="3125470" cy="505267"/>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499109" algn="l"/>
                    <a:tab pos="1057910"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3</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7,</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34,</a:t>
                </a:r>
                <a:r>
                  <a:rPr kumimoji="1" lang="en-US" sz="3200" b="0" i="0" u="none" strike="noStrike" kern="1200" cap="none" spc="-204"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21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4" name="object 4"/>
              <p:cNvSpPr txBox="1">
                <a:spLocks noRot="1" noChangeAspect="1" noMove="1" noResize="1" noEditPoints="1" noAdjustHandles="1" noChangeArrowheads="1" noChangeShapeType="1" noTextEdit="1"/>
              </p:cNvSpPr>
              <p:nvPr/>
            </p:nvSpPr>
            <p:spPr>
              <a:xfrm>
                <a:off x="6754724" y="5094732"/>
                <a:ext cx="3125470" cy="505267"/>
              </a:xfrm>
              <a:prstGeom prst="rect">
                <a:avLst/>
              </a:prstGeom>
              <a:blipFill>
                <a:blip r:embed="rId2"/>
                <a:stretch>
                  <a:fillRect t="-22892" r="-6433" b="-46988"/>
                </a:stretch>
              </a:blipFill>
            </p:spPr>
            <p:txBody>
              <a:bodyPr/>
              <a:lstStyle/>
              <a:p>
                <a:r>
                  <a:rPr lang="ja-JP" altLang="en-US">
                    <a:noFill/>
                  </a:rPr>
                  <a:t> </a:t>
                </a:r>
              </a:p>
            </p:txBody>
          </p:sp>
        </mc:Fallback>
      </mc:AlternateContent>
      <p:grpSp>
        <p:nvGrpSpPr>
          <p:cNvPr id="5" name="object 5"/>
          <p:cNvGrpSpPr/>
          <p:nvPr/>
        </p:nvGrpSpPr>
        <p:grpSpPr>
          <a:xfrm>
            <a:off x="422226" y="2408904"/>
            <a:ext cx="9605329" cy="2590333"/>
            <a:chOff x="422226" y="2408904"/>
            <a:chExt cx="9605329" cy="2590333"/>
          </a:xfrm>
        </p:grpSpPr>
        <p:sp>
          <p:nvSpPr>
            <p:cNvPr id="6" name="object 6"/>
            <p:cNvSpPr/>
            <p:nvPr/>
          </p:nvSpPr>
          <p:spPr>
            <a:xfrm>
              <a:off x="6989204" y="2542698"/>
              <a:ext cx="3038351" cy="245653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311646" y="2983509"/>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273044" y="3237463"/>
              <a:ext cx="392430" cy="398145"/>
            </a:xfrm>
            <a:custGeom>
              <a:avLst/>
              <a:gdLst/>
              <a:ahLst/>
              <a:cxnLst/>
              <a:rect l="l" t="t" r="r" b="b"/>
              <a:pathLst>
                <a:path w="392429" h="398145">
                  <a:moveTo>
                    <a:pt x="0" y="0"/>
                  </a:moveTo>
                  <a:lnTo>
                    <a:pt x="392036" y="0"/>
                  </a:lnTo>
                  <a:lnTo>
                    <a:pt x="392036" y="397700"/>
                  </a:lnTo>
                  <a:lnTo>
                    <a:pt x="0" y="397700"/>
                  </a:lnTo>
                  <a:lnTo>
                    <a:pt x="0" y="0"/>
                  </a:lnTo>
                  <a:close/>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22226" y="2408904"/>
              <a:ext cx="3038353" cy="250994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89573" y="2983509"/>
              <a:ext cx="371475" cy="362585"/>
            </a:xfrm>
            <a:custGeom>
              <a:avLst/>
              <a:gdLst/>
              <a:ahLst/>
              <a:cxnLst/>
              <a:rect l="l" t="t" r="r" b="b"/>
              <a:pathLst>
                <a:path w="371475" h="362585">
                  <a:moveTo>
                    <a:pt x="0" y="0"/>
                  </a:moveTo>
                  <a:lnTo>
                    <a:pt x="371378" y="0"/>
                  </a:lnTo>
                  <a:lnTo>
                    <a:pt x="371378" y="362098"/>
                  </a:lnTo>
                  <a:lnTo>
                    <a:pt x="0" y="362098"/>
                  </a:lnTo>
                  <a:lnTo>
                    <a:pt x="0" y="0"/>
                  </a:lnTo>
                  <a:close/>
                </a:path>
              </a:pathLst>
            </a:custGeom>
            <a:ln w="63500">
              <a:solidFill>
                <a:srgbClr val="FFFF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60951" y="3164559"/>
              <a:ext cx="6212205" cy="271780"/>
            </a:xfrm>
            <a:custGeom>
              <a:avLst/>
              <a:gdLst/>
              <a:ahLst/>
              <a:cxnLst/>
              <a:rect l="l" t="t" r="r" b="b"/>
              <a:pathLst>
                <a:path w="6212205" h="271779">
                  <a:moveTo>
                    <a:pt x="0" y="0"/>
                  </a:moveTo>
                  <a:lnTo>
                    <a:pt x="6212093" y="271755"/>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60951" y="3164559"/>
              <a:ext cx="6250940" cy="18415"/>
            </a:xfrm>
            <a:custGeom>
              <a:avLst/>
              <a:gdLst/>
              <a:ahLst/>
              <a:cxnLst/>
              <a:rect l="l" t="t" r="r" b="b"/>
              <a:pathLst>
                <a:path w="6250940" h="18414">
                  <a:moveTo>
                    <a:pt x="0" y="0"/>
                  </a:moveTo>
                  <a:lnTo>
                    <a:pt x="6250695" y="17801"/>
                  </a:lnTo>
                </a:path>
              </a:pathLst>
            </a:custGeom>
            <a:ln w="635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object 15"/>
          <p:cNvSpPr txBox="1">
            <a:spLocks noGrp="1"/>
          </p:cNvSpPr>
          <p:nvPr>
            <p:ph type="title"/>
          </p:nvPr>
        </p:nvSpPr>
        <p:spPr>
          <a:xfrm>
            <a:off x="500965" y="444500"/>
            <a:ext cx="7620634" cy="574040"/>
          </a:xfrm>
          <a:prstGeom prst="rect">
            <a:avLst/>
          </a:prstGeom>
        </p:spPr>
        <p:txBody>
          <a:bodyPr vert="horz" wrap="square" lIns="0" tIns="12700" rIns="0" bIns="0" rtlCol="0">
            <a:spAutoFit/>
          </a:bodyPr>
          <a:lstStyle/>
          <a:p>
            <a:pPr marL="12700">
              <a:lnSpc>
                <a:spcPct val="100000"/>
              </a:lnSpc>
              <a:spcBef>
                <a:spcPts val="100"/>
              </a:spcBef>
            </a:pPr>
            <a:r>
              <a:rPr spc="-145" dirty="0"/>
              <a:t>Brute </a:t>
            </a:r>
            <a:r>
              <a:rPr spc="-200" dirty="0"/>
              <a:t>Force </a:t>
            </a:r>
            <a:r>
              <a:rPr spc="-210" dirty="0"/>
              <a:t>Feature </a:t>
            </a:r>
            <a:r>
              <a:rPr spc="-75" dirty="0"/>
              <a:t>Matching: </a:t>
            </a:r>
            <a:r>
              <a:rPr spc="-90" dirty="0"/>
              <a:t>Case</a:t>
            </a:r>
            <a:r>
              <a:rPr spc="680" dirty="0"/>
              <a:t> </a:t>
            </a:r>
            <a:r>
              <a:rPr spc="90" dirty="0"/>
              <a:t>3</a:t>
            </a:r>
          </a:p>
        </p:txBody>
      </p:sp>
      <p:sp>
        <p:nvSpPr>
          <p:cNvPr id="16" name="object 16"/>
          <p:cNvSpPr txBox="1"/>
          <p:nvPr/>
        </p:nvSpPr>
        <p:spPr>
          <a:xfrm>
            <a:off x="11834177" y="6140196"/>
            <a:ext cx="12446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400" b="0" i="0" u="none" strike="noStrike" kern="1200" cap="none" spc="0" normalizeH="0" baseline="0" noProof="0" dirty="0">
                <a:ln>
                  <a:noFill/>
                </a:ln>
                <a:solidFill>
                  <a:prstClr val="black"/>
                </a:solidFill>
                <a:effectLst/>
                <a:uLnTx/>
                <a:uFillTx/>
                <a:latin typeface="Arial"/>
                <a:ea typeface="+mn-ea"/>
                <a:cs typeface="Arial"/>
              </a:rPr>
              <a:t>8</a:t>
            </a:r>
            <a:endParaRPr kumimoji="1" sz="14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p:nvPr/>
        </p:nvSpPr>
        <p:spPr>
          <a:xfrm>
            <a:off x="9970986" y="165099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7611072" y="1650999"/>
            <a:ext cx="88900" cy="378460"/>
          </a:xfrm>
          <a:custGeom>
            <a:avLst/>
            <a:gdLst/>
            <a:ahLst/>
            <a:cxnLst/>
            <a:rect l="l" t="t" r="r" b="b"/>
            <a:pathLst>
              <a:path w="88900" h="378460">
                <a:moveTo>
                  <a:pt x="88506" y="0"/>
                </a:moveTo>
                <a:lnTo>
                  <a:pt x="0" y="0"/>
                </a:lnTo>
                <a:lnTo>
                  <a:pt x="0" y="15240"/>
                </a:lnTo>
                <a:lnTo>
                  <a:pt x="0" y="363220"/>
                </a:lnTo>
                <a:lnTo>
                  <a:pt x="0" y="378460"/>
                </a:lnTo>
                <a:lnTo>
                  <a:pt x="88506" y="378460"/>
                </a:lnTo>
                <a:lnTo>
                  <a:pt x="88506" y="363220"/>
                </a:lnTo>
                <a:lnTo>
                  <a:pt x="32943" y="363220"/>
                </a:lnTo>
                <a:lnTo>
                  <a:pt x="32943" y="1524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3589312" y="1664969"/>
            <a:ext cx="88900" cy="378460"/>
          </a:xfrm>
          <a:custGeom>
            <a:avLst/>
            <a:gdLst/>
            <a:ahLst/>
            <a:cxnLst/>
            <a:rect l="l" t="t" r="r" b="b"/>
            <a:pathLst>
              <a:path w="88900" h="378460">
                <a:moveTo>
                  <a:pt x="88506" y="0"/>
                </a:moveTo>
                <a:lnTo>
                  <a:pt x="0" y="0"/>
                </a:lnTo>
                <a:lnTo>
                  <a:pt x="0" y="15240"/>
                </a:lnTo>
                <a:lnTo>
                  <a:pt x="55562" y="15240"/>
                </a:lnTo>
                <a:lnTo>
                  <a:pt x="55562" y="363220"/>
                </a:lnTo>
                <a:lnTo>
                  <a:pt x="0" y="363220"/>
                </a:lnTo>
                <a:lnTo>
                  <a:pt x="0" y="378460"/>
                </a:lnTo>
                <a:lnTo>
                  <a:pt x="88506" y="378460"/>
                </a:lnTo>
                <a:lnTo>
                  <a:pt x="88506" y="363220"/>
                </a:lnTo>
                <a:lnTo>
                  <a:pt x="88506" y="15240"/>
                </a:lnTo>
                <a:lnTo>
                  <a:pt x="88506"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229410" y="1664969"/>
            <a:ext cx="88900" cy="378460"/>
          </a:xfrm>
          <a:custGeom>
            <a:avLst/>
            <a:gdLst/>
            <a:ahLst/>
            <a:cxnLst/>
            <a:rect l="l" t="t" r="r" b="b"/>
            <a:pathLst>
              <a:path w="88900" h="378460">
                <a:moveTo>
                  <a:pt x="88493" y="0"/>
                </a:moveTo>
                <a:lnTo>
                  <a:pt x="0" y="0"/>
                </a:lnTo>
                <a:lnTo>
                  <a:pt x="0" y="15240"/>
                </a:lnTo>
                <a:lnTo>
                  <a:pt x="0" y="363220"/>
                </a:lnTo>
                <a:lnTo>
                  <a:pt x="0" y="378460"/>
                </a:lnTo>
                <a:lnTo>
                  <a:pt x="88493" y="378460"/>
                </a:lnTo>
                <a:lnTo>
                  <a:pt x="88493" y="363220"/>
                </a:lnTo>
                <a:lnTo>
                  <a:pt x="32931" y="363220"/>
                </a:lnTo>
                <a:lnTo>
                  <a:pt x="32931" y="15240"/>
                </a:lnTo>
                <a:lnTo>
                  <a:pt x="88493" y="15240"/>
                </a:lnTo>
                <a:lnTo>
                  <a:pt x="88493" y="0"/>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4" name="object 24"/>
              <p:cNvSpPr txBox="1"/>
              <p:nvPr/>
            </p:nvSpPr>
            <p:spPr>
              <a:xfrm>
                <a:off x="265069" y="1371600"/>
                <a:ext cx="9748520" cy="1119217"/>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tab pos="502920" algn="l"/>
                    <a:tab pos="1061085" algn="l"/>
                    <a:tab pos="4297680" algn="l"/>
                    <a:tab pos="6422390" algn="l"/>
                    <a:tab pos="6884034" algn="l"/>
                    <a:tab pos="7442834" algn="l"/>
                  </a:tabLst>
                  <a:defRPr/>
                </a:pPr>
                <a14:m>
                  <m:oMath xmlns:m="http://schemas.openxmlformats.org/officeDocument/2006/math">
                    <m:sSub>
                      <m:sSubPr>
                        <m:ctrlP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ctrlPr>
                      </m:sSubPr>
                      <m:e>
                        <m:r>
                          <a:rPr kumimoji="1" lang="ja-JP" alt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𝑓</m:t>
                        </m:r>
                      </m:e>
                      <m:sub>
                        <m:r>
                          <a:rPr kumimoji="1" lang="en-US" altLang="ja-JP"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1</m:t>
                        </m:r>
                      </m:sub>
                    </m:sSub>
                  </m:oMath>
                </a14:m>
                <a:r>
                  <a:rPr kumimoji="1" lang="en-US" sz="3200" b="0" i="0" u="none" strike="noStrike" kern="1200" cap="none" spc="0" normalizeH="0" baseline="0" noProof="0" dirty="0" smtClean="0">
                    <a:ln>
                      <a:noFill/>
                    </a:ln>
                    <a:solidFill>
                      <a:srgbClr val="242852"/>
                    </a:solidFill>
                    <a:effectLst/>
                    <a:uLnTx/>
                    <a:uFillTx/>
                    <a:latin typeface="Cambria Math"/>
                    <a:ea typeface="+mn-ea"/>
                    <a:cs typeface="Cambria Math"/>
                  </a:rPr>
                  <a:t>=</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	10, 34,</a:t>
                </a:r>
                <a:r>
                  <a:rPr kumimoji="1" lang="en-US" sz="3200" b="0" i="0" u="none" strike="noStrike" kern="1200" cap="none" spc="-36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23,</a:t>
                </a:r>
                <a:r>
                  <a:rPr kumimoji="1" lang="en-US" sz="3200" b="0" i="0" u="none" strike="noStrike" kern="1200" cap="none" spc="-180" normalizeH="0" baseline="0" noProof="0" dirty="0">
                    <a:ln>
                      <a:noFill/>
                    </a:ln>
                    <a:solidFill>
                      <a:srgbClr val="242852"/>
                    </a:solidFill>
                    <a:effectLst/>
                    <a:uLnTx/>
                    <a:uFillTx/>
                    <a:latin typeface="Cambria Math"/>
                    <a:ea typeface="+mn-ea"/>
                    <a:cs typeface="Cambria Math"/>
                  </a:rPr>
                  <a:t> </a:t>
                </a:r>
                <a:r>
                  <a:rPr kumimoji="1" lang="en-US" sz="3200" b="0" i="0" u="none" strike="noStrike" kern="1200" cap="none" spc="0" normalizeH="0" baseline="0" noProof="0" dirty="0">
                    <a:ln>
                      <a:noFill/>
                    </a:ln>
                    <a:solidFill>
                      <a:srgbClr val="242852"/>
                    </a:solidFill>
                    <a:effectLst/>
                    <a:uLnTx/>
                    <a:uFillTx/>
                    <a:latin typeface="Cambria Math"/>
                    <a:ea typeface="+mn-ea"/>
                    <a:cs typeface="Cambria Math"/>
                  </a:rPr>
                  <a:t>55	</a:t>
                </a:r>
                <a14:m>
                  <m:oMath xmlns:m="http://schemas.openxmlformats.org/officeDocument/2006/math">
                    <m:r>
                      <a:rPr kumimoji="1" lang="en-US" sz="3200" b="0" i="1" u="none" strike="noStrike" kern="1200" cap="none" spc="0" normalizeH="0" baseline="0" noProof="0" smtClean="0">
                        <a:ln>
                          <a:noFill/>
                        </a:ln>
                        <a:solidFill>
                          <a:srgbClr val="242852"/>
                        </a:solidFill>
                        <a:effectLst/>
                        <a:uLnTx/>
                        <a:uFillTx/>
                        <a:latin typeface="Cambria Math" panose="02040503050406030204" pitchFamily="18" charset="0"/>
                        <a:ea typeface="+mn-ea"/>
                        <a:cs typeface="Cambria Math"/>
                      </a:rPr>
                      <m:t>𝜌</m:t>
                    </m:r>
                  </m:oMath>
                </a14:m>
                <a:r>
                  <a:rPr kumimoji="1" lang="en-US" sz="4800" b="0" i="0" u="none" strike="noStrike" kern="1200" cap="none" spc="322" normalizeH="0" baseline="1736" noProof="0" dirty="0" smtClean="0">
                    <a:ln>
                      <a:noFill/>
                    </a:ln>
                    <a:solidFill>
                      <a:srgbClr val="242852"/>
                    </a:solidFill>
                    <a:effectLst/>
                    <a:uLnTx/>
                    <a:uFillTx/>
                    <a:latin typeface="Cambria Math"/>
                    <a:ea typeface="+mn-ea"/>
                    <a:cs typeface="Cambria Math"/>
                  </a:rPr>
                  <a:t> </a:t>
                </a:r>
                <a:r>
                  <a:rPr kumimoji="1" lang="en-US" sz="4800" b="0" i="0" u="none" strike="noStrike" kern="1200" cap="none" spc="0" normalizeH="0" baseline="1736" noProof="0" dirty="0">
                    <a:ln>
                      <a:noFill/>
                    </a:ln>
                    <a:solidFill>
                      <a:srgbClr val="242852"/>
                    </a:solidFill>
                    <a:effectLst/>
                    <a:uLnTx/>
                    <a:uFillTx/>
                    <a:latin typeface="Cambria Math"/>
                    <a:ea typeface="+mn-ea"/>
                    <a:cs typeface="Cambria Math"/>
                  </a:rPr>
                  <a:t>=</a:t>
                </a:r>
                <a:r>
                  <a:rPr kumimoji="1" lang="en-US" sz="4800" b="0" i="0" u="none" strike="noStrike" kern="1200" cap="none" spc="270" normalizeH="0" baseline="1736" noProof="0" dirty="0">
                    <a:ln>
                      <a:noFill/>
                    </a:ln>
                    <a:solidFill>
                      <a:srgbClr val="242852"/>
                    </a:solidFill>
                    <a:effectLst/>
                    <a:uLnTx/>
                    <a:uFillTx/>
                    <a:latin typeface="Cambria Math"/>
                    <a:ea typeface="+mn-ea"/>
                    <a:cs typeface="Cambria Math"/>
                  </a:rPr>
                  <a:t> </a:t>
                </a:r>
                <a:r>
                  <a:rPr kumimoji="1" lang="en-US" sz="4800" b="0" i="0" u="none" strike="noStrike" kern="1200" cap="none" spc="-7" normalizeH="0" baseline="1736" noProof="0" dirty="0" smtClean="0">
                    <a:ln>
                      <a:noFill/>
                    </a:ln>
                    <a:solidFill>
                      <a:srgbClr val="242852"/>
                    </a:solidFill>
                    <a:effectLst/>
                    <a:uLnTx/>
                    <a:uFillTx/>
                    <a:latin typeface="Cambria Math"/>
                    <a:ea typeface="+mn-ea"/>
                    <a:cs typeface="Cambria Math"/>
                  </a:rPr>
                  <a:t>0.5	</a:t>
                </a:r>
                <a14:m>
                  <m:oMath xmlns:m="http://schemas.openxmlformats.org/officeDocument/2006/math">
                    <m:sSub>
                      <m:sSubPr>
                        <m:ctrlPr>
                          <a:rPr kumimoji="1" lang="en-US" sz="4800" b="0" i="1" u="none" strike="noStrike" kern="1200" cap="none" spc="-7" normalizeH="0" baseline="1736" noProof="0" smtClean="0">
                            <a:ln>
                              <a:noFill/>
                            </a:ln>
                            <a:solidFill>
                              <a:srgbClr val="242852"/>
                            </a:solidFill>
                            <a:effectLst/>
                            <a:uLnTx/>
                            <a:uFillTx/>
                            <a:latin typeface="Cambria Math" panose="02040503050406030204" pitchFamily="18" charset="0"/>
                            <a:ea typeface="+mn-ea"/>
                            <a:cs typeface="Cambria Math"/>
                          </a:rPr>
                        </m:ctrlPr>
                      </m:sSubPr>
                      <m:e>
                        <m:r>
                          <a:rPr kumimoji="1" lang="en-US" sz="4800" b="0" i="1" u="none" strike="noStrike" kern="1200" cap="none" spc="-7" normalizeH="0" baseline="1736" noProof="0" smtClean="0">
                            <a:ln>
                              <a:noFill/>
                            </a:ln>
                            <a:solidFill>
                              <a:srgbClr val="242852"/>
                            </a:solidFill>
                            <a:effectLst/>
                            <a:uLnTx/>
                            <a:uFillTx/>
                            <a:latin typeface="Cambria Math" panose="02040503050406030204" pitchFamily="18" charset="0"/>
                            <a:ea typeface="+mn-ea"/>
                            <a:cs typeface="Cambria Math"/>
                          </a:rPr>
                          <m:t>𝑓</m:t>
                        </m:r>
                      </m:e>
                      <m:sub>
                        <m:r>
                          <a:rPr kumimoji="1" lang="en-US" sz="4800" b="0" i="1" u="none" strike="noStrike" kern="1200" cap="none" spc="-7" normalizeH="0" baseline="1736" noProof="0" smtClean="0">
                            <a:ln>
                              <a:noFill/>
                            </a:ln>
                            <a:solidFill>
                              <a:srgbClr val="242852"/>
                            </a:solidFill>
                            <a:effectLst/>
                            <a:uLnTx/>
                            <a:uFillTx/>
                            <a:latin typeface="Cambria Math" panose="02040503050406030204" pitchFamily="18" charset="0"/>
                            <a:ea typeface="+mn-ea"/>
                            <a:cs typeface="Cambria Math"/>
                          </a:rPr>
                          <m:t>2</m:t>
                        </m:r>
                      </m:sub>
                    </m:sSub>
                  </m:oMath>
                </a14:m>
                <a:r>
                  <a:rPr kumimoji="1" lang="en-US" sz="4800" b="0" i="0" u="none" strike="noStrike" kern="1200" cap="none" spc="0" normalizeH="0" baseline="1736" noProof="0" dirty="0" smtClean="0">
                    <a:ln>
                      <a:noFill/>
                    </a:ln>
                    <a:solidFill>
                      <a:srgbClr val="242852"/>
                    </a:solidFill>
                    <a:effectLst/>
                    <a:uLnTx/>
                    <a:uFillTx/>
                    <a:latin typeface="Cambria Math"/>
                    <a:ea typeface="+mn-ea"/>
                    <a:cs typeface="Cambria Math"/>
                  </a:rPr>
                  <a:t>=</a:t>
                </a:r>
                <a:r>
                  <a:rPr kumimoji="1" lang="en-US" sz="4800" b="0" i="0" u="none" strike="noStrike" kern="1200" cap="none" spc="0" normalizeH="0" baseline="1736" noProof="0" dirty="0">
                    <a:ln>
                      <a:noFill/>
                    </a:ln>
                    <a:solidFill>
                      <a:srgbClr val="242852"/>
                    </a:solidFill>
                    <a:effectLst/>
                    <a:uLnTx/>
                    <a:uFillTx/>
                    <a:latin typeface="Cambria Math"/>
                    <a:ea typeface="+mn-ea"/>
                    <a:cs typeface="Cambria Math"/>
                  </a:rPr>
                  <a:t>	10,</a:t>
                </a:r>
                <a:r>
                  <a:rPr kumimoji="1" 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sz="4800" b="0" i="0" u="none" strike="noStrike" kern="1200" cap="none" spc="0" normalizeH="0" baseline="1736" noProof="0" dirty="0">
                    <a:ln>
                      <a:noFill/>
                    </a:ln>
                    <a:solidFill>
                      <a:srgbClr val="242852"/>
                    </a:solidFill>
                    <a:effectLst/>
                    <a:uLnTx/>
                    <a:uFillTx/>
                    <a:latin typeface="Cambria Math"/>
                    <a:ea typeface="+mn-ea"/>
                    <a:cs typeface="Cambria Math"/>
                  </a:rPr>
                  <a:t>31,</a:t>
                </a:r>
                <a:r>
                  <a:rPr kumimoji="1" 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sz="4800" b="0" i="0" u="none" strike="noStrike" kern="1200" cap="none" spc="0" normalizeH="0" baseline="1736" noProof="0" dirty="0">
                    <a:ln>
                      <a:noFill/>
                    </a:ln>
                    <a:solidFill>
                      <a:srgbClr val="242852"/>
                    </a:solidFill>
                    <a:effectLst/>
                    <a:uLnTx/>
                    <a:uFillTx/>
                    <a:latin typeface="Cambria Math"/>
                    <a:ea typeface="+mn-ea"/>
                    <a:cs typeface="Cambria Math"/>
                  </a:rPr>
                  <a:t>23,</a:t>
                </a:r>
                <a:r>
                  <a:rPr kumimoji="1" lang="en-US" sz="4800" b="0" i="0" u="none" strike="noStrike" kern="1200" cap="none" spc="-307" normalizeH="0" baseline="1736" noProof="0" dirty="0">
                    <a:ln>
                      <a:noFill/>
                    </a:ln>
                    <a:solidFill>
                      <a:srgbClr val="242852"/>
                    </a:solidFill>
                    <a:effectLst/>
                    <a:uLnTx/>
                    <a:uFillTx/>
                    <a:latin typeface="Cambria Math"/>
                    <a:ea typeface="+mn-ea"/>
                    <a:cs typeface="Cambria Math"/>
                  </a:rPr>
                  <a:t> </a:t>
                </a:r>
                <a:r>
                  <a:rPr kumimoji="1" lang="en-US" sz="4800" b="0" i="0" u="none" strike="noStrike" kern="1200" cap="none" spc="0" normalizeH="0" baseline="1736" noProof="0" dirty="0">
                    <a:ln>
                      <a:noFill/>
                    </a:ln>
                    <a:solidFill>
                      <a:srgbClr val="242852"/>
                    </a:solidFill>
                    <a:effectLst/>
                    <a:uLnTx/>
                    <a:uFillTx/>
                    <a:latin typeface="Cambria Math"/>
                    <a:ea typeface="+mn-ea"/>
                    <a:cs typeface="Cambria Math"/>
                  </a:rPr>
                  <a:t>55</a:t>
                </a:r>
                <a:endParaRPr kumimoji="1" lang="en-US" sz="4800" b="0" i="0" u="none" strike="noStrike" kern="1200" cap="none" spc="0" normalizeH="0" baseline="1736" noProof="0" dirty="0">
                  <a:ln>
                    <a:noFill/>
                  </a:ln>
                  <a:solidFill>
                    <a:prstClr val="black"/>
                  </a:solidFill>
                  <a:effectLst/>
                  <a:uLnTx/>
                  <a:uFillTx/>
                  <a:latin typeface="Cambria Math"/>
                  <a:ea typeface="+mn-ea"/>
                  <a:cs typeface="Cambria Math"/>
                </a:endParaRPr>
              </a:p>
              <a:p>
                <a:pPr marL="142875" marR="0" lvl="0" indent="0" algn="ctr" defTabSz="914400" rtl="0" eaLnBrk="1" fontAlgn="auto" latinLnBrk="0" hangingPunct="1">
                  <a:lnSpc>
                    <a:spcPct val="100000"/>
                  </a:lnSpc>
                  <a:spcBef>
                    <a:spcPts val="5"/>
                  </a:spcBef>
                  <a:spcAft>
                    <a:spcPts val="0"/>
                  </a:spcAft>
                  <a:buClrTx/>
                  <a:buSzTx/>
                  <a:buFontTx/>
                  <a:buNone/>
                  <a:tabLst>
                    <a:tab pos="813435" algn="l"/>
                    <a:tab pos="1787525" algn="l"/>
                  </a:tabLst>
                  <a:defRPr/>
                </a:pPr>
                <a:endParaRPr kumimoji="1" lang="en-US" sz="25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24" name="object 24"/>
              <p:cNvSpPr txBox="1">
                <a:spLocks noRot="1" noChangeAspect="1" noMove="1" noResize="1" noEditPoints="1" noAdjustHandles="1" noChangeArrowheads="1" noChangeShapeType="1" noTextEdit="1"/>
              </p:cNvSpPr>
              <p:nvPr/>
            </p:nvSpPr>
            <p:spPr>
              <a:xfrm>
                <a:off x="265069" y="1371600"/>
                <a:ext cx="9748520" cy="1119217"/>
              </a:xfrm>
              <a:prstGeom prst="rect">
                <a:avLst/>
              </a:prstGeom>
              <a:blipFill>
                <a:blip r:embed="rId5"/>
                <a:stretch>
                  <a:fillRect r="-18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4360206" y="2767676"/>
                <a:ext cx="1729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𝑆𝑆𝐷</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360206" y="2767676"/>
                <a:ext cx="1729371" cy="369332"/>
              </a:xfrm>
              <a:prstGeom prst="rect">
                <a:avLst/>
              </a:prstGeom>
              <a:blipFill>
                <a:blip r:embed="rId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186421" y="3487384"/>
                <a:ext cx="1729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𝑆𝑆𝐷</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3</m:t>
                              </m:r>
                            </m:sub>
                          </m:sSub>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186421" y="3487384"/>
                <a:ext cx="1729371" cy="369332"/>
              </a:xfrm>
              <a:prstGeom prst="rect">
                <a:avLst/>
              </a:prstGeom>
              <a:blipFill>
                <a:blip r:embed="rId7"/>
                <a:stretch>
                  <a:fillRect b="-13115"/>
                </a:stretch>
              </a:blipFill>
            </p:spPr>
            <p:txBody>
              <a:bodyPr/>
              <a:lstStyle/>
              <a:p>
                <a:r>
                  <a:rPr lang="ja-JP" altLang="en-US">
                    <a:noFill/>
                  </a:rPr>
                  <a:t> </a:t>
                </a:r>
              </a:p>
            </p:txBody>
          </p:sp>
        </mc:Fallback>
      </mc:AlternateContent>
      <p:pic>
        <p:nvPicPr>
          <p:cNvPr id="28" name="図 27"/>
          <p:cNvPicPr>
            <a:picLocks noChangeAspect="1"/>
          </p:cNvPicPr>
          <p:nvPr/>
        </p:nvPicPr>
        <p:blipFill>
          <a:blip r:embed="rId8"/>
          <a:stretch>
            <a:fillRect/>
          </a:stretch>
        </p:blipFill>
        <p:spPr>
          <a:xfrm>
            <a:off x="3700490" y="3952211"/>
            <a:ext cx="3076512" cy="890016"/>
          </a:xfrm>
          <a:prstGeom prst="rect">
            <a:avLst/>
          </a:prstGeom>
        </p:spPr>
      </p:pic>
    </p:spTree>
    <p:extLst>
      <p:ext uri="{BB962C8B-B14F-4D97-AF65-F5344CB8AC3E}">
        <p14:creationId xmlns:p14="http://schemas.microsoft.com/office/powerpoint/2010/main" val="35543196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1905000" cy="574040"/>
          </a:xfrm>
          <a:prstGeom prst="rect">
            <a:avLst/>
          </a:prstGeom>
        </p:spPr>
        <p:txBody>
          <a:bodyPr vert="horz" wrap="square" lIns="0" tIns="12700" rIns="0" bIns="0" rtlCol="0">
            <a:spAutoFit/>
          </a:bodyPr>
          <a:lstStyle/>
          <a:p>
            <a:pPr marL="12700">
              <a:lnSpc>
                <a:spcPct val="100000"/>
              </a:lnSpc>
              <a:spcBef>
                <a:spcPts val="100"/>
              </a:spcBef>
            </a:pPr>
            <a:r>
              <a:rPr spc="-110" dirty="0"/>
              <a:t>Summary</a:t>
            </a:r>
          </a:p>
        </p:txBody>
      </p:sp>
      <p:sp>
        <p:nvSpPr>
          <p:cNvPr id="3" name="object 3"/>
          <p:cNvSpPr txBox="1"/>
          <p:nvPr/>
        </p:nvSpPr>
        <p:spPr>
          <a:xfrm>
            <a:off x="500965" y="1473200"/>
            <a:ext cx="8073390" cy="3394199"/>
          </a:xfrm>
          <a:prstGeom prst="rect">
            <a:avLst/>
          </a:prstGeom>
        </p:spPr>
        <p:txBody>
          <a:bodyPr vert="horz" wrap="square" lIns="0" tIns="31115" rIns="0" bIns="0" rtlCol="0">
            <a:spAutoFit/>
          </a:bodyPr>
          <a:lstStyle/>
          <a:p>
            <a:pPr marL="298450" marR="167005" lvl="0" indent="-285750" algn="l" defTabSz="914400" rtl="0" eaLnBrk="1" fontAlgn="auto" latinLnBrk="0" hangingPunct="1">
              <a:lnSpc>
                <a:spcPts val="3190"/>
              </a:lnSpc>
              <a:spcBef>
                <a:spcPts val="245"/>
              </a:spcBef>
              <a:spcAft>
                <a:spcPts val="0"/>
              </a:spcAft>
              <a:buClrTx/>
              <a:buSzTx/>
              <a:buFont typeface="Arial"/>
              <a:buChar char="•"/>
              <a:tabLst>
                <a:tab pos="297815" algn="l"/>
                <a:tab pos="298450" algn="l"/>
              </a:tabLst>
              <a:defRPr/>
            </a:pPr>
            <a:r>
              <a:rPr kumimoji="1" sz="2700" b="0" i="0" u="none" strike="noStrike" kern="1200" cap="none" spc="-5" normalizeH="0" baseline="0" noProof="0" dirty="0">
                <a:ln>
                  <a:noFill/>
                </a:ln>
                <a:solidFill>
                  <a:srgbClr val="002060"/>
                </a:solidFill>
                <a:effectLst/>
                <a:uLnTx/>
                <a:uFillTx/>
                <a:latin typeface="Trebuchet MS"/>
                <a:ea typeface="+mn-ea"/>
                <a:cs typeface="Trebuchet MS"/>
              </a:rPr>
              <a:t>Ambiguous </a:t>
            </a:r>
            <a:r>
              <a:rPr kumimoji="1" sz="2700" b="0" i="0" u="none" strike="noStrike" kern="1200" cap="none" spc="-45" normalizeH="0" baseline="0" noProof="0" dirty="0">
                <a:ln>
                  <a:noFill/>
                </a:ln>
                <a:solidFill>
                  <a:srgbClr val="002060"/>
                </a:solidFill>
                <a:effectLst/>
                <a:uLnTx/>
                <a:uFillTx/>
                <a:latin typeface="Trebuchet MS"/>
                <a:ea typeface="+mn-ea"/>
                <a:cs typeface="Trebuchet MS"/>
              </a:rPr>
              <a:t>matches </a:t>
            </a:r>
            <a:r>
              <a:rPr kumimoji="1" sz="2700" b="0" i="0" u="none" strike="noStrike" kern="1200" cap="none" spc="-125" normalizeH="0" baseline="0" noProof="0" dirty="0">
                <a:ln>
                  <a:noFill/>
                </a:ln>
                <a:solidFill>
                  <a:srgbClr val="002060"/>
                </a:solidFill>
                <a:effectLst/>
                <a:uLnTx/>
                <a:uFillTx/>
                <a:latin typeface="Trebuchet MS"/>
                <a:ea typeface="+mn-ea"/>
                <a:cs typeface="Trebuchet MS"/>
              </a:rPr>
              <a:t>are </a:t>
            </a:r>
            <a:r>
              <a:rPr kumimoji="1" sz="2700" b="0" i="0" u="none" strike="noStrike" kern="1200" cap="none" spc="-90" normalizeH="0" baseline="0" noProof="0" dirty="0">
                <a:ln>
                  <a:noFill/>
                </a:ln>
                <a:solidFill>
                  <a:srgbClr val="002060"/>
                </a:solidFill>
                <a:effectLst/>
                <a:uLnTx/>
                <a:uFillTx/>
                <a:latin typeface="Trebuchet MS"/>
                <a:ea typeface="+mn-ea"/>
                <a:cs typeface="Trebuchet MS"/>
              </a:rPr>
              <a:t>features </a:t>
            </a:r>
            <a:r>
              <a:rPr kumimoji="1" sz="2700" b="0" i="0" u="none" strike="noStrike" kern="1200" cap="none" spc="-5" normalizeH="0" baseline="0" noProof="0" dirty="0">
                <a:ln>
                  <a:noFill/>
                </a:ln>
                <a:solidFill>
                  <a:srgbClr val="002060"/>
                </a:solidFill>
                <a:effectLst/>
                <a:uLnTx/>
                <a:uFillTx/>
                <a:latin typeface="Trebuchet MS"/>
                <a:ea typeface="+mn-ea"/>
                <a:cs typeface="Trebuchet MS"/>
              </a:rPr>
              <a:t>in </a:t>
            </a:r>
            <a:r>
              <a:rPr kumimoji="1" sz="2700" b="0" i="0" u="none" strike="noStrike" kern="1200" cap="none" spc="-100" normalizeH="0" baseline="0" noProof="0" dirty="0">
                <a:ln>
                  <a:noFill/>
                </a:ln>
                <a:solidFill>
                  <a:srgbClr val="002060"/>
                </a:solidFill>
                <a:effectLst/>
                <a:uLnTx/>
                <a:uFillTx/>
                <a:latin typeface="Trebuchet MS"/>
                <a:ea typeface="+mn-ea"/>
                <a:cs typeface="Trebuchet MS"/>
              </a:rPr>
              <a:t>the </a:t>
            </a:r>
            <a:r>
              <a:rPr kumimoji="1" sz="2700" b="0" i="0" u="none" strike="noStrike" kern="1200" cap="none" spc="-80" normalizeH="0" baseline="0" noProof="0" dirty="0">
                <a:ln>
                  <a:noFill/>
                </a:ln>
                <a:solidFill>
                  <a:srgbClr val="002060"/>
                </a:solidFill>
                <a:effectLst/>
                <a:uLnTx/>
                <a:uFillTx/>
                <a:latin typeface="Trebuchet MS"/>
                <a:ea typeface="+mn-ea"/>
                <a:cs typeface="Trebuchet MS"/>
              </a:rPr>
              <a:t>first </a:t>
            </a:r>
            <a:r>
              <a:rPr kumimoji="1" sz="2700" b="0" i="0" u="none" strike="noStrike" kern="1200" cap="none" spc="-60" normalizeH="0" baseline="0" noProof="0" dirty="0">
                <a:ln>
                  <a:noFill/>
                </a:ln>
                <a:solidFill>
                  <a:srgbClr val="002060"/>
                </a:solidFill>
                <a:effectLst/>
                <a:uLnTx/>
                <a:uFillTx/>
                <a:latin typeface="Trebuchet MS"/>
                <a:ea typeface="+mn-ea"/>
                <a:cs typeface="Trebuchet MS"/>
              </a:rPr>
              <a:t>image  </a:t>
            </a:r>
            <a:r>
              <a:rPr kumimoji="1" sz="2700" b="0" i="0" u="none" strike="noStrike" kern="1200" cap="none" spc="-110" normalizeH="0" baseline="0" noProof="0" dirty="0">
                <a:ln>
                  <a:noFill/>
                </a:ln>
                <a:solidFill>
                  <a:srgbClr val="002060"/>
                </a:solidFill>
                <a:effectLst/>
                <a:uLnTx/>
                <a:uFillTx/>
                <a:latin typeface="Trebuchet MS"/>
                <a:ea typeface="+mn-ea"/>
                <a:cs typeface="Trebuchet MS"/>
              </a:rPr>
              <a:t>that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have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a </a:t>
            </a:r>
            <a:r>
              <a:rPr kumimoji="1" sz="2700" b="0" i="0" u="none" strike="noStrike" kern="1200" cap="none" spc="-45" normalizeH="0" baseline="0" noProof="0" dirty="0">
                <a:ln>
                  <a:noFill/>
                </a:ln>
                <a:solidFill>
                  <a:srgbClr val="FF0000"/>
                </a:solidFill>
                <a:effectLst/>
                <a:uLnTx/>
                <a:uFillTx/>
                <a:latin typeface="Trebuchet MS"/>
                <a:ea typeface="+mn-ea"/>
                <a:cs typeface="Trebuchet MS"/>
              </a:rPr>
              <a:t>similar</a:t>
            </a:r>
            <a:r>
              <a:rPr kumimoji="1" sz="2700" b="0" i="0" u="none" strike="noStrike" kern="1200" cap="none" spc="-4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45" normalizeH="0" baseline="0" noProof="0" dirty="0">
                <a:ln>
                  <a:noFill/>
                </a:ln>
                <a:solidFill>
                  <a:srgbClr val="FF0000"/>
                </a:solidFill>
                <a:effectLst/>
                <a:uLnTx/>
                <a:uFillTx/>
                <a:latin typeface="Trebuchet MS"/>
                <a:ea typeface="+mn-ea"/>
                <a:cs typeface="Trebuchet MS"/>
              </a:rPr>
              <a:t>distance</a:t>
            </a:r>
            <a:r>
              <a:rPr kumimoji="1" sz="2700" b="0" i="0" u="none" strike="noStrike" kern="1200" cap="none" spc="-4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145" normalizeH="0" baseline="0" noProof="0" dirty="0">
                <a:ln>
                  <a:noFill/>
                </a:ln>
                <a:solidFill>
                  <a:srgbClr val="FF0000"/>
                </a:solidFill>
                <a:effectLst/>
                <a:uLnTx/>
                <a:uFillTx/>
                <a:latin typeface="Trebuchet MS"/>
                <a:ea typeface="+mn-ea"/>
                <a:cs typeface="Trebuchet MS"/>
              </a:rPr>
              <a:t>to</a:t>
            </a:r>
            <a:r>
              <a:rPr kumimoji="1" sz="2700" b="0" i="0" u="none" strike="noStrike" kern="1200" cap="none" spc="-14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175" normalizeH="0" baseline="0" noProof="0" dirty="0">
                <a:ln>
                  <a:noFill/>
                </a:ln>
                <a:solidFill>
                  <a:srgbClr val="FF0000"/>
                </a:solidFill>
                <a:effectLst/>
                <a:uLnTx/>
                <a:uFillTx/>
                <a:latin typeface="Trebuchet MS"/>
                <a:ea typeface="+mn-ea"/>
                <a:cs typeface="Trebuchet MS"/>
              </a:rPr>
              <a:t>two</a:t>
            </a:r>
            <a:r>
              <a:rPr kumimoji="1" sz="2700" b="0" i="0" u="none" strike="noStrike" kern="1200" cap="none" spc="-17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135" normalizeH="0" baseline="0" noProof="0" dirty="0">
                <a:ln>
                  <a:noFill/>
                </a:ln>
                <a:solidFill>
                  <a:srgbClr val="002060"/>
                </a:solidFill>
                <a:effectLst/>
                <a:uLnTx/>
                <a:uFillTx/>
                <a:latin typeface="Trebuchet MS"/>
                <a:ea typeface="+mn-ea"/>
                <a:cs typeface="Trebuchet MS"/>
              </a:rPr>
              <a:t>or </a:t>
            </a:r>
            <a:r>
              <a:rPr kumimoji="1" sz="2700" b="0" i="0" u="none" strike="noStrike" kern="1200" cap="none" spc="-110" normalizeH="0" baseline="0" noProof="0" dirty="0">
                <a:ln>
                  <a:noFill/>
                </a:ln>
                <a:solidFill>
                  <a:srgbClr val="002060"/>
                </a:solidFill>
                <a:effectLst/>
                <a:uLnTx/>
                <a:uFillTx/>
                <a:latin typeface="Trebuchet MS"/>
                <a:ea typeface="+mn-ea"/>
                <a:cs typeface="Trebuchet MS"/>
              </a:rPr>
              <a:t>more </a:t>
            </a:r>
            <a:r>
              <a:rPr kumimoji="1" sz="2700" b="0" i="0" u="none" strike="noStrike" kern="1200" cap="none" spc="-95" normalizeH="0" baseline="0" noProof="0" dirty="0">
                <a:ln>
                  <a:noFill/>
                </a:ln>
                <a:solidFill>
                  <a:srgbClr val="FF0000"/>
                </a:solidFill>
                <a:effectLst/>
                <a:uLnTx/>
                <a:uFillTx/>
                <a:latin typeface="Trebuchet MS"/>
                <a:ea typeface="+mn-ea"/>
                <a:cs typeface="Trebuchet MS"/>
              </a:rPr>
              <a:t>features</a:t>
            </a:r>
            <a:r>
              <a:rPr kumimoji="1" sz="2700" b="0" i="0" u="none" strike="noStrike" kern="1200" cap="none" spc="-9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5" normalizeH="0" baseline="0" noProof="0" dirty="0">
                <a:ln>
                  <a:noFill/>
                </a:ln>
                <a:solidFill>
                  <a:srgbClr val="002060"/>
                </a:solidFill>
                <a:effectLst/>
                <a:uLnTx/>
                <a:uFillTx/>
                <a:latin typeface="Trebuchet MS"/>
                <a:ea typeface="+mn-ea"/>
                <a:cs typeface="Trebuchet MS"/>
              </a:rPr>
              <a:t>in </a:t>
            </a:r>
            <a:r>
              <a:rPr kumimoji="1" sz="2700" b="0" i="0" u="none" strike="noStrike" kern="1200" cap="none" spc="-100" normalizeH="0" baseline="0" noProof="0" dirty="0">
                <a:ln>
                  <a:noFill/>
                </a:ln>
                <a:solidFill>
                  <a:srgbClr val="002060"/>
                </a:solidFill>
                <a:effectLst/>
                <a:uLnTx/>
                <a:uFillTx/>
                <a:latin typeface="Trebuchet MS"/>
                <a:ea typeface="+mn-ea"/>
                <a:cs typeface="Trebuchet MS"/>
              </a:rPr>
              <a:t>the </a:t>
            </a:r>
            <a:r>
              <a:rPr kumimoji="1" sz="2700" b="0" i="0" u="none" strike="noStrike" kern="1200" cap="none" spc="-30" normalizeH="0" baseline="0" noProof="0" dirty="0">
                <a:ln>
                  <a:noFill/>
                </a:ln>
                <a:solidFill>
                  <a:srgbClr val="002060"/>
                </a:solidFill>
                <a:effectLst/>
                <a:uLnTx/>
                <a:uFillTx/>
                <a:latin typeface="Trebuchet MS"/>
                <a:ea typeface="+mn-ea"/>
                <a:cs typeface="Trebuchet MS"/>
              </a:rPr>
              <a:t>second</a:t>
            </a:r>
            <a:r>
              <a:rPr kumimoji="1" sz="2700" b="0" i="0" u="none" strike="noStrike" kern="1200" cap="none" spc="55" normalizeH="0" baseline="0" noProof="0" dirty="0">
                <a:ln>
                  <a:noFill/>
                </a:ln>
                <a:solidFill>
                  <a:srgbClr val="002060"/>
                </a:solidFill>
                <a:effectLst/>
                <a:uLnTx/>
                <a:uFillTx/>
                <a:latin typeface="Trebuchet MS"/>
                <a:ea typeface="+mn-ea"/>
                <a:cs typeface="Trebuchet MS"/>
              </a:rPr>
              <a:t> </a:t>
            </a:r>
            <a:r>
              <a:rPr kumimoji="1" sz="2700" b="0" i="0" u="none" strike="noStrike" kern="1200" cap="none" spc="-80" normalizeH="0" baseline="0" noProof="0" dirty="0">
                <a:ln>
                  <a:noFill/>
                </a:ln>
                <a:solidFill>
                  <a:srgbClr val="002060"/>
                </a:solidFill>
                <a:effectLst/>
                <a:uLnTx/>
                <a:uFillTx/>
                <a:latin typeface="Trebuchet MS"/>
                <a:ea typeface="+mn-ea"/>
                <a:cs typeface="Trebuchet MS"/>
              </a:rPr>
              <a:t>image.</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a:p>
            <a:pPr marL="298450" marR="5080" lvl="0" indent="-285750" algn="l" defTabSz="914400" rtl="0" eaLnBrk="1" fontAlgn="auto" latinLnBrk="0" hangingPunct="1">
              <a:lnSpc>
                <a:spcPct val="98900"/>
              </a:lnSpc>
              <a:spcBef>
                <a:spcPts val="110"/>
              </a:spcBef>
              <a:spcAft>
                <a:spcPts val="0"/>
              </a:spcAft>
              <a:buClrTx/>
              <a:buSzTx/>
              <a:buFont typeface="Arial"/>
              <a:buChar char="•"/>
              <a:tabLst>
                <a:tab pos="297815" algn="l"/>
                <a:tab pos="298450" algn="l"/>
              </a:tabLst>
              <a:defRPr/>
            </a:pPr>
            <a:r>
              <a:rPr kumimoji="1" sz="2700" b="0" i="0" u="none" strike="noStrike" kern="1200" cap="none" spc="-5" normalizeH="0" baseline="0" noProof="0" dirty="0">
                <a:ln>
                  <a:noFill/>
                </a:ln>
                <a:solidFill>
                  <a:srgbClr val="002060"/>
                </a:solidFill>
                <a:effectLst/>
                <a:uLnTx/>
                <a:uFillTx/>
                <a:latin typeface="Trebuchet MS"/>
                <a:ea typeface="+mn-ea"/>
                <a:cs typeface="Trebuchet MS"/>
              </a:rPr>
              <a:t>Ambiguous </a:t>
            </a:r>
            <a:r>
              <a:rPr kumimoji="1" sz="2700" b="0" i="0" u="none" strike="noStrike" kern="1200" cap="none" spc="-45" normalizeH="0" baseline="0" noProof="0" dirty="0">
                <a:ln>
                  <a:noFill/>
                </a:ln>
                <a:solidFill>
                  <a:srgbClr val="002060"/>
                </a:solidFill>
                <a:effectLst/>
                <a:uLnTx/>
                <a:uFillTx/>
                <a:latin typeface="Trebuchet MS"/>
                <a:ea typeface="+mn-ea"/>
                <a:cs typeface="Trebuchet MS"/>
              </a:rPr>
              <a:t>matches </a:t>
            </a:r>
            <a:r>
              <a:rPr kumimoji="1" sz="2700" b="0" i="0" u="none" strike="noStrike" kern="1200" cap="none" spc="-20" normalizeH="0" baseline="0" noProof="0" dirty="0">
                <a:ln>
                  <a:noFill/>
                </a:ln>
                <a:solidFill>
                  <a:srgbClr val="002060"/>
                </a:solidFill>
                <a:effectLst/>
                <a:uLnTx/>
                <a:uFillTx/>
                <a:latin typeface="Trebuchet MS"/>
                <a:ea typeface="+mn-ea"/>
                <a:cs typeface="Trebuchet MS"/>
              </a:rPr>
              <a:t>can </a:t>
            </a:r>
            <a:r>
              <a:rPr kumimoji="1" sz="2700" b="0" i="0" u="none" strike="noStrike" kern="1200" cap="none" spc="-75" normalizeH="0" baseline="0" noProof="0" dirty="0">
                <a:ln>
                  <a:noFill/>
                </a:ln>
                <a:solidFill>
                  <a:srgbClr val="002060"/>
                </a:solidFill>
                <a:effectLst/>
                <a:uLnTx/>
                <a:uFillTx/>
                <a:latin typeface="Trebuchet MS"/>
                <a:ea typeface="+mn-ea"/>
                <a:cs typeface="Trebuchet MS"/>
              </a:rPr>
              <a:t>be </a:t>
            </a:r>
            <a:r>
              <a:rPr kumimoji="1" sz="2700" b="0" i="0" u="none" strike="noStrike" kern="1200" cap="none" spc="-45" normalizeH="0" baseline="0" noProof="0" dirty="0">
                <a:ln>
                  <a:noFill/>
                </a:ln>
                <a:solidFill>
                  <a:srgbClr val="002060"/>
                </a:solidFill>
                <a:effectLst/>
                <a:uLnTx/>
                <a:uFillTx/>
                <a:latin typeface="Trebuchet MS"/>
                <a:ea typeface="+mn-ea"/>
                <a:cs typeface="Trebuchet MS"/>
              </a:rPr>
              <a:t>handled </a:t>
            </a:r>
            <a:r>
              <a:rPr kumimoji="1" sz="2700" b="0" i="0" u="none" strike="noStrike" kern="1200" cap="none" spc="-80" normalizeH="0" baseline="0" noProof="0" dirty="0">
                <a:ln>
                  <a:noFill/>
                </a:ln>
                <a:solidFill>
                  <a:srgbClr val="002060"/>
                </a:solidFill>
                <a:effectLst/>
                <a:uLnTx/>
                <a:uFillTx/>
                <a:latin typeface="Trebuchet MS"/>
                <a:ea typeface="+mn-ea"/>
                <a:cs typeface="Trebuchet MS"/>
              </a:rPr>
              <a:t>by </a:t>
            </a:r>
            <a:r>
              <a:rPr kumimoji="1" sz="2700" b="0" i="0" u="none" strike="noStrike" kern="1200" cap="none" spc="-40" normalizeH="0" baseline="0" noProof="0" dirty="0">
                <a:ln>
                  <a:noFill/>
                </a:ln>
                <a:solidFill>
                  <a:srgbClr val="002060"/>
                </a:solidFill>
                <a:effectLst/>
                <a:uLnTx/>
                <a:uFillTx/>
                <a:latin typeface="Trebuchet MS"/>
                <a:ea typeface="+mn-ea"/>
                <a:cs typeface="Trebuchet MS"/>
              </a:rPr>
              <a:t>computing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a  </a:t>
            </a:r>
            <a:r>
              <a:rPr kumimoji="1" sz="2700" b="1" i="0" u="none" strike="noStrike" kern="1200" cap="none" spc="50" normalizeH="0" baseline="0" noProof="0" dirty="0">
                <a:ln>
                  <a:noFill/>
                </a:ln>
                <a:solidFill>
                  <a:srgbClr val="002060"/>
                </a:solidFill>
                <a:effectLst/>
                <a:uLnTx/>
                <a:uFillTx/>
                <a:latin typeface="Calibri"/>
                <a:ea typeface="+mn-ea"/>
                <a:cs typeface="Calibri"/>
              </a:rPr>
              <a:t>distance </a:t>
            </a:r>
            <a:r>
              <a:rPr kumimoji="1" sz="2700" b="1" i="0" u="none" strike="noStrike" kern="1200" cap="none" spc="-10" normalizeH="0" baseline="0" noProof="0" dirty="0">
                <a:ln>
                  <a:noFill/>
                </a:ln>
                <a:solidFill>
                  <a:srgbClr val="002060"/>
                </a:solidFill>
                <a:effectLst/>
                <a:uLnTx/>
                <a:uFillTx/>
                <a:latin typeface="Calibri"/>
                <a:ea typeface="+mn-ea"/>
                <a:cs typeface="Calibri"/>
              </a:rPr>
              <a:t>ratio, </a:t>
            </a:r>
            <a:r>
              <a:rPr kumimoji="1" sz="2700" b="0" i="0" u="none" strike="noStrike" kern="1200" cap="none" spc="-30" normalizeH="0" baseline="0" noProof="0" dirty="0">
                <a:ln>
                  <a:noFill/>
                </a:ln>
                <a:solidFill>
                  <a:srgbClr val="002060"/>
                </a:solidFill>
                <a:effectLst/>
                <a:uLnTx/>
                <a:uFillTx/>
                <a:latin typeface="Trebuchet MS"/>
                <a:ea typeface="+mn-ea"/>
                <a:cs typeface="Trebuchet MS"/>
              </a:rPr>
              <a:t>and making </a:t>
            </a:r>
            <a:r>
              <a:rPr kumimoji="1" sz="2700" b="0" i="0" u="none" strike="noStrike" kern="1200" cap="none" spc="-50" normalizeH="0" baseline="0" noProof="0" dirty="0">
                <a:ln>
                  <a:noFill/>
                </a:ln>
                <a:solidFill>
                  <a:srgbClr val="002060"/>
                </a:solidFill>
                <a:effectLst/>
                <a:uLnTx/>
                <a:uFillTx/>
                <a:latin typeface="Trebuchet MS"/>
                <a:ea typeface="+mn-ea"/>
                <a:cs typeface="Trebuchet MS"/>
              </a:rPr>
              <a:t>sure </a:t>
            </a:r>
            <a:r>
              <a:rPr kumimoji="1" sz="2700" b="0" i="0" u="none" strike="noStrike" kern="1200" cap="none" spc="-30" normalizeH="0" baseline="0" noProof="0" dirty="0">
                <a:ln>
                  <a:noFill/>
                </a:ln>
                <a:solidFill>
                  <a:srgbClr val="002060"/>
                </a:solidFill>
                <a:effectLst/>
                <a:uLnTx/>
                <a:uFillTx/>
                <a:latin typeface="Trebuchet MS"/>
                <a:ea typeface="+mn-ea"/>
                <a:cs typeface="Trebuchet MS"/>
              </a:rPr>
              <a:t>this </a:t>
            </a:r>
            <a:r>
              <a:rPr kumimoji="1" sz="2700" b="0" i="0" u="none" strike="noStrike" kern="1200" cap="none" spc="-114" normalizeH="0" baseline="0" noProof="0" dirty="0">
                <a:ln>
                  <a:noFill/>
                </a:ln>
                <a:solidFill>
                  <a:srgbClr val="002060"/>
                </a:solidFill>
                <a:effectLst/>
                <a:uLnTx/>
                <a:uFillTx/>
                <a:latin typeface="Trebuchet MS"/>
                <a:ea typeface="+mn-ea"/>
                <a:cs typeface="Trebuchet MS"/>
              </a:rPr>
              <a:t>ratio </a:t>
            </a:r>
            <a:r>
              <a:rPr kumimoji="1" sz="2700" b="0" i="0" u="none" strike="noStrike" kern="1200" cap="none" spc="35" normalizeH="0" baseline="0" noProof="0" dirty="0">
                <a:ln>
                  <a:noFill/>
                </a:ln>
                <a:solidFill>
                  <a:srgbClr val="002060"/>
                </a:solidFill>
                <a:effectLst/>
                <a:uLnTx/>
                <a:uFillTx/>
                <a:latin typeface="Trebuchet MS"/>
                <a:ea typeface="+mn-ea"/>
                <a:cs typeface="Trebuchet MS"/>
              </a:rPr>
              <a:t>is </a:t>
            </a:r>
            <a:r>
              <a:rPr kumimoji="1" sz="2700" b="0" i="0" u="none" strike="noStrike" kern="1200" cap="none" spc="-145" normalizeH="0" baseline="0" noProof="0" dirty="0">
                <a:ln>
                  <a:noFill/>
                </a:ln>
                <a:solidFill>
                  <a:srgbClr val="002060"/>
                </a:solidFill>
                <a:effectLst/>
                <a:uLnTx/>
                <a:uFillTx/>
                <a:latin typeface="Trebuchet MS"/>
                <a:ea typeface="+mn-ea"/>
                <a:cs typeface="Trebuchet MS"/>
              </a:rPr>
              <a:t>lower  </a:t>
            </a:r>
            <a:r>
              <a:rPr kumimoji="1" sz="2700" b="0" i="0" u="none" strike="noStrike" kern="1200" cap="none" spc="-60" normalizeH="0" baseline="0" noProof="0" dirty="0">
                <a:ln>
                  <a:noFill/>
                </a:ln>
                <a:solidFill>
                  <a:srgbClr val="002060"/>
                </a:solidFill>
                <a:effectLst/>
                <a:uLnTx/>
                <a:uFillTx/>
                <a:latin typeface="Trebuchet MS"/>
                <a:ea typeface="+mn-ea"/>
                <a:cs typeface="Trebuchet MS"/>
              </a:rPr>
              <a:t>than </a:t>
            </a:r>
            <a:r>
              <a:rPr kumimoji="1" sz="2700" b="0" i="0" u="none" strike="noStrike" kern="1200" cap="none" spc="-70" normalizeH="0" baseline="0" noProof="0" dirty="0">
                <a:ln>
                  <a:noFill/>
                </a:ln>
                <a:solidFill>
                  <a:srgbClr val="002060"/>
                </a:solidFill>
                <a:effectLst/>
                <a:uLnTx/>
                <a:uFillTx/>
                <a:latin typeface="Trebuchet MS"/>
                <a:ea typeface="+mn-ea"/>
                <a:cs typeface="Trebuchet MS"/>
              </a:rPr>
              <a:t>a </a:t>
            </a:r>
            <a:r>
              <a:rPr kumimoji="1" sz="2700" b="0" i="0" u="none" strike="noStrike" kern="1200" cap="none" spc="-80" normalizeH="0" baseline="0" noProof="0" dirty="0">
                <a:ln>
                  <a:noFill/>
                </a:ln>
                <a:solidFill>
                  <a:srgbClr val="002060"/>
                </a:solidFill>
                <a:effectLst/>
                <a:uLnTx/>
                <a:uFillTx/>
                <a:latin typeface="Trebuchet MS"/>
                <a:ea typeface="+mn-ea"/>
                <a:cs typeface="Trebuchet MS"/>
              </a:rPr>
              <a:t>predefined </a:t>
            </a:r>
            <a:r>
              <a:rPr kumimoji="1" sz="2700" b="0" i="0" u="none" strike="noStrike" kern="1200" cap="none" spc="-65" normalizeH="0" baseline="0" noProof="0" dirty="0">
                <a:ln>
                  <a:noFill/>
                </a:ln>
                <a:solidFill>
                  <a:srgbClr val="002060"/>
                </a:solidFill>
                <a:effectLst/>
                <a:uLnTx/>
                <a:uFillTx/>
                <a:latin typeface="Trebuchet MS"/>
                <a:ea typeface="+mn-ea"/>
                <a:cs typeface="Trebuchet MS"/>
              </a:rPr>
              <a:t>threshold </a:t>
            </a:r>
            <a:r>
              <a:rPr kumimoji="1" sz="2700" b="0" i="0" u="none" strike="noStrike" kern="1200" cap="none" spc="-130" normalizeH="0" baseline="0" noProof="0" dirty="0">
                <a:ln>
                  <a:noFill/>
                </a:ln>
                <a:solidFill>
                  <a:srgbClr val="002060"/>
                </a:solidFill>
                <a:effectLst/>
                <a:uLnTx/>
                <a:uFillTx/>
                <a:latin typeface="Trebuchet MS"/>
                <a:ea typeface="+mn-ea"/>
                <a:cs typeface="Trebuchet MS"/>
              </a:rPr>
              <a:t>for </a:t>
            </a:r>
            <a:r>
              <a:rPr kumimoji="1" sz="2700" b="0" i="0" u="none" strike="noStrike" kern="1200" cap="none" spc="-65" normalizeH="0" baseline="0" noProof="0" dirty="0">
                <a:ln>
                  <a:noFill/>
                </a:ln>
                <a:solidFill>
                  <a:srgbClr val="002060"/>
                </a:solidFill>
                <a:effectLst/>
                <a:uLnTx/>
                <a:uFillTx/>
                <a:latin typeface="Trebuchet MS"/>
                <a:ea typeface="+mn-ea"/>
                <a:cs typeface="Trebuchet MS"/>
              </a:rPr>
              <a:t>all </a:t>
            </a:r>
            <a:r>
              <a:rPr kumimoji="1" sz="2700" b="0" i="0" u="none" strike="noStrike" kern="1200" cap="none" spc="-110" normalizeH="0" baseline="0" noProof="0" dirty="0">
                <a:ln>
                  <a:noFill/>
                </a:ln>
                <a:solidFill>
                  <a:srgbClr val="002060"/>
                </a:solidFill>
                <a:effectLst/>
                <a:uLnTx/>
                <a:uFillTx/>
                <a:latin typeface="Trebuchet MS"/>
                <a:ea typeface="+mn-ea"/>
                <a:cs typeface="Trebuchet MS"/>
              </a:rPr>
              <a:t>of </a:t>
            </a:r>
            <a:r>
              <a:rPr kumimoji="1" sz="2700" b="0" i="0" u="none" strike="noStrike" kern="1200" cap="none" spc="-85" normalizeH="0" baseline="0" noProof="0" dirty="0">
                <a:ln>
                  <a:noFill/>
                </a:ln>
                <a:solidFill>
                  <a:srgbClr val="002060"/>
                </a:solidFill>
                <a:effectLst/>
                <a:uLnTx/>
                <a:uFillTx/>
                <a:latin typeface="Trebuchet MS"/>
                <a:ea typeface="+mn-ea"/>
                <a:cs typeface="Trebuchet MS"/>
              </a:rPr>
              <a:t>our</a:t>
            </a:r>
            <a:r>
              <a:rPr kumimoji="1" sz="2700" b="0" i="0" u="none" strike="noStrike" kern="1200" cap="none" spc="450" normalizeH="0" baseline="0" noProof="0" dirty="0">
                <a:ln>
                  <a:noFill/>
                </a:ln>
                <a:solidFill>
                  <a:srgbClr val="002060"/>
                </a:solidFill>
                <a:effectLst/>
                <a:uLnTx/>
                <a:uFillTx/>
                <a:latin typeface="Trebuchet MS"/>
                <a:ea typeface="+mn-ea"/>
                <a:cs typeface="Trebuchet MS"/>
              </a:rPr>
              <a:t> </a:t>
            </a:r>
            <a:r>
              <a:rPr kumimoji="1" sz="2700" b="0" i="0" u="none" strike="noStrike" kern="1200" cap="none" spc="-65" normalizeH="0" baseline="0" noProof="0" dirty="0">
                <a:ln>
                  <a:noFill/>
                </a:ln>
                <a:solidFill>
                  <a:srgbClr val="002060"/>
                </a:solidFill>
                <a:effectLst/>
                <a:uLnTx/>
                <a:uFillTx/>
                <a:latin typeface="Trebuchet MS"/>
                <a:ea typeface="+mn-ea"/>
                <a:cs typeface="Trebuchet MS"/>
              </a:rPr>
              <a:t>matches.</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l" defTabSz="914400" rtl="0" eaLnBrk="1" fontAlgn="auto" latinLnBrk="0" hangingPunct="1">
              <a:lnSpc>
                <a:spcPct val="100000"/>
              </a:lnSpc>
              <a:spcBef>
                <a:spcPts val="10"/>
              </a:spcBef>
              <a:spcAft>
                <a:spcPts val="0"/>
              </a:spcAft>
              <a:buClr>
                <a:srgbClr val="002060"/>
              </a:buClr>
              <a:buSzTx/>
              <a:buFont typeface="Arial"/>
              <a:buChar char="•"/>
              <a:tabLst/>
              <a:defRPr/>
            </a:pPr>
            <a:endParaRPr kumimoji="1" sz="3050" b="0" i="0" u="none" strike="noStrike" kern="1200" cap="none" spc="0" normalizeH="0" baseline="0" noProof="0" dirty="0">
              <a:ln>
                <a:noFill/>
              </a:ln>
              <a:solidFill>
                <a:prstClr val="black"/>
              </a:solidFill>
              <a:effectLst/>
              <a:uLnTx/>
              <a:uFillTx/>
              <a:latin typeface="Trebuchet MS"/>
              <a:ea typeface="+mn-ea"/>
              <a:cs typeface="Trebuchet MS"/>
            </a:endParaRPr>
          </a:p>
          <a:p>
            <a:pPr marL="298450" marR="0" lvl="0" indent="-285750" algn="l" defTabSz="914400" rtl="0" eaLnBrk="1" fontAlgn="auto" latinLnBrk="0" hangingPunct="1">
              <a:lnSpc>
                <a:spcPct val="100000"/>
              </a:lnSpc>
              <a:spcBef>
                <a:spcPts val="0"/>
              </a:spcBef>
              <a:spcAft>
                <a:spcPts val="0"/>
              </a:spcAft>
              <a:buClrTx/>
              <a:buSzTx/>
              <a:buFont typeface="Arial"/>
              <a:buChar char="•"/>
              <a:tabLst>
                <a:tab pos="297815" algn="l"/>
                <a:tab pos="298450" algn="l"/>
              </a:tabLst>
              <a:defRPr/>
            </a:pPr>
            <a:r>
              <a:rPr kumimoji="1" sz="2700" b="1" i="0" u="none" strike="noStrike" kern="1200" cap="none" spc="15" normalizeH="0" baseline="0" noProof="0" dirty="0">
                <a:ln>
                  <a:noFill/>
                </a:ln>
                <a:solidFill>
                  <a:srgbClr val="002060"/>
                </a:solidFill>
                <a:effectLst/>
                <a:uLnTx/>
                <a:uFillTx/>
                <a:latin typeface="Calibri"/>
                <a:ea typeface="+mn-ea"/>
                <a:cs typeface="Calibri"/>
              </a:rPr>
              <a:t>Next: </a:t>
            </a:r>
            <a:r>
              <a:rPr kumimoji="1" sz="2700" b="1" i="0" u="none" strike="noStrike" kern="1200" cap="none" spc="-5" normalizeH="0" baseline="0" noProof="0" dirty="0">
                <a:ln>
                  <a:noFill/>
                </a:ln>
                <a:solidFill>
                  <a:srgbClr val="002060"/>
                </a:solidFill>
                <a:effectLst/>
                <a:uLnTx/>
                <a:uFillTx/>
                <a:latin typeface="Calibri"/>
                <a:ea typeface="+mn-ea"/>
                <a:cs typeface="Calibri"/>
              </a:rPr>
              <a:t>Outlier</a:t>
            </a:r>
            <a:r>
              <a:rPr kumimoji="1" sz="2700" b="1" i="0" u="none" strike="noStrike" kern="1200" cap="none" spc="360" normalizeH="0" baseline="0" noProof="0" dirty="0">
                <a:ln>
                  <a:noFill/>
                </a:ln>
                <a:solidFill>
                  <a:srgbClr val="002060"/>
                </a:solidFill>
                <a:effectLst/>
                <a:uLnTx/>
                <a:uFillTx/>
                <a:latin typeface="Calibri"/>
                <a:ea typeface="+mn-ea"/>
                <a:cs typeface="Calibri"/>
              </a:rPr>
              <a:t> </a:t>
            </a:r>
            <a:r>
              <a:rPr kumimoji="1" sz="2700" b="1" i="0" u="none" strike="noStrike" kern="1200" cap="none" spc="45" normalizeH="0" baseline="0" noProof="0" dirty="0">
                <a:ln>
                  <a:noFill/>
                </a:ln>
                <a:solidFill>
                  <a:srgbClr val="002060"/>
                </a:solidFill>
                <a:effectLst/>
                <a:uLnTx/>
                <a:uFillTx/>
                <a:latin typeface="Calibri"/>
                <a:ea typeface="+mn-ea"/>
                <a:cs typeface="Calibri"/>
              </a:rPr>
              <a:t>Rejection</a:t>
            </a:r>
            <a:endParaRPr kumimoji="1" sz="27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4" name="正方形/長方形 3"/>
          <p:cNvSpPr/>
          <p:nvPr/>
        </p:nvSpPr>
        <p:spPr>
          <a:xfrm>
            <a:off x="5105400" y="4343400"/>
            <a:ext cx="6096000" cy="2031325"/>
          </a:xfrm>
          <a:prstGeom prst="rect">
            <a:avLst/>
          </a:prstGeom>
        </p:spPr>
        <p:txBody>
          <a:bodyPr>
            <a:spAutoFit/>
          </a:bodyPr>
          <a:lstStyle/>
          <a:p>
            <a:pPr marL="285750" indent="-285750">
              <a:buFontTx/>
              <a:buChar char="-"/>
            </a:pPr>
            <a:r>
              <a:rPr lang="en-US" altLang="ja-JP" dirty="0" smtClean="0">
                <a:solidFill>
                  <a:srgbClr val="000000"/>
                </a:solidFill>
                <a:latin typeface="BSZPYG+HelveticaNeue"/>
              </a:rPr>
              <a:t>Unfortunately</a:t>
            </a:r>
            <a:r>
              <a:rPr lang="en-US" altLang="ja-JP" dirty="0">
                <a:solidFill>
                  <a:srgbClr val="000000"/>
                </a:solidFill>
                <a:latin typeface="BSZPYG+HelveticaNeue"/>
              </a:rPr>
              <a:t>, even with the distance ratio formulation, </a:t>
            </a:r>
            <a:r>
              <a:rPr lang="en-US" altLang="ja-JP" dirty="0">
                <a:solidFill>
                  <a:srgbClr val="FF0000"/>
                </a:solidFill>
                <a:latin typeface="BSZPYG+HelveticaNeue"/>
              </a:rPr>
              <a:t>as much as</a:t>
            </a:r>
            <a:r>
              <a:rPr lang="en-US" altLang="ja-JP" dirty="0">
                <a:solidFill>
                  <a:srgbClr val="000000"/>
                </a:solidFill>
                <a:latin typeface="BSZPYG+HelveticaNeue"/>
              </a:rPr>
              <a:t> </a:t>
            </a:r>
            <a:r>
              <a:rPr lang="en-US" altLang="ja-JP" dirty="0">
                <a:solidFill>
                  <a:srgbClr val="FF0000"/>
                </a:solidFill>
                <a:latin typeface="BSZPYG+HelveticaNeue"/>
              </a:rPr>
              <a:t>50%</a:t>
            </a:r>
            <a:r>
              <a:rPr lang="en-US" altLang="ja-JP" dirty="0">
                <a:solidFill>
                  <a:srgbClr val="000000"/>
                </a:solidFill>
                <a:latin typeface="BSZPYG+HelveticaNeue"/>
              </a:rPr>
              <a:t> of typical matches </a:t>
            </a:r>
            <a:r>
              <a:rPr lang="en-US" altLang="ja-JP" dirty="0">
                <a:solidFill>
                  <a:srgbClr val="FF0000"/>
                </a:solidFill>
                <a:latin typeface="BSZPYG+HelveticaNeue"/>
              </a:rPr>
              <a:t>can still be wrong </a:t>
            </a:r>
            <a:r>
              <a:rPr lang="en-US" altLang="ja-JP" dirty="0">
                <a:solidFill>
                  <a:srgbClr val="000000"/>
                </a:solidFill>
                <a:latin typeface="BSZPYG+HelveticaNeue"/>
              </a:rPr>
              <a:t>when using modern </a:t>
            </a:r>
            <a:r>
              <a:rPr lang="en-US" altLang="ja-JP" dirty="0" smtClean="0">
                <a:solidFill>
                  <a:srgbClr val="000000"/>
                </a:solidFill>
                <a:latin typeface="BSZPYG+HelveticaNeue"/>
              </a:rPr>
              <a:t>descriptors.</a:t>
            </a:r>
          </a:p>
          <a:p>
            <a:pPr marL="742950" lvl="1" indent="-285750">
              <a:buFontTx/>
              <a:buChar char="-"/>
            </a:pPr>
            <a:r>
              <a:rPr lang="en-US" altLang="ja-JP" dirty="0" smtClean="0">
                <a:solidFill>
                  <a:srgbClr val="000000"/>
                </a:solidFill>
                <a:latin typeface="BSZPYG+HelveticaNeue"/>
              </a:rPr>
              <a:t>This </a:t>
            </a:r>
            <a:r>
              <a:rPr lang="en-US" altLang="ja-JP" dirty="0">
                <a:solidFill>
                  <a:srgbClr val="000000"/>
                </a:solidFill>
                <a:latin typeface="BSZPYG+HelveticaNeue"/>
              </a:rPr>
              <a:t>is because </a:t>
            </a:r>
            <a:r>
              <a:rPr lang="en-US" altLang="ja-JP" dirty="0">
                <a:solidFill>
                  <a:srgbClr val="FF0000"/>
                </a:solidFill>
                <a:latin typeface="BSZPYG+HelveticaNeue"/>
              </a:rPr>
              <a:t>repetitive</a:t>
            </a:r>
            <a:r>
              <a:rPr lang="en-US" altLang="ja-JP" dirty="0">
                <a:solidFill>
                  <a:srgbClr val="000000"/>
                </a:solidFill>
                <a:latin typeface="BSZPYG+HelveticaNeue"/>
              </a:rPr>
              <a:t> </a:t>
            </a:r>
            <a:r>
              <a:rPr lang="en-US" altLang="ja-JP" dirty="0">
                <a:solidFill>
                  <a:srgbClr val="FF0000"/>
                </a:solidFill>
                <a:latin typeface="BSZPYG+HelveticaNeue"/>
              </a:rPr>
              <a:t>patterns</a:t>
            </a:r>
            <a:r>
              <a:rPr lang="en-US" altLang="ja-JP" dirty="0">
                <a:solidFill>
                  <a:srgbClr val="000000"/>
                </a:solidFill>
                <a:latin typeface="BSZPYG+HelveticaNeue"/>
              </a:rPr>
              <a:t> in images and small variations in pixel values, are often su</a:t>
            </a:r>
            <a:r>
              <a:rPr lang="en-US" altLang="ja-JP" dirty="0">
                <a:solidFill>
                  <a:srgbClr val="000000"/>
                </a:solidFill>
                <a:latin typeface="GRXRJK+HelveticaNeue"/>
              </a:rPr>
              <a:t>ffi</a:t>
            </a:r>
            <a:r>
              <a:rPr lang="en-US" altLang="ja-JP" dirty="0">
                <a:solidFill>
                  <a:srgbClr val="000000"/>
                </a:solidFill>
                <a:latin typeface="BSZPYG+HelveticaNeue"/>
              </a:rPr>
              <a:t>cient to confuse the matching </a:t>
            </a:r>
            <a:r>
              <a:rPr lang="en-US" altLang="ja-JP" dirty="0" smtClean="0">
                <a:solidFill>
                  <a:srgbClr val="000000"/>
                </a:solidFill>
                <a:latin typeface="BSZPYG+HelveticaNeue"/>
              </a:rPr>
              <a:t>process.</a:t>
            </a:r>
            <a:endParaRPr lang="en-US" altLang="ja-JP" dirty="0">
              <a:solidFill>
                <a:srgbClr val="000000"/>
              </a:solidFill>
              <a:latin typeface="GRXRJK+HelveticaNeue"/>
            </a:endParaRPr>
          </a:p>
          <a:p>
            <a:pPr marL="742950" lvl="1" indent="-285750">
              <a:buFontTx/>
              <a:buChar char="-"/>
            </a:pPr>
            <a:r>
              <a:rPr lang="en-US" altLang="ja-JP" dirty="0" smtClean="0">
                <a:solidFill>
                  <a:srgbClr val="FF0000"/>
                </a:solidFill>
                <a:latin typeface="BSZPYG+HelveticaNeue"/>
              </a:rPr>
              <a:t>Outliers</a:t>
            </a:r>
            <a:r>
              <a:rPr lang="en-US" altLang="ja-JP" dirty="0">
                <a:solidFill>
                  <a:srgbClr val="000000"/>
                </a:solidFill>
                <a:latin typeface="BSZPYG+HelveticaNeue"/>
              </a:rPr>
              <a:t>. </a:t>
            </a:r>
            <a:endParaRPr lang="ja-JP" altLang="en-US" dirty="0"/>
          </a:p>
        </p:txBody>
      </p:sp>
    </p:spTree>
    <p:extLst>
      <p:ext uri="{BB962C8B-B14F-4D97-AF65-F5344CB8AC3E}">
        <p14:creationId xmlns:p14="http://schemas.microsoft.com/office/powerpoint/2010/main" val="2350054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solidFill>
            <a:srgbClr val="002A5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0" y="0"/>
            <a:ext cx="12192000" cy="5431790"/>
          </a:xfrm>
          <a:custGeom>
            <a:avLst/>
            <a:gdLst/>
            <a:ahLst/>
            <a:cxnLst/>
            <a:rect l="l" t="t" r="r" b="b"/>
            <a:pathLst>
              <a:path w="12192000" h="5431790">
                <a:moveTo>
                  <a:pt x="0" y="0"/>
                </a:moveTo>
                <a:lnTo>
                  <a:pt x="12192000" y="0"/>
                </a:lnTo>
                <a:lnTo>
                  <a:pt x="12192000" y="5431536"/>
                </a:lnTo>
                <a:lnTo>
                  <a:pt x="0" y="5431536"/>
                </a:lnTo>
                <a:lnTo>
                  <a:pt x="0" y="0"/>
                </a:lnTo>
                <a:close/>
              </a:path>
            </a:pathLst>
          </a:custGeom>
          <a:ln w="25400">
            <a:solidFill>
              <a:srgbClr val="34497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25896" y="5845075"/>
            <a:ext cx="3946573" cy="63654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00965" y="3240532"/>
            <a:ext cx="2539365"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600" b="1" i="0" u="none" strike="noStrike" kern="1200" cap="none" spc="-10" normalizeH="0" baseline="0" noProof="0" dirty="0">
                <a:ln>
                  <a:noFill/>
                </a:ln>
                <a:solidFill>
                  <a:srgbClr val="4A66AC"/>
                </a:solidFill>
                <a:effectLst/>
                <a:uLnTx/>
                <a:uFillTx/>
                <a:latin typeface="Calibri"/>
                <a:ea typeface="+mn-ea"/>
                <a:cs typeface="Calibri"/>
              </a:rPr>
              <a:t>Course </a:t>
            </a:r>
            <a:r>
              <a:rPr kumimoji="1" sz="1600" b="1" i="0" u="none" strike="noStrike" kern="1200" cap="none" spc="50" normalizeH="0" baseline="0" noProof="0" dirty="0">
                <a:ln>
                  <a:noFill/>
                </a:ln>
                <a:solidFill>
                  <a:srgbClr val="4A66AC"/>
                </a:solidFill>
                <a:effectLst/>
                <a:uLnTx/>
                <a:uFillTx/>
                <a:latin typeface="Calibri"/>
                <a:ea typeface="+mn-ea"/>
                <a:cs typeface="Calibri"/>
              </a:rPr>
              <a:t>3, </a:t>
            </a:r>
            <a:r>
              <a:rPr kumimoji="1" sz="1600" b="1" i="0" u="none" strike="noStrike" kern="1200" cap="none" spc="-50" normalizeH="0" baseline="0" noProof="0" dirty="0">
                <a:ln>
                  <a:noFill/>
                </a:ln>
                <a:solidFill>
                  <a:srgbClr val="4A66AC"/>
                </a:solidFill>
                <a:effectLst/>
                <a:uLnTx/>
                <a:uFillTx/>
                <a:latin typeface="Calibri"/>
                <a:ea typeface="+mn-ea"/>
                <a:cs typeface="Calibri"/>
              </a:rPr>
              <a:t>Module </a:t>
            </a:r>
            <a:r>
              <a:rPr kumimoji="1" sz="1600" b="1" i="0" u="none" strike="noStrike" kern="1200" cap="none" spc="50" normalizeH="0" baseline="0" noProof="0" dirty="0">
                <a:ln>
                  <a:noFill/>
                </a:ln>
                <a:solidFill>
                  <a:srgbClr val="4A66AC"/>
                </a:solidFill>
                <a:effectLst/>
                <a:uLnTx/>
                <a:uFillTx/>
                <a:latin typeface="Calibri"/>
                <a:ea typeface="+mn-ea"/>
                <a:cs typeface="Calibri"/>
              </a:rPr>
              <a:t>2, </a:t>
            </a:r>
            <a:r>
              <a:rPr kumimoji="1" sz="1600" b="1" i="0" u="none" strike="noStrike" kern="1200" cap="none" spc="5" normalizeH="0" baseline="0" noProof="0" dirty="0">
                <a:ln>
                  <a:noFill/>
                </a:ln>
                <a:solidFill>
                  <a:srgbClr val="4A66AC"/>
                </a:solidFill>
                <a:effectLst/>
                <a:uLnTx/>
                <a:uFillTx/>
                <a:latin typeface="Calibri"/>
                <a:ea typeface="+mn-ea"/>
                <a:cs typeface="Calibri"/>
              </a:rPr>
              <a:t>Lesson</a:t>
            </a:r>
            <a:r>
              <a:rPr kumimoji="1" sz="1600" b="1" i="0" u="none" strike="noStrike" kern="1200" cap="none" spc="55"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4</a:t>
            </a:r>
            <a:endParaRPr kumimoji="1" sz="160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500965" y="2017267"/>
            <a:ext cx="3391535"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270" normalizeH="0" baseline="0" noProof="0" dirty="0">
                <a:ln>
                  <a:noFill/>
                </a:ln>
                <a:solidFill>
                  <a:srgbClr val="FFFFFF"/>
                </a:solidFill>
                <a:effectLst/>
                <a:uLnTx/>
                <a:uFillTx/>
                <a:latin typeface="Tahoma"/>
                <a:ea typeface="+mn-ea"/>
                <a:cs typeface="Tahoma"/>
              </a:rPr>
              <a:t>Outlier</a:t>
            </a:r>
            <a:r>
              <a:rPr kumimoji="1" sz="3600" b="1" i="0" u="none" strike="noStrike" kern="1200" cap="none" spc="-5" normalizeH="0" baseline="0" noProof="0" dirty="0">
                <a:ln>
                  <a:noFill/>
                </a:ln>
                <a:solidFill>
                  <a:srgbClr val="FFFFFF"/>
                </a:solidFill>
                <a:effectLst/>
                <a:uLnTx/>
                <a:uFillTx/>
                <a:latin typeface="Tahoma"/>
                <a:ea typeface="+mn-ea"/>
                <a:cs typeface="Tahoma"/>
              </a:rPr>
              <a:t> </a:t>
            </a:r>
            <a:r>
              <a:rPr kumimoji="1" sz="3600" b="1" i="0" u="none" strike="noStrike" kern="1200" cap="none" spc="-270" normalizeH="0" baseline="0" noProof="0" dirty="0">
                <a:ln>
                  <a:noFill/>
                </a:ln>
                <a:solidFill>
                  <a:srgbClr val="FFFFFF"/>
                </a:solidFill>
                <a:effectLst/>
                <a:uLnTx/>
                <a:uFillTx/>
                <a:latin typeface="Tahoma"/>
                <a:ea typeface="+mn-ea"/>
                <a:cs typeface="Tahoma"/>
              </a:rPr>
              <a:t>Rejection</a:t>
            </a:r>
            <a:endParaRPr kumimoji="1" sz="3600" b="0" i="0" u="none" strike="noStrike" kern="1200" cap="none" spc="0" normalizeH="0" baseline="0" noProof="0">
              <a:ln>
                <a:noFill/>
              </a:ln>
              <a:solidFill>
                <a:prstClr val="black"/>
              </a:solidFill>
              <a:effectLst/>
              <a:uLnTx/>
              <a:uFillTx/>
              <a:latin typeface="Tahoma"/>
              <a:ea typeface="+mn-ea"/>
              <a:cs typeface="Tahoma"/>
            </a:endParaRPr>
          </a:p>
        </p:txBody>
      </p:sp>
      <p:sp>
        <p:nvSpPr>
          <p:cNvPr id="7" name="正方形/長方形 6"/>
          <p:cNvSpPr/>
          <p:nvPr/>
        </p:nvSpPr>
        <p:spPr>
          <a:xfrm>
            <a:off x="4800600" y="5845075"/>
            <a:ext cx="4996881" cy="369332"/>
          </a:xfrm>
          <a:prstGeom prst="rect">
            <a:avLst/>
          </a:prstGeom>
        </p:spPr>
        <p:txBody>
          <a:bodyPr wrap="none">
            <a:spAutoFit/>
          </a:bodyPr>
          <a:lstStyle/>
          <a:p>
            <a:r>
              <a:rPr lang="en-US" altLang="ja-JP" dirty="0">
                <a:solidFill>
                  <a:srgbClr val="000000"/>
                </a:solidFill>
                <a:latin typeface="BSZPYG+HelveticaNeue"/>
              </a:rPr>
              <a:t>Feature matchers are not very robust to outliers. </a:t>
            </a:r>
            <a:endParaRPr lang="ja-JP" altLang="en-US" dirty="0"/>
          </a:p>
        </p:txBody>
      </p:sp>
    </p:spTree>
    <p:extLst>
      <p:ext uri="{BB962C8B-B14F-4D97-AF65-F5344CB8AC3E}">
        <p14:creationId xmlns:p14="http://schemas.microsoft.com/office/powerpoint/2010/main" val="20544660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9400" y="3041724"/>
            <a:ext cx="1752845" cy="177673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586193" y="2688596"/>
            <a:ext cx="4933053" cy="245910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79740" y="3041724"/>
            <a:ext cx="1752845" cy="175284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500965" y="444500"/>
            <a:ext cx="5753735"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a:t>
            </a:r>
            <a:r>
              <a:rPr spc="85" dirty="0">
                <a:latin typeface="Trebuchet MS"/>
                <a:cs typeface="Trebuchet MS"/>
              </a:rPr>
              <a:t> </a:t>
            </a:r>
            <a:r>
              <a:rPr spc="-140" dirty="0">
                <a:latin typeface="Trebuchet MS"/>
                <a:cs typeface="Trebuchet MS"/>
              </a:rPr>
              <a:t>Localization</a:t>
            </a:r>
          </a:p>
        </p:txBody>
      </p:sp>
      <mc:AlternateContent xmlns:mc="http://schemas.openxmlformats.org/markup-compatibility/2006" xmlns:a14="http://schemas.microsoft.com/office/drawing/2010/main">
        <mc:Choice Requires="a14">
          <p:sp>
            <p:nvSpPr>
              <p:cNvPr id="12" name="object 12"/>
              <p:cNvSpPr txBox="1"/>
              <p:nvPr/>
            </p:nvSpPr>
            <p:spPr>
              <a:xfrm>
                <a:off x="1063869" y="1299644"/>
                <a:ext cx="7722870" cy="896912"/>
              </a:xfrm>
              <a:prstGeom prst="rect">
                <a:avLst/>
              </a:prstGeom>
            </p:spPr>
            <p:txBody>
              <a:bodyPr vert="horz" wrap="square" lIns="0" tIns="84455" rIns="0" bIns="0" rtlCol="0">
                <a:spAutoFit/>
              </a:bodyPr>
              <a:lstStyle/>
              <a:p>
                <a:pPr marL="349250" marR="17780" lvl="0" indent="-285750" algn="l" defTabSz="914400" rtl="0" eaLnBrk="1" fontAlgn="auto" latinLnBrk="0" hangingPunct="1">
                  <a:lnSpc>
                    <a:spcPts val="3290"/>
                  </a:lnSpc>
                  <a:spcBef>
                    <a:spcPts val="665"/>
                  </a:spcBef>
                  <a:spcAft>
                    <a:spcPts val="0"/>
                  </a:spcAft>
                  <a:buClrTx/>
                  <a:buSzTx/>
                  <a:buFont typeface="Arial"/>
                  <a:buChar char="•"/>
                  <a:tabLst>
                    <a:tab pos="348615" algn="l"/>
                    <a:tab pos="349250" algn="l"/>
                    <a:tab pos="5135245" algn="l"/>
                    <a:tab pos="6363335" algn="l"/>
                  </a:tabLst>
                  <a:defRPr/>
                </a:pPr>
                <a:r>
                  <a:rPr kumimoji="1" lang="en-US" sz="2700" b="1" i="0" u="none" strike="noStrike" kern="1200" cap="none" spc="-5" normalizeH="0" baseline="0" noProof="0" dirty="0" smtClean="0">
                    <a:ln>
                      <a:noFill/>
                    </a:ln>
                    <a:solidFill>
                      <a:srgbClr val="002060"/>
                    </a:solidFill>
                    <a:effectLst/>
                    <a:uLnTx/>
                    <a:uFillTx/>
                    <a:latin typeface="Calibri"/>
                    <a:ea typeface="+mn-ea"/>
                    <a:cs typeface="Calibri"/>
                  </a:rPr>
                  <a:t>Problem</a:t>
                </a:r>
                <a:r>
                  <a:rPr kumimoji="1" lang="en-US" sz="2700" b="0" i="0" u="none" strike="noStrike" kern="1200" cap="none" spc="-5" normalizeH="0" baseline="0" noProof="0" dirty="0">
                    <a:ln>
                      <a:noFill/>
                    </a:ln>
                    <a:solidFill>
                      <a:srgbClr val="002060"/>
                    </a:solidFill>
                    <a:effectLst/>
                    <a:uLnTx/>
                    <a:uFillTx/>
                    <a:latin typeface="Tahoma"/>
                    <a:ea typeface="+mn-ea"/>
                    <a:cs typeface="Tahoma"/>
                  </a:rPr>
                  <a:t>: </a:t>
                </a:r>
                <a:r>
                  <a:rPr kumimoji="1" lang="en-US" sz="2700" b="0" i="0" u="none" strike="noStrike" kern="1200" cap="none" spc="45" normalizeH="0" baseline="0" noProof="0" dirty="0">
                    <a:ln>
                      <a:noFill/>
                    </a:ln>
                    <a:solidFill>
                      <a:srgbClr val="002060"/>
                    </a:solidFill>
                    <a:effectLst/>
                    <a:uLnTx/>
                    <a:uFillTx/>
                    <a:latin typeface="Tahoma"/>
                    <a:ea typeface="+mn-ea"/>
                    <a:cs typeface="Tahoma"/>
                  </a:rPr>
                  <a:t>Find </a:t>
                </a:r>
                <a:r>
                  <a:rPr kumimoji="1" lang="en-US" sz="2700" b="1" i="0" u="none" strike="noStrike" kern="1200" cap="none" spc="0" normalizeH="0" baseline="0" noProof="0" dirty="0" smtClean="0">
                    <a:ln>
                      <a:noFill/>
                    </a:ln>
                    <a:solidFill>
                      <a:srgbClr val="002060"/>
                    </a:solidFill>
                    <a:effectLst/>
                    <a:uLnTx/>
                    <a:uFillTx/>
                    <a:latin typeface="Calibri"/>
                    <a:ea typeface="+mn-ea"/>
                    <a:cs typeface="Calibri"/>
                  </a:rPr>
                  <a:t>translation </a:t>
                </a:r>
                <a14:m>
                  <m:oMath xmlns:m="http://schemas.openxmlformats.org/officeDocument/2006/math">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𝑻</m:t>
                    </m:r>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m:t>
                    </m:r>
                    <m:sSub>
                      <m:sSubPr>
                        <m:ctrlP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ctrlPr>
                      </m:sSubPr>
                      <m:e>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𝒕</m:t>
                        </m:r>
                      </m:e>
                      <m:sub>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𝒖</m:t>
                        </m:r>
                      </m:sub>
                    </m:sSub>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m:t>
                    </m:r>
                    <m:sSub>
                      <m:sSubPr>
                        <m:ctrlP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ctrlPr>
                      </m:sSubPr>
                      <m:e>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𝒕</m:t>
                        </m:r>
                      </m:e>
                      <m:sub>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𝒗</m:t>
                        </m:r>
                      </m:sub>
                    </m:sSub>
                    <m:r>
                      <a:rPr kumimoji="1" lang="en-US" sz="27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Calibri"/>
                      </a:rPr>
                      <m:t>]</m:t>
                    </m:r>
                  </m:oMath>
                </a14:m>
                <a:r>
                  <a:rPr lang="en-US" sz="2700" b="1" spc="85" dirty="0" smtClean="0">
                    <a:solidFill>
                      <a:srgbClr val="002060"/>
                    </a:solidFill>
                    <a:latin typeface="Calibri"/>
                    <a:cs typeface="Calibri"/>
                  </a:rPr>
                  <a:t> </a:t>
                </a:r>
                <a:r>
                  <a:rPr kumimoji="1" lang="en-US" sz="2700" b="0" i="0" u="none" strike="noStrike" kern="1200" cap="none" spc="55" normalizeH="0" baseline="0" noProof="0" dirty="0" smtClean="0">
                    <a:ln>
                      <a:noFill/>
                    </a:ln>
                    <a:solidFill>
                      <a:srgbClr val="002060"/>
                    </a:solidFill>
                    <a:effectLst/>
                    <a:uLnTx/>
                    <a:uFillTx/>
                    <a:latin typeface="Tahoma"/>
                    <a:ea typeface="+mn-ea"/>
                    <a:cs typeface="Tahoma"/>
                  </a:rPr>
                  <a:t>in </a:t>
                </a:r>
                <a:r>
                  <a:rPr kumimoji="1" lang="en-US" sz="2700" b="0" i="0" u="none" strike="noStrike" kern="1200" cap="none" spc="-55"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40" normalizeH="0" baseline="0" noProof="0" dirty="0">
                    <a:ln>
                      <a:noFill/>
                    </a:ln>
                    <a:solidFill>
                      <a:srgbClr val="002060"/>
                    </a:solidFill>
                    <a:effectLst/>
                    <a:uLnTx/>
                    <a:uFillTx/>
                    <a:latin typeface="Tahoma"/>
                    <a:ea typeface="+mn-ea"/>
                    <a:cs typeface="Tahoma"/>
                  </a:rPr>
                  <a:t>coordinate </a:t>
                </a:r>
                <a:r>
                  <a:rPr kumimoji="1" lang="en-US" sz="2700" b="0" i="0" u="none" strike="noStrike" kern="1200" cap="none" spc="-55" normalizeH="0" baseline="0" noProof="0" dirty="0">
                    <a:ln>
                      <a:noFill/>
                    </a:ln>
                    <a:solidFill>
                      <a:srgbClr val="002060"/>
                    </a:solidFill>
                    <a:effectLst/>
                    <a:uLnTx/>
                    <a:uFillTx/>
                    <a:latin typeface="Tahoma"/>
                    <a:ea typeface="+mn-ea"/>
                    <a:cs typeface="Tahoma"/>
                  </a:rPr>
                  <a:t>system </a:t>
                </a:r>
                <a:r>
                  <a:rPr kumimoji="1" lang="en-US" sz="2700" b="0" i="0" u="none" strike="noStrike" kern="1200" cap="none" spc="-80" normalizeH="0" baseline="0" noProof="0" dirty="0">
                    <a:ln>
                      <a:noFill/>
                    </a:ln>
                    <a:solidFill>
                      <a:srgbClr val="002060"/>
                    </a:solidFill>
                    <a:effectLst/>
                    <a:uLnTx/>
                    <a:uFillTx/>
                    <a:latin typeface="Tahoma"/>
                    <a:ea typeface="+mn-ea"/>
                    <a:cs typeface="Tahoma"/>
                  </a:rPr>
                  <a:t>between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175" normalizeH="0" baseline="0" noProof="0" dirty="0">
                    <a:ln>
                      <a:noFill/>
                    </a:ln>
                    <a:solidFill>
                      <a:srgbClr val="002060"/>
                    </a:solidFill>
                    <a:effectLst/>
                    <a:uLnTx/>
                    <a:uFillTx/>
                    <a:latin typeface="Tahoma"/>
                    <a:ea typeface="+mn-ea"/>
                    <a:cs typeface="Tahoma"/>
                  </a:rPr>
                  <a:t>1 </a:t>
                </a:r>
                <a:r>
                  <a:rPr kumimoji="1" lang="en-US" sz="2700" b="0" i="0" u="none" strike="noStrike" kern="1200" cap="none" spc="-35" normalizeH="0" baseline="0" noProof="0" dirty="0">
                    <a:ln>
                      <a:noFill/>
                    </a:ln>
                    <a:solidFill>
                      <a:srgbClr val="002060"/>
                    </a:solidFill>
                    <a:effectLst/>
                    <a:uLnTx/>
                    <a:uFillTx/>
                    <a:latin typeface="Tahoma"/>
                    <a:ea typeface="+mn-ea"/>
                    <a:cs typeface="Tahoma"/>
                  </a:rPr>
                  <a:t>and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a:t>
                </a:r>
                <a:r>
                  <a:rPr kumimoji="1" lang="en-US" sz="2700" b="0" i="0" u="none" strike="noStrike" kern="1200" cap="none" spc="-245" normalizeH="0" baseline="0" noProof="0" dirty="0">
                    <a:ln>
                      <a:noFill/>
                    </a:ln>
                    <a:solidFill>
                      <a:srgbClr val="002060"/>
                    </a:solidFill>
                    <a:effectLst/>
                    <a:uLnTx/>
                    <a:uFillTx/>
                    <a:latin typeface="Tahoma"/>
                    <a:ea typeface="+mn-ea"/>
                    <a:cs typeface="Tahoma"/>
                  </a:rPr>
                  <a:t> </a:t>
                </a:r>
                <a:r>
                  <a:rPr kumimoji="1" lang="en-US" sz="2700" b="0" i="0" u="none" strike="noStrike" kern="1200" cap="none" spc="75" normalizeH="0" baseline="0" noProof="0" dirty="0">
                    <a:ln>
                      <a:noFill/>
                    </a:ln>
                    <a:solidFill>
                      <a:srgbClr val="002060"/>
                    </a:solidFill>
                    <a:effectLst/>
                    <a:uLnTx/>
                    <a:uFillTx/>
                    <a:latin typeface="Tahoma"/>
                    <a:ea typeface="+mn-ea"/>
                    <a:cs typeface="Tahoma"/>
                  </a:rPr>
                  <a:t>2.</a:t>
                </a:r>
                <a:endParaRPr kumimoji="1" sz="2700" b="0" i="0" u="none" strike="noStrike" kern="1200" cap="none" spc="0" normalizeH="0" baseline="0" noProof="0" dirty="0">
                  <a:ln>
                    <a:noFill/>
                  </a:ln>
                  <a:solidFill>
                    <a:prstClr val="black"/>
                  </a:solidFill>
                  <a:effectLst/>
                  <a:uLnTx/>
                  <a:uFillTx/>
                  <a:latin typeface="Tahoma"/>
                  <a:ea typeface="+mn-ea"/>
                  <a:cs typeface="Tahoma"/>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1063869" y="1299644"/>
                <a:ext cx="7722870" cy="896912"/>
              </a:xfrm>
              <a:prstGeom prst="rect">
                <a:avLst/>
              </a:prstGeom>
              <a:blipFill>
                <a:blip r:embed="rId5"/>
                <a:stretch>
                  <a:fillRect l="-1738" t="-4082" r="-2054" b="-22449"/>
                </a:stretch>
              </a:blipFill>
            </p:spPr>
            <p:txBody>
              <a:bodyPr/>
              <a:lstStyle/>
              <a:p>
                <a:r>
                  <a:rPr lang="ja-JP" altLang="en-US">
                    <a:noFill/>
                  </a:rPr>
                  <a:t> </a:t>
                </a:r>
              </a:p>
            </p:txBody>
          </p:sp>
        </mc:Fallback>
      </mc:AlternateContent>
      <p:sp>
        <p:nvSpPr>
          <p:cNvPr id="13" name="object 13"/>
          <p:cNvSpPr txBox="1"/>
          <p:nvPr/>
        </p:nvSpPr>
        <p:spPr>
          <a:xfrm>
            <a:off x="6328307" y="5265420"/>
            <a:ext cx="2921635" cy="260350"/>
          </a:xfrm>
          <a:prstGeom prst="rect">
            <a:avLst/>
          </a:prstGeom>
        </p:spPr>
        <p:txBody>
          <a:bodyPr vert="horz" wrap="square" lIns="0" tIns="23495" rIns="0" bIns="0" rtlCol="0">
            <a:spAutoFit/>
          </a:bodyPr>
          <a:lstStyle/>
          <a:p>
            <a:pPr marL="12700" marR="5080" lvl="0" indent="0" algn="l" defTabSz="914400" rtl="0" eaLnBrk="1" fontAlgn="auto" latinLnBrk="0" hangingPunct="1">
              <a:lnSpc>
                <a:spcPts val="890"/>
              </a:lnSpc>
              <a:spcBef>
                <a:spcPts val="185"/>
              </a:spcBef>
              <a:spcAft>
                <a:spcPts val="0"/>
              </a:spcAft>
              <a:buClrTx/>
              <a:buSzTx/>
              <a:buFontTx/>
              <a:buNone/>
              <a:tabLst/>
              <a:defRPr/>
            </a:pPr>
            <a:r>
              <a:rPr kumimoji="1" sz="800" b="1" i="0" u="none" strike="noStrike" kern="1200" cap="none" spc="-5" normalizeH="0" baseline="0" noProof="0" dirty="0">
                <a:ln>
                  <a:noFill/>
                </a:ln>
                <a:solidFill>
                  <a:prstClr val="black"/>
                </a:solidFill>
                <a:effectLst/>
                <a:uLnTx/>
                <a:uFillTx/>
                <a:latin typeface="Arial"/>
                <a:ea typeface="+mn-ea"/>
                <a:cs typeface="Arial"/>
              </a:rPr>
              <a:t>Images from CITYSCAPES dataset: https://www.cityscapes-  </a:t>
            </a:r>
            <a:r>
              <a:rPr kumimoji="1" sz="800" b="1" i="0" u="none" strike="noStrike" kern="1200" cap="none" spc="0" normalizeH="0" baseline="0" noProof="0" dirty="0">
                <a:ln>
                  <a:noFill/>
                </a:ln>
                <a:solidFill>
                  <a:prstClr val="black"/>
                </a:solidFill>
                <a:effectLst/>
                <a:uLnTx/>
                <a:uFillTx/>
                <a:latin typeface="Arial"/>
                <a:ea typeface="+mn-ea"/>
                <a:cs typeface="Arial"/>
              </a:rPr>
              <a:t>dataset.com/</a:t>
            </a:r>
            <a:endParaRPr kumimoji="1" sz="8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p:nvPr/>
        </p:nvSpPr>
        <p:spPr>
          <a:xfrm>
            <a:off x="979260" y="2936175"/>
            <a:ext cx="1503045" cy="190500"/>
          </a:xfrm>
          <a:custGeom>
            <a:avLst/>
            <a:gdLst/>
            <a:ahLst/>
            <a:cxnLst/>
            <a:rect l="l" t="t" r="r" b="b"/>
            <a:pathLst>
              <a:path w="1503045" h="190500">
                <a:moveTo>
                  <a:pt x="1313536" y="0"/>
                </a:moveTo>
                <a:lnTo>
                  <a:pt x="1312577" y="63493"/>
                </a:lnTo>
                <a:lnTo>
                  <a:pt x="1344323" y="63972"/>
                </a:lnTo>
                <a:lnTo>
                  <a:pt x="1343364" y="127464"/>
                </a:lnTo>
                <a:lnTo>
                  <a:pt x="1311611" y="127464"/>
                </a:lnTo>
                <a:lnTo>
                  <a:pt x="1310659" y="190478"/>
                </a:lnTo>
                <a:lnTo>
                  <a:pt x="1441592" y="127464"/>
                </a:lnTo>
                <a:lnTo>
                  <a:pt x="1343364" y="127464"/>
                </a:lnTo>
                <a:lnTo>
                  <a:pt x="1311618" y="126985"/>
                </a:lnTo>
                <a:lnTo>
                  <a:pt x="1442588" y="126985"/>
                </a:lnTo>
                <a:lnTo>
                  <a:pt x="1502575" y="98115"/>
                </a:lnTo>
                <a:lnTo>
                  <a:pt x="1313536" y="0"/>
                </a:lnTo>
                <a:close/>
              </a:path>
              <a:path w="1503045" h="190500">
                <a:moveTo>
                  <a:pt x="1312577" y="63493"/>
                </a:moveTo>
                <a:lnTo>
                  <a:pt x="1311618" y="126985"/>
                </a:lnTo>
                <a:lnTo>
                  <a:pt x="1343364" y="127464"/>
                </a:lnTo>
                <a:lnTo>
                  <a:pt x="1344323" y="63972"/>
                </a:lnTo>
                <a:lnTo>
                  <a:pt x="1312577" y="63493"/>
                </a:lnTo>
                <a:close/>
              </a:path>
              <a:path w="1503045" h="190500">
                <a:moveTo>
                  <a:pt x="958" y="43686"/>
                </a:moveTo>
                <a:lnTo>
                  <a:pt x="0" y="107179"/>
                </a:lnTo>
                <a:lnTo>
                  <a:pt x="1311618" y="126985"/>
                </a:lnTo>
                <a:lnTo>
                  <a:pt x="1312577" y="63493"/>
                </a:lnTo>
                <a:lnTo>
                  <a:pt x="958" y="43686"/>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73369" y="2982253"/>
            <a:ext cx="190500" cy="1464945"/>
          </a:xfrm>
          <a:custGeom>
            <a:avLst/>
            <a:gdLst/>
            <a:ahLst/>
            <a:cxnLst/>
            <a:rect l="l" t="t" r="r" b="b"/>
            <a:pathLst>
              <a:path w="190500" h="1464945">
                <a:moveTo>
                  <a:pt x="63499" y="1274249"/>
                </a:moveTo>
                <a:lnTo>
                  <a:pt x="0" y="1274249"/>
                </a:lnTo>
                <a:lnTo>
                  <a:pt x="95250" y="1464749"/>
                </a:lnTo>
                <a:lnTo>
                  <a:pt x="174625" y="1305999"/>
                </a:lnTo>
                <a:lnTo>
                  <a:pt x="63500" y="1305999"/>
                </a:lnTo>
                <a:lnTo>
                  <a:pt x="63499" y="1274249"/>
                </a:lnTo>
                <a:close/>
              </a:path>
              <a:path w="190500" h="1464945">
                <a:moveTo>
                  <a:pt x="126999" y="0"/>
                </a:moveTo>
                <a:lnTo>
                  <a:pt x="63499" y="0"/>
                </a:lnTo>
                <a:lnTo>
                  <a:pt x="63500" y="1305999"/>
                </a:lnTo>
                <a:lnTo>
                  <a:pt x="127000" y="1305999"/>
                </a:lnTo>
                <a:lnTo>
                  <a:pt x="126999" y="0"/>
                </a:lnTo>
                <a:close/>
              </a:path>
              <a:path w="190500" h="1464945">
                <a:moveTo>
                  <a:pt x="190500" y="1274249"/>
                </a:moveTo>
                <a:lnTo>
                  <a:pt x="126999" y="1274249"/>
                </a:lnTo>
                <a:lnTo>
                  <a:pt x="127000" y="1305999"/>
                </a:lnTo>
                <a:lnTo>
                  <a:pt x="174625" y="1305999"/>
                </a:lnTo>
                <a:lnTo>
                  <a:pt x="190500" y="1274249"/>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544820" y="2579138"/>
            <a:ext cx="1503045" cy="190500"/>
          </a:xfrm>
          <a:custGeom>
            <a:avLst/>
            <a:gdLst/>
            <a:ahLst/>
            <a:cxnLst/>
            <a:rect l="l" t="t" r="r" b="b"/>
            <a:pathLst>
              <a:path w="1503045" h="190500">
                <a:moveTo>
                  <a:pt x="1313535" y="0"/>
                </a:moveTo>
                <a:lnTo>
                  <a:pt x="1312576" y="63491"/>
                </a:lnTo>
                <a:lnTo>
                  <a:pt x="1344322" y="63971"/>
                </a:lnTo>
                <a:lnTo>
                  <a:pt x="1343364" y="127464"/>
                </a:lnTo>
                <a:lnTo>
                  <a:pt x="1311610" y="127464"/>
                </a:lnTo>
                <a:lnTo>
                  <a:pt x="1310659" y="190478"/>
                </a:lnTo>
                <a:lnTo>
                  <a:pt x="1441592" y="127464"/>
                </a:lnTo>
                <a:lnTo>
                  <a:pt x="1343364" y="127464"/>
                </a:lnTo>
                <a:lnTo>
                  <a:pt x="1311617" y="126985"/>
                </a:lnTo>
                <a:lnTo>
                  <a:pt x="1442588" y="126985"/>
                </a:lnTo>
                <a:lnTo>
                  <a:pt x="1502576" y="98115"/>
                </a:lnTo>
                <a:lnTo>
                  <a:pt x="1313535" y="0"/>
                </a:lnTo>
                <a:close/>
              </a:path>
              <a:path w="1503045" h="190500">
                <a:moveTo>
                  <a:pt x="1312576" y="63491"/>
                </a:moveTo>
                <a:lnTo>
                  <a:pt x="1311617" y="126985"/>
                </a:lnTo>
                <a:lnTo>
                  <a:pt x="1343364" y="127464"/>
                </a:lnTo>
                <a:lnTo>
                  <a:pt x="1344322" y="63971"/>
                </a:lnTo>
                <a:lnTo>
                  <a:pt x="1312576" y="63491"/>
                </a:lnTo>
                <a:close/>
              </a:path>
              <a:path w="1503045" h="190500">
                <a:moveTo>
                  <a:pt x="958" y="43685"/>
                </a:moveTo>
                <a:lnTo>
                  <a:pt x="0" y="107177"/>
                </a:lnTo>
                <a:lnTo>
                  <a:pt x="1311617" y="126985"/>
                </a:lnTo>
                <a:lnTo>
                  <a:pt x="1312576" y="63491"/>
                </a:lnTo>
                <a:lnTo>
                  <a:pt x="958" y="43685"/>
                </a:lnTo>
                <a:close/>
              </a:path>
            </a:pathLst>
          </a:custGeom>
          <a:solidFill>
            <a:srgbClr val="00B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76099" y="2640083"/>
            <a:ext cx="190500" cy="1352550"/>
          </a:xfrm>
          <a:custGeom>
            <a:avLst/>
            <a:gdLst/>
            <a:ahLst/>
            <a:cxnLst/>
            <a:rect l="l" t="t" r="r" b="b"/>
            <a:pathLst>
              <a:path w="190500" h="1352550">
                <a:moveTo>
                  <a:pt x="63499" y="1161642"/>
                </a:moveTo>
                <a:lnTo>
                  <a:pt x="0" y="1161642"/>
                </a:lnTo>
                <a:lnTo>
                  <a:pt x="95250" y="1352142"/>
                </a:lnTo>
                <a:lnTo>
                  <a:pt x="174625" y="1193392"/>
                </a:lnTo>
                <a:lnTo>
                  <a:pt x="63500" y="1193392"/>
                </a:lnTo>
                <a:lnTo>
                  <a:pt x="63499" y="1161642"/>
                </a:lnTo>
                <a:close/>
              </a:path>
              <a:path w="190500" h="1352550">
                <a:moveTo>
                  <a:pt x="126998" y="0"/>
                </a:moveTo>
                <a:lnTo>
                  <a:pt x="63498" y="0"/>
                </a:lnTo>
                <a:lnTo>
                  <a:pt x="63500" y="1193392"/>
                </a:lnTo>
                <a:lnTo>
                  <a:pt x="127000" y="1193392"/>
                </a:lnTo>
                <a:lnTo>
                  <a:pt x="126998" y="0"/>
                </a:lnTo>
                <a:close/>
              </a:path>
              <a:path w="190500" h="1352550">
                <a:moveTo>
                  <a:pt x="190500" y="1161642"/>
                </a:moveTo>
                <a:lnTo>
                  <a:pt x="126999" y="1161642"/>
                </a:lnTo>
                <a:lnTo>
                  <a:pt x="127000" y="1193392"/>
                </a:lnTo>
                <a:lnTo>
                  <a:pt x="174625" y="1193392"/>
                </a:lnTo>
                <a:lnTo>
                  <a:pt x="190500" y="1161642"/>
                </a:lnTo>
                <a:close/>
              </a:path>
            </a:pathLst>
          </a:custGeom>
          <a:solidFill>
            <a:srgbClr val="00B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136677" y="3572967"/>
            <a:ext cx="453390" cy="190500"/>
          </a:xfrm>
          <a:custGeom>
            <a:avLst/>
            <a:gdLst/>
            <a:ahLst/>
            <a:cxnLst/>
            <a:rect l="l" t="t" r="r" b="b"/>
            <a:pathLst>
              <a:path w="453390" h="190500">
                <a:moveTo>
                  <a:pt x="262812" y="0"/>
                </a:moveTo>
                <a:lnTo>
                  <a:pt x="262812" y="190500"/>
                </a:lnTo>
                <a:lnTo>
                  <a:pt x="389814" y="127000"/>
                </a:lnTo>
                <a:lnTo>
                  <a:pt x="294562" y="127000"/>
                </a:lnTo>
                <a:lnTo>
                  <a:pt x="294562" y="63500"/>
                </a:lnTo>
                <a:lnTo>
                  <a:pt x="389810" y="63500"/>
                </a:lnTo>
                <a:lnTo>
                  <a:pt x="262812" y="0"/>
                </a:lnTo>
                <a:close/>
              </a:path>
              <a:path w="453390" h="190500">
                <a:moveTo>
                  <a:pt x="262812" y="63500"/>
                </a:moveTo>
                <a:lnTo>
                  <a:pt x="0" y="63500"/>
                </a:lnTo>
                <a:lnTo>
                  <a:pt x="0" y="127000"/>
                </a:lnTo>
                <a:lnTo>
                  <a:pt x="262812" y="127000"/>
                </a:lnTo>
                <a:lnTo>
                  <a:pt x="262812" y="63500"/>
                </a:lnTo>
                <a:close/>
              </a:path>
              <a:path w="453390" h="190500">
                <a:moveTo>
                  <a:pt x="389810" y="63500"/>
                </a:moveTo>
                <a:lnTo>
                  <a:pt x="294562" y="63500"/>
                </a:lnTo>
                <a:lnTo>
                  <a:pt x="294562" y="127000"/>
                </a:lnTo>
                <a:lnTo>
                  <a:pt x="389814" y="127000"/>
                </a:lnTo>
                <a:lnTo>
                  <a:pt x="453312" y="95251"/>
                </a:lnTo>
                <a:lnTo>
                  <a:pt x="389810" y="63500"/>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7041428" y="3638481"/>
            <a:ext cx="190500" cy="388620"/>
          </a:xfrm>
          <a:custGeom>
            <a:avLst/>
            <a:gdLst/>
            <a:ahLst/>
            <a:cxnLst/>
            <a:rect l="l" t="t" r="r" b="b"/>
            <a:pathLst>
              <a:path w="190500" h="388620">
                <a:moveTo>
                  <a:pt x="63499" y="197598"/>
                </a:moveTo>
                <a:lnTo>
                  <a:pt x="0" y="197599"/>
                </a:lnTo>
                <a:lnTo>
                  <a:pt x="95250" y="388098"/>
                </a:lnTo>
                <a:lnTo>
                  <a:pt x="174624" y="229349"/>
                </a:lnTo>
                <a:lnTo>
                  <a:pt x="63500" y="229349"/>
                </a:lnTo>
                <a:lnTo>
                  <a:pt x="63499" y="197598"/>
                </a:lnTo>
                <a:close/>
              </a:path>
              <a:path w="190500" h="388620">
                <a:moveTo>
                  <a:pt x="126999" y="197598"/>
                </a:moveTo>
                <a:lnTo>
                  <a:pt x="63499" y="197598"/>
                </a:lnTo>
                <a:lnTo>
                  <a:pt x="63500" y="229349"/>
                </a:lnTo>
                <a:lnTo>
                  <a:pt x="127000" y="229348"/>
                </a:lnTo>
                <a:lnTo>
                  <a:pt x="126999" y="197598"/>
                </a:lnTo>
                <a:close/>
              </a:path>
              <a:path w="190500" h="388620">
                <a:moveTo>
                  <a:pt x="190500" y="197598"/>
                </a:moveTo>
                <a:lnTo>
                  <a:pt x="126999" y="197598"/>
                </a:lnTo>
                <a:lnTo>
                  <a:pt x="127000" y="229348"/>
                </a:lnTo>
                <a:lnTo>
                  <a:pt x="63500" y="229349"/>
                </a:lnTo>
                <a:lnTo>
                  <a:pt x="174625" y="229348"/>
                </a:lnTo>
                <a:lnTo>
                  <a:pt x="190500" y="197598"/>
                </a:lnTo>
                <a:close/>
              </a:path>
              <a:path w="190500" h="388620">
                <a:moveTo>
                  <a:pt x="126998" y="0"/>
                </a:moveTo>
                <a:lnTo>
                  <a:pt x="63498" y="0"/>
                </a:lnTo>
                <a:lnTo>
                  <a:pt x="63499" y="197598"/>
                </a:lnTo>
                <a:lnTo>
                  <a:pt x="126999" y="197598"/>
                </a:lnTo>
                <a:lnTo>
                  <a:pt x="126998" y="0"/>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582469" y="2842304"/>
            <a:ext cx="2554605" cy="0"/>
          </a:xfrm>
          <a:custGeom>
            <a:avLst/>
            <a:gdLst/>
            <a:ahLst/>
            <a:cxnLst/>
            <a:rect l="l" t="t" r="r" b="b"/>
            <a:pathLst>
              <a:path w="2554604">
                <a:moveTo>
                  <a:pt x="0" y="0"/>
                </a:moveTo>
                <a:lnTo>
                  <a:pt x="2554208" y="1"/>
                </a:lnTo>
              </a:path>
            </a:pathLst>
          </a:custGeom>
          <a:ln w="25400">
            <a:solidFill>
              <a:srgbClr val="85B2F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7136677" y="2712554"/>
            <a:ext cx="0" cy="955675"/>
          </a:xfrm>
          <a:custGeom>
            <a:avLst/>
            <a:gdLst/>
            <a:ahLst/>
            <a:cxnLst/>
            <a:rect l="l" t="t" r="r" b="b"/>
            <a:pathLst>
              <a:path h="955675">
                <a:moveTo>
                  <a:pt x="0" y="955663"/>
                </a:moveTo>
                <a:lnTo>
                  <a:pt x="1" y="0"/>
                </a:lnTo>
              </a:path>
            </a:pathLst>
          </a:custGeom>
          <a:ln w="25400">
            <a:solidFill>
              <a:srgbClr val="85B2F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 name="object 22"/>
              <p:cNvSpPr txBox="1"/>
              <p:nvPr/>
            </p:nvSpPr>
            <p:spPr>
              <a:xfrm>
                <a:off x="7159651" y="3011282"/>
                <a:ext cx="421640" cy="493918"/>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85" normalizeH="0" baseline="0" noProof="0" smtClean="0">
                              <a:ln>
                                <a:noFill/>
                              </a:ln>
                              <a:solidFill>
                                <a:srgbClr val="4A8EF2"/>
                              </a:solidFill>
                              <a:effectLst/>
                              <a:uLnTx/>
                              <a:uFillTx/>
                              <a:latin typeface="Cambria Math" panose="02040503050406030204" pitchFamily="18" charset="0"/>
                              <a:ea typeface="+mn-ea"/>
                              <a:cs typeface="Cambria Math"/>
                            </a:rPr>
                          </m:ctrlPr>
                        </m:sSubPr>
                        <m:e>
                          <m:r>
                            <a:rPr kumimoji="1" lang="ja-JP" altLang="en-US" sz="3200" b="0" i="1" u="none" strike="noStrike" kern="1200" cap="none" spc="-85" normalizeH="0" baseline="0" noProof="0" smtClean="0">
                              <a:ln>
                                <a:noFill/>
                              </a:ln>
                              <a:solidFill>
                                <a:srgbClr val="4A8EF2"/>
                              </a:solidFill>
                              <a:effectLst/>
                              <a:uLnTx/>
                              <a:uFillTx/>
                              <a:latin typeface="Cambria Math" panose="02040503050406030204" pitchFamily="18" charset="0"/>
                              <a:ea typeface="+mn-ea"/>
                              <a:cs typeface="Cambria Math"/>
                            </a:rPr>
                            <m:t>𝑡</m:t>
                          </m:r>
                        </m:e>
                        <m:sub>
                          <m:r>
                            <a:rPr kumimoji="1" lang="en-US" altLang="ja-JP" sz="3200" b="0" i="1" u="none" strike="noStrike" kern="1200" cap="none" spc="-85" normalizeH="0" baseline="0" noProof="0" smtClean="0">
                              <a:ln>
                                <a:noFill/>
                              </a:ln>
                              <a:solidFill>
                                <a:srgbClr val="4A8EF2"/>
                              </a:solidFill>
                              <a:effectLst/>
                              <a:uLnTx/>
                              <a:uFillTx/>
                              <a:latin typeface="Cambria Math" panose="02040503050406030204" pitchFamily="18" charset="0"/>
                              <a:ea typeface="+mn-ea"/>
                              <a:cs typeface="Cambria Math"/>
                            </a:rPr>
                            <m:t>𝑣</m:t>
                          </m:r>
                        </m:sub>
                      </m:sSub>
                    </m:oMath>
                  </m:oMathPara>
                </a14:m>
                <a:endParaRPr kumimoji="1" sz="3450" b="0" i="0" u="none" strike="noStrike" kern="1200" cap="none" spc="0" normalizeH="0" baseline="-15700" noProof="0" dirty="0">
                  <a:ln>
                    <a:noFill/>
                  </a:ln>
                  <a:solidFill>
                    <a:prstClr val="black"/>
                  </a:solidFill>
                  <a:effectLst/>
                  <a:uLnTx/>
                  <a:uFillTx/>
                  <a:latin typeface="Cambria Math"/>
                  <a:ea typeface="+mn-ea"/>
                  <a:cs typeface="Cambria Math"/>
                </a:endParaRPr>
              </a:p>
            </p:txBody>
          </p:sp>
        </mc:Choice>
        <mc:Fallback xmlns="">
          <p:sp>
            <p:nvSpPr>
              <p:cNvPr id="22" name="object 22"/>
              <p:cNvSpPr txBox="1">
                <a:spLocks noRot="1" noChangeAspect="1" noMove="1" noResize="1" noEditPoints="1" noAdjustHandles="1" noChangeArrowheads="1" noChangeShapeType="1" noTextEdit="1"/>
              </p:cNvSpPr>
              <p:nvPr/>
            </p:nvSpPr>
            <p:spPr>
              <a:xfrm>
                <a:off x="7159651" y="3011282"/>
                <a:ext cx="421640" cy="49391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object 23"/>
              <p:cNvSpPr txBox="1"/>
              <p:nvPr/>
            </p:nvSpPr>
            <p:spPr>
              <a:xfrm>
                <a:off x="5584656" y="2781300"/>
                <a:ext cx="434975" cy="493918"/>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90" normalizeH="0" baseline="0" noProof="0" smtClean="0">
                              <a:ln>
                                <a:noFill/>
                              </a:ln>
                              <a:solidFill>
                                <a:srgbClr val="4A8EF2"/>
                              </a:solidFill>
                              <a:effectLst/>
                              <a:uLnTx/>
                              <a:uFillTx/>
                              <a:latin typeface="Cambria Math" panose="02040503050406030204" pitchFamily="18" charset="0"/>
                              <a:ea typeface="+mn-ea"/>
                              <a:cs typeface="Cambria Math"/>
                            </a:rPr>
                          </m:ctrlPr>
                        </m:sSubPr>
                        <m:e>
                          <m:r>
                            <a:rPr kumimoji="1" lang="ja-JP" altLang="en-US" sz="3200" b="0" i="1" u="none" strike="noStrike" kern="1200" cap="none" spc="90" normalizeH="0" baseline="0" noProof="0" smtClean="0">
                              <a:ln>
                                <a:noFill/>
                              </a:ln>
                              <a:solidFill>
                                <a:srgbClr val="4A8EF2"/>
                              </a:solidFill>
                              <a:effectLst/>
                              <a:uLnTx/>
                              <a:uFillTx/>
                              <a:latin typeface="Cambria Math" panose="02040503050406030204" pitchFamily="18" charset="0"/>
                              <a:ea typeface="+mn-ea"/>
                              <a:cs typeface="Cambria Math"/>
                            </a:rPr>
                            <m:t>𝑡</m:t>
                          </m:r>
                        </m:e>
                        <m:sub>
                          <m:r>
                            <a:rPr kumimoji="1" lang="en-US" altLang="ja-JP" sz="3200" b="0" i="1" u="none" strike="noStrike" kern="1200" cap="none" spc="90" normalizeH="0" baseline="0" noProof="0" smtClean="0">
                              <a:ln>
                                <a:noFill/>
                              </a:ln>
                              <a:solidFill>
                                <a:srgbClr val="4A8EF2"/>
                              </a:solidFill>
                              <a:effectLst/>
                              <a:uLnTx/>
                              <a:uFillTx/>
                              <a:latin typeface="Cambria Math" panose="02040503050406030204" pitchFamily="18" charset="0"/>
                              <a:ea typeface="+mn-ea"/>
                              <a:cs typeface="Cambria Math"/>
                            </a:rPr>
                            <m:t>𝑢</m:t>
                          </m:r>
                        </m:sub>
                      </m:sSub>
                    </m:oMath>
                  </m:oMathPara>
                </a14:m>
                <a:endParaRPr kumimoji="1" sz="3450" b="0" i="0" u="none" strike="noStrike" kern="1200" cap="none" spc="0" normalizeH="0" baseline="-15700" noProof="0" dirty="0">
                  <a:ln>
                    <a:noFill/>
                  </a:ln>
                  <a:solidFill>
                    <a:prstClr val="black"/>
                  </a:solidFill>
                  <a:effectLst/>
                  <a:uLnTx/>
                  <a:uFillTx/>
                  <a:latin typeface="Cambria Math"/>
                  <a:ea typeface="+mn-ea"/>
                  <a:cs typeface="Cambria Math"/>
                </a:endParaRPr>
              </a:p>
            </p:txBody>
          </p:sp>
        </mc:Choice>
        <mc:Fallback xmlns="">
          <p:sp>
            <p:nvSpPr>
              <p:cNvPr id="23" name="object 23"/>
              <p:cNvSpPr txBox="1">
                <a:spLocks noRot="1" noChangeAspect="1" noMove="1" noResize="1" noEditPoints="1" noAdjustHandles="1" noChangeArrowheads="1" noChangeShapeType="1" noTextEdit="1"/>
              </p:cNvSpPr>
              <p:nvPr/>
            </p:nvSpPr>
            <p:spPr>
              <a:xfrm>
                <a:off x="5584656" y="2781300"/>
                <a:ext cx="434975" cy="493918"/>
              </a:xfrm>
              <a:prstGeom prst="rect">
                <a:avLst/>
              </a:prstGeom>
              <a:blipFill>
                <a:blip r:embed="rId7"/>
                <a:stretch>
                  <a:fillRect/>
                </a:stretch>
              </a:blipFill>
            </p:spPr>
            <p:txBody>
              <a:bodyPr/>
              <a:lstStyle/>
              <a:p>
                <a:r>
                  <a:rPr lang="ja-JP" altLang="en-US">
                    <a:noFill/>
                  </a:rPr>
                  <a:t> </a:t>
                </a:r>
              </a:p>
            </p:txBody>
          </p:sp>
        </mc:Fallback>
      </mc:AlternateContent>
      <p:sp>
        <p:nvSpPr>
          <p:cNvPr id="24" name="object 24"/>
          <p:cNvSpPr/>
          <p:nvPr/>
        </p:nvSpPr>
        <p:spPr>
          <a:xfrm>
            <a:off x="4545299" y="2566755"/>
            <a:ext cx="453390" cy="190500"/>
          </a:xfrm>
          <a:custGeom>
            <a:avLst/>
            <a:gdLst/>
            <a:ahLst/>
            <a:cxnLst/>
            <a:rect l="l" t="t" r="r" b="b"/>
            <a:pathLst>
              <a:path w="453389" h="190500">
                <a:moveTo>
                  <a:pt x="262812" y="0"/>
                </a:moveTo>
                <a:lnTo>
                  <a:pt x="262812" y="190500"/>
                </a:lnTo>
                <a:lnTo>
                  <a:pt x="389814" y="127000"/>
                </a:lnTo>
                <a:lnTo>
                  <a:pt x="294562" y="127000"/>
                </a:lnTo>
                <a:lnTo>
                  <a:pt x="294562" y="63500"/>
                </a:lnTo>
                <a:lnTo>
                  <a:pt x="389810" y="63500"/>
                </a:lnTo>
                <a:lnTo>
                  <a:pt x="262812" y="0"/>
                </a:lnTo>
                <a:close/>
              </a:path>
              <a:path w="453389" h="190500">
                <a:moveTo>
                  <a:pt x="262812" y="63500"/>
                </a:moveTo>
                <a:lnTo>
                  <a:pt x="0" y="63500"/>
                </a:lnTo>
                <a:lnTo>
                  <a:pt x="0" y="127000"/>
                </a:lnTo>
                <a:lnTo>
                  <a:pt x="262812" y="127000"/>
                </a:lnTo>
                <a:lnTo>
                  <a:pt x="262812" y="63500"/>
                </a:lnTo>
                <a:close/>
              </a:path>
              <a:path w="453389" h="190500">
                <a:moveTo>
                  <a:pt x="389810" y="63500"/>
                </a:moveTo>
                <a:lnTo>
                  <a:pt x="294562" y="63500"/>
                </a:lnTo>
                <a:lnTo>
                  <a:pt x="294562" y="127000"/>
                </a:lnTo>
                <a:lnTo>
                  <a:pt x="389814" y="127000"/>
                </a:lnTo>
                <a:lnTo>
                  <a:pt x="453312" y="95251"/>
                </a:lnTo>
                <a:lnTo>
                  <a:pt x="389810" y="63500"/>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487219" y="2624834"/>
            <a:ext cx="190500" cy="388620"/>
          </a:xfrm>
          <a:custGeom>
            <a:avLst/>
            <a:gdLst/>
            <a:ahLst/>
            <a:cxnLst/>
            <a:rect l="l" t="t" r="r" b="b"/>
            <a:pathLst>
              <a:path w="190500" h="388619">
                <a:moveTo>
                  <a:pt x="63501" y="197599"/>
                </a:moveTo>
                <a:lnTo>
                  <a:pt x="0" y="197599"/>
                </a:lnTo>
                <a:lnTo>
                  <a:pt x="95251" y="388099"/>
                </a:lnTo>
                <a:lnTo>
                  <a:pt x="174625" y="229349"/>
                </a:lnTo>
                <a:lnTo>
                  <a:pt x="63501" y="229349"/>
                </a:lnTo>
                <a:lnTo>
                  <a:pt x="63501" y="197599"/>
                </a:lnTo>
                <a:close/>
              </a:path>
              <a:path w="190500" h="388619">
                <a:moveTo>
                  <a:pt x="127000" y="0"/>
                </a:moveTo>
                <a:lnTo>
                  <a:pt x="63500" y="0"/>
                </a:lnTo>
                <a:lnTo>
                  <a:pt x="63501" y="229349"/>
                </a:lnTo>
                <a:lnTo>
                  <a:pt x="127001" y="229349"/>
                </a:lnTo>
                <a:lnTo>
                  <a:pt x="127000" y="0"/>
                </a:lnTo>
                <a:close/>
              </a:path>
              <a:path w="190500" h="388619">
                <a:moveTo>
                  <a:pt x="190500" y="197599"/>
                </a:moveTo>
                <a:lnTo>
                  <a:pt x="127001" y="197599"/>
                </a:lnTo>
                <a:lnTo>
                  <a:pt x="127001" y="229349"/>
                </a:lnTo>
                <a:lnTo>
                  <a:pt x="174625" y="229349"/>
                </a:lnTo>
                <a:lnTo>
                  <a:pt x="190500" y="197599"/>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138227" y="2617303"/>
            <a:ext cx="453390" cy="190500"/>
          </a:xfrm>
          <a:custGeom>
            <a:avLst/>
            <a:gdLst/>
            <a:ahLst/>
            <a:cxnLst/>
            <a:rect l="l" t="t" r="r" b="b"/>
            <a:pathLst>
              <a:path w="453390" h="190500">
                <a:moveTo>
                  <a:pt x="262811" y="126999"/>
                </a:moveTo>
                <a:lnTo>
                  <a:pt x="262811" y="190500"/>
                </a:lnTo>
                <a:lnTo>
                  <a:pt x="389812" y="127000"/>
                </a:lnTo>
                <a:lnTo>
                  <a:pt x="262811" y="126999"/>
                </a:lnTo>
                <a:close/>
              </a:path>
              <a:path w="453390" h="190500">
                <a:moveTo>
                  <a:pt x="262812" y="63499"/>
                </a:moveTo>
                <a:lnTo>
                  <a:pt x="262811" y="126999"/>
                </a:lnTo>
                <a:lnTo>
                  <a:pt x="294562" y="127000"/>
                </a:lnTo>
                <a:lnTo>
                  <a:pt x="294562" y="63500"/>
                </a:lnTo>
                <a:lnTo>
                  <a:pt x="262812" y="63499"/>
                </a:lnTo>
                <a:close/>
              </a:path>
              <a:path w="453390" h="190500">
                <a:moveTo>
                  <a:pt x="262812" y="0"/>
                </a:moveTo>
                <a:lnTo>
                  <a:pt x="262812" y="63499"/>
                </a:lnTo>
                <a:lnTo>
                  <a:pt x="294562" y="63500"/>
                </a:lnTo>
                <a:lnTo>
                  <a:pt x="294562" y="127000"/>
                </a:lnTo>
                <a:lnTo>
                  <a:pt x="389814" y="126998"/>
                </a:lnTo>
                <a:lnTo>
                  <a:pt x="453312" y="95250"/>
                </a:lnTo>
                <a:lnTo>
                  <a:pt x="262812" y="0"/>
                </a:lnTo>
                <a:close/>
              </a:path>
              <a:path w="453390" h="190500">
                <a:moveTo>
                  <a:pt x="0" y="63498"/>
                </a:moveTo>
                <a:lnTo>
                  <a:pt x="0" y="126998"/>
                </a:lnTo>
                <a:lnTo>
                  <a:pt x="262811" y="126999"/>
                </a:lnTo>
                <a:lnTo>
                  <a:pt x="262812" y="63499"/>
                </a:lnTo>
                <a:lnTo>
                  <a:pt x="0" y="63498"/>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042977" y="2682816"/>
            <a:ext cx="190500" cy="388620"/>
          </a:xfrm>
          <a:custGeom>
            <a:avLst/>
            <a:gdLst/>
            <a:ahLst/>
            <a:cxnLst/>
            <a:rect l="l" t="t" r="r" b="b"/>
            <a:pathLst>
              <a:path w="190500" h="388619">
                <a:moveTo>
                  <a:pt x="63501" y="197599"/>
                </a:moveTo>
                <a:lnTo>
                  <a:pt x="0" y="197599"/>
                </a:lnTo>
                <a:lnTo>
                  <a:pt x="95251" y="388099"/>
                </a:lnTo>
                <a:lnTo>
                  <a:pt x="174625" y="229349"/>
                </a:lnTo>
                <a:lnTo>
                  <a:pt x="63501" y="229349"/>
                </a:lnTo>
                <a:lnTo>
                  <a:pt x="63501" y="197599"/>
                </a:lnTo>
                <a:close/>
              </a:path>
              <a:path w="190500" h="388619">
                <a:moveTo>
                  <a:pt x="127000" y="0"/>
                </a:moveTo>
                <a:lnTo>
                  <a:pt x="63500" y="0"/>
                </a:lnTo>
                <a:lnTo>
                  <a:pt x="63501" y="229349"/>
                </a:lnTo>
                <a:lnTo>
                  <a:pt x="127001" y="229349"/>
                </a:lnTo>
                <a:lnTo>
                  <a:pt x="127000" y="0"/>
                </a:lnTo>
                <a:close/>
              </a:path>
              <a:path w="190500" h="388619">
                <a:moveTo>
                  <a:pt x="190500" y="197599"/>
                </a:moveTo>
                <a:lnTo>
                  <a:pt x="127001" y="197599"/>
                </a:lnTo>
                <a:lnTo>
                  <a:pt x="127001" y="229349"/>
                </a:lnTo>
                <a:lnTo>
                  <a:pt x="174625" y="229349"/>
                </a:lnTo>
                <a:lnTo>
                  <a:pt x="190500" y="197599"/>
                </a:lnTo>
                <a:close/>
              </a:path>
            </a:pathLst>
          </a:custGeom>
          <a:solidFill>
            <a:srgbClr val="4A8E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正方形/長方形 5"/>
          <p:cNvSpPr/>
          <p:nvPr/>
        </p:nvSpPr>
        <p:spPr>
          <a:xfrm>
            <a:off x="1295400" y="5715000"/>
            <a:ext cx="7772399" cy="646331"/>
          </a:xfrm>
          <a:prstGeom prst="rect">
            <a:avLst/>
          </a:prstGeom>
        </p:spPr>
        <p:txBody>
          <a:bodyPr wrap="square">
            <a:spAutoFit/>
          </a:bodyPr>
          <a:lstStyle/>
          <a:p>
            <a:r>
              <a:rPr lang="en-US" altLang="ja-JP" dirty="0">
                <a:solidFill>
                  <a:srgbClr val="000000"/>
                </a:solidFill>
                <a:latin typeface="BSZPYG+HelveticaNeue"/>
              </a:rPr>
              <a:t>In practice, we’d also want to solve for the </a:t>
            </a:r>
            <a:r>
              <a:rPr lang="en-US" altLang="ja-JP" dirty="0">
                <a:solidFill>
                  <a:srgbClr val="FF0000"/>
                </a:solidFill>
                <a:latin typeface="BSZPYG+HelveticaNeue"/>
              </a:rPr>
              <a:t>scale</a:t>
            </a:r>
            <a:r>
              <a:rPr lang="en-US" altLang="ja-JP" dirty="0">
                <a:solidFill>
                  <a:srgbClr val="000000"/>
                </a:solidFill>
                <a:latin typeface="BSZPYG+HelveticaNeue"/>
              </a:rPr>
              <a:t> and </a:t>
            </a:r>
            <a:r>
              <a:rPr lang="en-US" altLang="ja-JP" dirty="0">
                <a:solidFill>
                  <a:srgbClr val="FF0000"/>
                </a:solidFill>
                <a:latin typeface="BSZPYG+HelveticaNeue"/>
              </a:rPr>
              <a:t>skew</a:t>
            </a:r>
            <a:r>
              <a:rPr lang="en-US" altLang="ja-JP" dirty="0">
                <a:solidFill>
                  <a:srgbClr val="000000"/>
                </a:solidFill>
                <a:latin typeface="BSZPYG+HelveticaNeue"/>
              </a:rPr>
              <a:t> due to di</a:t>
            </a:r>
            <a:r>
              <a:rPr lang="en-US" altLang="ja-JP" dirty="0">
                <a:solidFill>
                  <a:srgbClr val="000000"/>
                </a:solidFill>
                <a:latin typeface="GRXRJK+HelveticaNeue"/>
              </a:rPr>
              <a:t>ff</a:t>
            </a:r>
            <a:r>
              <a:rPr lang="en-US" altLang="ja-JP" dirty="0">
                <a:solidFill>
                  <a:srgbClr val="000000"/>
                </a:solidFill>
                <a:latin typeface="BSZPYG+HelveticaNeue"/>
              </a:rPr>
              <a:t>erent viewpoints</a:t>
            </a:r>
            <a:r>
              <a:rPr lang="en-US" altLang="ja-JP" dirty="0" smtClean="0">
                <a:solidFill>
                  <a:srgbClr val="000000"/>
                </a:solidFill>
                <a:latin typeface="BSZPYG+HelveticaNeue"/>
              </a:rPr>
              <a:t>.</a:t>
            </a:r>
            <a:endParaRPr lang="ja-JP" altLang="en-US" dirty="0"/>
          </a:p>
        </p:txBody>
      </p:sp>
      <p:sp>
        <p:nvSpPr>
          <p:cNvPr id="28" name="テキスト ボックス 27"/>
          <p:cNvSpPr txBox="1"/>
          <p:nvPr/>
        </p:nvSpPr>
        <p:spPr>
          <a:xfrm>
            <a:off x="9296400" y="1299644"/>
            <a:ext cx="2133600" cy="369332"/>
          </a:xfrm>
          <a:prstGeom prst="rect">
            <a:avLst/>
          </a:prstGeom>
          <a:noFill/>
        </p:spPr>
        <p:txBody>
          <a:bodyPr wrap="square" rtlCol="0">
            <a:spAutoFit/>
          </a:bodyPr>
          <a:lstStyle/>
          <a:p>
            <a:r>
              <a:rPr kumimoji="1" lang="en-US" altLang="ja-JP" dirty="0" smtClean="0"/>
              <a:t>Translation</a:t>
            </a:r>
            <a:r>
              <a:rPr kumimoji="1" lang="ja-JP" altLang="en-US" dirty="0" err="1" smtClean="0"/>
              <a:t>だけの</a:t>
            </a:r>
            <a:r>
              <a:rPr kumimoji="1" lang="ja-JP" altLang="en-US" dirty="0" smtClean="0"/>
              <a:t>例</a:t>
            </a:r>
            <a:endParaRPr kumimoji="1" lang="ja-JP" altLang="en-US" dirty="0"/>
          </a:p>
        </p:txBody>
      </p:sp>
    </p:spTree>
    <p:extLst>
      <p:ext uri="{BB962C8B-B14F-4D97-AF65-F5344CB8AC3E}">
        <p14:creationId xmlns:p14="http://schemas.microsoft.com/office/powerpoint/2010/main" val="611275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753735"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a:t>
            </a:r>
            <a:r>
              <a:rPr spc="85" dirty="0">
                <a:latin typeface="Trebuchet MS"/>
                <a:cs typeface="Trebuchet MS"/>
              </a:rPr>
              <a:t> </a:t>
            </a:r>
            <a:r>
              <a:rPr spc="-140" dirty="0">
                <a:latin typeface="Trebuchet MS"/>
                <a:cs typeface="Trebuchet MS"/>
              </a:rPr>
              <a:t>Localization</a:t>
            </a:r>
          </a:p>
        </p:txBody>
      </p:sp>
    </p:spTree>
    <p:extLst>
      <p:ext uri="{BB962C8B-B14F-4D97-AF65-F5344CB8AC3E}">
        <p14:creationId xmlns:p14="http://schemas.microsoft.com/office/powerpoint/2010/main" val="2804731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753735"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a:t>
            </a:r>
            <a:r>
              <a:rPr spc="85" dirty="0">
                <a:latin typeface="Trebuchet MS"/>
                <a:cs typeface="Trebuchet MS"/>
              </a:rPr>
              <a:t> </a:t>
            </a:r>
            <a:r>
              <a:rPr spc="-140" dirty="0">
                <a:latin typeface="Trebuchet MS"/>
                <a:cs typeface="Trebuchet MS"/>
              </a:rPr>
              <a:t>Localization</a:t>
            </a:r>
          </a:p>
        </p:txBody>
      </p:sp>
      <p:sp>
        <p:nvSpPr>
          <p:cNvPr id="3" name="object 3"/>
          <p:cNvSpPr txBox="1"/>
          <p:nvPr/>
        </p:nvSpPr>
        <p:spPr>
          <a:xfrm>
            <a:off x="500965" y="1473200"/>
            <a:ext cx="6450965" cy="436880"/>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700" b="0" i="0" u="none" strike="noStrike" kern="1200" cap="none" spc="5" normalizeH="0" baseline="0" noProof="0" dirty="0">
                <a:ln>
                  <a:noFill/>
                </a:ln>
                <a:solidFill>
                  <a:srgbClr val="002060"/>
                </a:solidFill>
                <a:effectLst/>
                <a:uLnTx/>
                <a:uFillTx/>
                <a:latin typeface="Tahoma"/>
                <a:ea typeface="+mn-ea"/>
                <a:cs typeface="Tahoma"/>
              </a:rPr>
              <a:t>Matched </a:t>
            </a:r>
            <a:r>
              <a:rPr kumimoji="1" sz="2700" b="0" i="0" u="none" strike="noStrike" kern="1200" cap="none" spc="-50" normalizeH="0" baseline="0" noProof="0" dirty="0">
                <a:ln>
                  <a:noFill/>
                </a:ln>
                <a:solidFill>
                  <a:srgbClr val="002060"/>
                </a:solidFill>
                <a:effectLst/>
                <a:uLnTx/>
                <a:uFillTx/>
                <a:latin typeface="Tahoma"/>
                <a:ea typeface="+mn-ea"/>
                <a:cs typeface="Tahoma"/>
              </a:rPr>
              <a:t>feature </a:t>
            </a:r>
            <a:r>
              <a:rPr kumimoji="1" sz="2700" b="0" i="0" u="none" strike="noStrike" kern="1200" cap="none" spc="-15" normalizeH="0" baseline="0" noProof="0" dirty="0">
                <a:ln>
                  <a:noFill/>
                </a:ln>
                <a:solidFill>
                  <a:srgbClr val="002060"/>
                </a:solidFill>
                <a:effectLst/>
                <a:uLnTx/>
                <a:uFillTx/>
                <a:latin typeface="Tahoma"/>
                <a:ea typeface="+mn-ea"/>
                <a:cs typeface="Tahoma"/>
              </a:rPr>
              <a:t>pairs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45" normalizeH="0" baseline="0" noProof="0" dirty="0">
                <a:ln>
                  <a:noFill/>
                </a:ln>
                <a:solidFill>
                  <a:srgbClr val="002060"/>
                </a:solidFill>
                <a:effectLst/>
                <a:uLnTx/>
                <a:uFillTx/>
                <a:latin typeface="Tahoma"/>
                <a:ea typeface="+mn-ea"/>
                <a:cs typeface="Tahoma"/>
              </a:rPr>
              <a:t>images </a:t>
            </a:r>
            <a:r>
              <a:rPr kumimoji="1" sz="2700" b="0" i="0" u="none" strike="noStrike" kern="1200" cap="none" spc="175" normalizeH="0" baseline="0" noProof="0" dirty="0">
                <a:ln>
                  <a:noFill/>
                </a:ln>
                <a:solidFill>
                  <a:srgbClr val="002060"/>
                </a:solidFill>
                <a:effectLst/>
                <a:uLnTx/>
                <a:uFillTx/>
                <a:latin typeface="Tahoma"/>
                <a:ea typeface="+mn-ea"/>
                <a:cs typeface="Tahoma"/>
              </a:rPr>
              <a:t>1 </a:t>
            </a:r>
            <a:r>
              <a:rPr kumimoji="1" sz="2700" b="0" i="0" u="none" strike="noStrike" kern="1200" cap="none" spc="-35" normalizeH="0" baseline="0" noProof="0" dirty="0">
                <a:ln>
                  <a:noFill/>
                </a:ln>
                <a:solidFill>
                  <a:srgbClr val="002060"/>
                </a:solidFill>
                <a:effectLst/>
                <a:uLnTx/>
                <a:uFillTx/>
                <a:latin typeface="Tahoma"/>
                <a:ea typeface="+mn-ea"/>
                <a:cs typeface="Tahoma"/>
              </a:rPr>
              <a:t>and</a:t>
            </a:r>
            <a:r>
              <a:rPr kumimoji="1" sz="2700" b="0" i="0" u="none" strike="noStrike" kern="1200" cap="none" spc="-500" normalizeH="0" baseline="0" noProof="0" dirty="0">
                <a:ln>
                  <a:noFill/>
                </a:ln>
                <a:solidFill>
                  <a:srgbClr val="002060"/>
                </a:solidFill>
                <a:effectLst/>
                <a:uLnTx/>
                <a:uFillTx/>
                <a:latin typeface="Tahoma"/>
                <a:ea typeface="+mn-ea"/>
                <a:cs typeface="Tahoma"/>
              </a:rPr>
              <a:t> </a:t>
            </a:r>
            <a:r>
              <a:rPr kumimoji="1" sz="2700" b="0" i="0" u="none" strike="noStrike" kern="1200" cap="none" spc="-5" normalizeH="0" baseline="0" noProof="0" dirty="0">
                <a:ln>
                  <a:noFill/>
                </a:ln>
                <a:solidFill>
                  <a:srgbClr val="002060"/>
                </a:solidFill>
                <a:effectLst/>
                <a:uLnTx/>
                <a:uFillTx/>
                <a:latin typeface="Tahoma"/>
                <a:ea typeface="+mn-ea"/>
                <a:cs typeface="Tahoma"/>
              </a:rPr>
              <a:t>2:</a:t>
            </a:r>
            <a:endParaRPr kumimoji="1" sz="2700" b="0" i="0" u="none" strike="noStrike" kern="1200" cap="none" spc="0" normalizeH="0" baseline="0" noProof="0">
              <a:ln>
                <a:noFill/>
              </a:ln>
              <a:solidFill>
                <a:prstClr val="black"/>
              </a:solidFill>
              <a:effectLst/>
              <a:uLnTx/>
              <a:uFillTx/>
              <a:latin typeface="Tahoma"/>
              <a:ea typeface="+mn-ea"/>
              <a:cs typeface="Tahoma"/>
            </a:endParaRPr>
          </a:p>
        </p:txBody>
      </p:sp>
      <p:sp>
        <p:nvSpPr>
          <p:cNvPr id="13" name="object 13"/>
          <p:cNvSpPr txBox="1"/>
          <p:nvPr/>
        </p:nvSpPr>
        <p:spPr>
          <a:xfrm>
            <a:off x="488265" y="2969767"/>
            <a:ext cx="2877820" cy="384721"/>
          </a:xfrm>
          <a:prstGeom prst="rect">
            <a:avLst/>
          </a:prstGeom>
        </p:spPr>
        <p:txBody>
          <a:bodyPr vert="horz" wrap="square" lIns="0" tIns="12700" rIns="0" bIns="0" rtlCol="0">
            <a:spAutoFit/>
          </a:bodyPr>
          <a:lstStyle/>
          <a:p>
            <a:pPr marL="311150" marR="0" lvl="0" indent="-285750" algn="l" defTabSz="914400" rtl="0" eaLnBrk="1" fontAlgn="auto" latinLnBrk="0" hangingPunct="1">
              <a:lnSpc>
                <a:spcPts val="2935"/>
              </a:lnSpc>
              <a:spcBef>
                <a:spcPts val="100"/>
              </a:spcBef>
              <a:spcAft>
                <a:spcPts val="0"/>
              </a:spcAft>
              <a:buClrTx/>
              <a:buSzTx/>
              <a:buFont typeface="Arial"/>
              <a:buChar char="•"/>
              <a:tabLst>
                <a:tab pos="310515" algn="l"/>
                <a:tab pos="311150" algn="l"/>
              </a:tabLst>
              <a:defRPr/>
            </a:pPr>
            <a:r>
              <a:rPr kumimoji="1" sz="2700" b="1" i="0" u="none" strike="noStrike" kern="1200" cap="none" spc="-15" normalizeH="0" baseline="0" noProof="0" dirty="0">
                <a:ln>
                  <a:noFill/>
                </a:ln>
                <a:solidFill>
                  <a:srgbClr val="002060"/>
                </a:solidFill>
                <a:effectLst/>
                <a:uLnTx/>
                <a:uFillTx/>
                <a:latin typeface="Calibri"/>
                <a:ea typeface="+mn-ea"/>
                <a:cs typeface="Calibri"/>
              </a:rPr>
              <a:t>Model</a:t>
            </a:r>
            <a:r>
              <a:rPr kumimoji="1" sz="2700" b="1" i="0" u="none" strike="noStrike" kern="1200" cap="none" spc="-15" normalizeH="0" baseline="0" noProof="0" dirty="0" smtClean="0">
                <a:ln>
                  <a:noFill/>
                </a:ln>
                <a:solidFill>
                  <a:srgbClr val="002060"/>
                </a:solidFill>
                <a:effectLst/>
                <a:uLnTx/>
                <a:uFillTx/>
                <a:latin typeface="Calibri"/>
                <a:ea typeface="+mn-ea"/>
                <a:cs typeface="Calibri"/>
              </a:rPr>
              <a:t>:</a:t>
            </a:r>
            <a:endParaRPr kumimoji="1" sz="27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17" name="図 16"/>
          <p:cNvPicPr>
            <a:picLocks noChangeAspect="1"/>
          </p:cNvPicPr>
          <p:nvPr/>
        </p:nvPicPr>
        <p:blipFill>
          <a:blip r:embed="rId2"/>
          <a:stretch>
            <a:fillRect/>
          </a:stretch>
        </p:blipFill>
        <p:spPr>
          <a:xfrm>
            <a:off x="1143000" y="1883086"/>
            <a:ext cx="3637411" cy="1128851"/>
          </a:xfrm>
          <a:prstGeom prst="rect">
            <a:avLst/>
          </a:prstGeom>
        </p:spPr>
      </p:pic>
      <p:pic>
        <p:nvPicPr>
          <p:cNvPr id="18" name="図 17"/>
          <p:cNvPicPr>
            <a:picLocks noChangeAspect="1"/>
          </p:cNvPicPr>
          <p:nvPr/>
        </p:nvPicPr>
        <p:blipFill>
          <a:blip r:embed="rId3"/>
          <a:stretch>
            <a:fillRect/>
          </a:stretch>
        </p:blipFill>
        <p:spPr>
          <a:xfrm>
            <a:off x="1063348" y="3354488"/>
            <a:ext cx="3009900" cy="1285875"/>
          </a:xfrm>
          <a:prstGeom prst="rect">
            <a:avLst/>
          </a:prstGeom>
        </p:spPr>
      </p:pic>
    </p:spTree>
    <p:extLst>
      <p:ext uri="{BB962C8B-B14F-4D97-AF65-F5344CB8AC3E}">
        <p14:creationId xmlns:p14="http://schemas.microsoft.com/office/powerpoint/2010/main" val="3244153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753735"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Trebuchet MS"/>
                <a:cs typeface="Trebuchet MS"/>
              </a:rPr>
              <a:t>Image </a:t>
            </a:r>
            <a:r>
              <a:rPr spc="-185" dirty="0">
                <a:latin typeface="Trebuchet MS"/>
                <a:cs typeface="Trebuchet MS"/>
              </a:rPr>
              <a:t>Features:</a:t>
            </a:r>
            <a:r>
              <a:rPr spc="85" dirty="0">
                <a:latin typeface="Trebuchet MS"/>
                <a:cs typeface="Trebuchet MS"/>
              </a:rPr>
              <a:t> </a:t>
            </a:r>
            <a:r>
              <a:rPr spc="-140" dirty="0">
                <a:latin typeface="Trebuchet MS"/>
                <a:cs typeface="Trebuchet MS"/>
              </a:rPr>
              <a:t>Localization</a:t>
            </a:r>
          </a:p>
        </p:txBody>
      </p:sp>
      <mc:AlternateContent xmlns:mc="http://schemas.openxmlformats.org/markup-compatibility/2006" xmlns:a14="http://schemas.microsoft.com/office/drawing/2010/main">
        <mc:Choice Requires="a14">
          <p:sp>
            <p:nvSpPr>
              <p:cNvPr id="9" name="object 9"/>
              <p:cNvSpPr txBox="1"/>
              <p:nvPr/>
            </p:nvSpPr>
            <p:spPr>
              <a:xfrm>
                <a:off x="966103" y="1224200"/>
                <a:ext cx="7711440" cy="1799210"/>
              </a:xfrm>
              <a:prstGeom prst="rect">
                <a:avLst/>
              </a:prstGeom>
            </p:spPr>
            <p:txBody>
              <a:bodyPr vert="horz" wrap="square" lIns="0" tIns="82550" rIns="0" bIns="0" rtlCol="0">
                <a:spAutoFit/>
              </a:bodyPr>
              <a:lstStyle/>
              <a:p>
                <a:pPr marL="361950" marR="55880" lvl="0" indent="-285750" algn="l" defTabSz="914400" rtl="0" eaLnBrk="1" fontAlgn="auto" latinLnBrk="0" hangingPunct="1">
                  <a:lnSpc>
                    <a:spcPts val="3310"/>
                  </a:lnSpc>
                  <a:spcBef>
                    <a:spcPts val="650"/>
                  </a:spcBef>
                  <a:spcAft>
                    <a:spcPts val="0"/>
                  </a:spcAft>
                  <a:buClrTx/>
                  <a:buSzTx/>
                  <a:buFont typeface="Arial"/>
                  <a:buChar char="•"/>
                  <a:tabLst>
                    <a:tab pos="361315" algn="l"/>
                    <a:tab pos="361950" algn="l"/>
                    <a:tab pos="5147945" algn="l"/>
                    <a:tab pos="6376035" algn="l"/>
                  </a:tabLst>
                  <a:defRPr/>
                </a:pPr>
                <a:r>
                  <a:rPr kumimoji="1" lang="en-US" sz="2700" b="0" i="0" u="none" strike="noStrike" kern="1200" cap="none" spc="-30" normalizeH="0" baseline="0" noProof="0" dirty="0" smtClean="0">
                    <a:ln>
                      <a:noFill/>
                    </a:ln>
                    <a:solidFill>
                      <a:srgbClr val="002060"/>
                    </a:solidFill>
                    <a:effectLst/>
                    <a:uLnTx/>
                    <a:uFillTx/>
                    <a:latin typeface="Tahoma"/>
                    <a:ea typeface="+mn-ea"/>
                    <a:cs typeface="Tahoma"/>
                  </a:rPr>
                  <a:t>Problem: </a:t>
                </a:r>
                <a:r>
                  <a:rPr kumimoji="1" lang="en-US" sz="2700" b="0" i="0" u="none" strike="noStrike" kern="1200" cap="none" spc="45" normalizeH="0" baseline="0" noProof="0" dirty="0">
                    <a:ln>
                      <a:noFill/>
                    </a:ln>
                    <a:solidFill>
                      <a:srgbClr val="002060"/>
                    </a:solidFill>
                    <a:effectLst/>
                    <a:uLnTx/>
                    <a:uFillTx/>
                    <a:latin typeface="Tahoma"/>
                    <a:ea typeface="+mn-ea"/>
                    <a:cs typeface="Tahoma"/>
                  </a:rPr>
                  <a:t>Find </a:t>
                </a:r>
                <a:r>
                  <a:rPr kumimoji="1" lang="en-US" sz="2700" b="0" i="0" u="none" strike="noStrike" kern="1200" cap="none" spc="-25" normalizeH="0" baseline="0" noProof="0" dirty="0" smtClean="0">
                    <a:ln>
                      <a:noFill/>
                    </a:ln>
                    <a:solidFill>
                      <a:srgbClr val="002060"/>
                    </a:solidFill>
                    <a:effectLst/>
                    <a:uLnTx/>
                    <a:uFillTx/>
                    <a:latin typeface="Tahoma"/>
                    <a:ea typeface="+mn-ea"/>
                    <a:cs typeface="Tahoma"/>
                  </a:rPr>
                  <a:t>translation </a:t>
                </a:r>
                <a14:m>
                  <m:oMath xmlns:m="http://schemas.openxmlformats.org/officeDocument/2006/math">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𝑇</m:t>
                    </m:r>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𝑡</m:t>
                        </m:r>
                      </m:e>
                      <m:sub>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𝑢</m:t>
                        </m:r>
                      </m:sub>
                    </m:sSub>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𝑡</m:t>
                        </m:r>
                      </m:e>
                      <m:sub>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𝑣</m:t>
                        </m:r>
                      </m:sub>
                    </m:sSub>
                    <m:r>
                      <a:rPr kumimoji="1" lang="en-US" sz="2700" b="0"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ahoma"/>
                      </a:rPr>
                      <m:t>]</m:t>
                    </m:r>
                  </m:oMath>
                </a14:m>
                <a:r>
                  <a:rPr lang="en-US" sz="2700" spc="-140" dirty="0" smtClean="0">
                    <a:solidFill>
                      <a:srgbClr val="002060"/>
                    </a:solidFill>
                    <a:latin typeface="Tahoma"/>
                    <a:cs typeface="Tahoma"/>
                  </a:rPr>
                  <a:t> </a:t>
                </a:r>
                <a:r>
                  <a:rPr kumimoji="1" lang="en-US" sz="2700" b="0" i="0" u="none" strike="noStrike" kern="1200" cap="none" spc="55" normalizeH="0" baseline="0" noProof="0" dirty="0" smtClean="0">
                    <a:ln>
                      <a:noFill/>
                    </a:ln>
                    <a:solidFill>
                      <a:srgbClr val="002060"/>
                    </a:solidFill>
                    <a:effectLst/>
                    <a:uLnTx/>
                    <a:uFillTx/>
                    <a:latin typeface="Tahoma"/>
                    <a:ea typeface="+mn-ea"/>
                    <a:cs typeface="Tahoma"/>
                  </a:rPr>
                  <a:t>in</a:t>
                </a:r>
                <a:r>
                  <a:rPr kumimoji="1" lang="en-US" sz="2700" b="0" i="0" u="none" strike="noStrike" kern="1200" cap="none" spc="-114" normalizeH="0" baseline="0" noProof="0" dirty="0" smtClean="0">
                    <a:ln>
                      <a:noFill/>
                    </a:ln>
                    <a:solidFill>
                      <a:srgbClr val="002060"/>
                    </a:solidFill>
                    <a:effectLst/>
                    <a:uLnTx/>
                    <a:uFillTx/>
                    <a:latin typeface="Tahoma"/>
                    <a:ea typeface="+mn-ea"/>
                    <a:cs typeface="Tahoma"/>
                  </a:rPr>
                  <a:t> </a:t>
                </a:r>
                <a:r>
                  <a:rPr kumimoji="1" lang="en-US" sz="2700" b="0" i="0" u="none" strike="noStrike" kern="1200" cap="none" spc="-55"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40" normalizeH="0" baseline="0" noProof="0" dirty="0">
                    <a:ln>
                      <a:noFill/>
                    </a:ln>
                    <a:solidFill>
                      <a:srgbClr val="002060"/>
                    </a:solidFill>
                    <a:effectLst/>
                    <a:uLnTx/>
                    <a:uFillTx/>
                    <a:latin typeface="Tahoma"/>
                    <a:ea typeface="+mn-ea"/>
                    <a:cs typeface="Tahoma"/>
                  </a:rPr>
                  <a:t>coordinate </a:t>
                </a:r>
                <a:r>
                  <a:rPr kumimoji="1" lang="en-US" sz="2700" b="0" i="0" u="none" strike="noStrike" kern="1200" cap="none" spc="-55" normalizeH="0" baseline="0" noProof="0" dirty="0">
                    <a:ln>
                      <a:noFill/>
                    </a:ln>
                    <a:solidFill>
                      <a:srgbClr val="002060"/>
                    </a:solidFill>
                    <a:effectLst/>
                    <a:uLnTx/>
                    <a:uFillTx/>
                    <a:latin typeface="Tahoma"/>
                    <a:ea typeface="+mn-ea"/>
                    <a:cs typeface="Tahoma"/>
                  </a:rPr>
                  <a:t>system </a:t>
                </a:r>
                <a:r>
                  <a:rPr kumimoji="1" lang="en-US" sz="2700" b="0" i="0" u="none" strike="noStrike" kern="1200" cap="none" spc="-80" normalizeH="0" baseline="0" noProof="0" dirty="0">
                    <a:ln>
                      <a:noFill/>
                    </a:ln>
                    <a:solidFill>
                      <a:srgbClr val="002060"/>
                    </a:solidFill>
                    <a:effectLst/>
                    <a:uLnTx/>
                    <a:uFillTx/>
                    <a:latin typeface="Tahoma"/>
                    <a:ea typeface="+mn-ea"/>
                    <a:cs typeface="Tahoma"/>
                  </a:rPr>
                  <a:t>between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 </a:t>
                </a:r>
                <a:r>
                  <a:rPr kumimoji="1" lang="en-US" sz="2700" b="0" i="0" u="none" strike="noStrike" kern="1200" cap="none" spc="175" normalizeH="0" baseline="0" noProof="0" dirty="0">
                    <a:ln>
                      <a:noFill/>
                    </a:ln>
                    <a:solidFill>
                      <a:srgbClr val="002060"/>
                    </a:solidFill>
                    <a:effectLst/>
                    <a:uLnTx/>
                    <a:uFillTx/>
                    <a:latin typeface="Tahoma"/>
                    <a:ea typeface="+mn-ea"/>
                    <a:cs typeface="Tahoma"/>
                  </a:rPr>
                  <a:t>1 </a:t>
                </a:r>
                <a:r>
                  <a:rPr kumimoji="1" lang="en-US" sz="2700" b="0" i="0" u="none" strike="noStrike" kern="1200" cap="none" spc="-35" normalizeH="0" baseline="0" noProof="0" dirty="0">
                    <a:ln>
                      <a:noFill/>
                    </a:ln>
                    <a:solidFill>
                      <a:srgbClr val="002060"/>
                    </a:solidFill>
                    <a:effectLst/>
                    <a:uLnTx/>
                    <a:uFillTx/>
                    <a:latin typeface="Tahoma"/>
                    <a:ea typeface="+mn-ea"/>
                    <a:cs typeface="Tahoma"/>
                  </a:rPr>
                  <a:t>and </a:t>
                </a:r>
                <a:r>
                  <a:rPr kumimoji="1" lang="en-US" sz="2700" b="0" i="0" u="none" strike="noStrike" kern="1200" cap="none" spc="-50" normalizeH="0" baseline="0" noProof="0" dirty="0">
                    <a:ln>
                      <a:noFill/>
                    </a:ln>
                    <a:solidFill>
                      <a:srgbClr val="002060"/>
                    </a:solidFill>
                    <a:effectLst/>
                    <a:uLnTx/>
                    <a:uFillTx/>
                    <a:latin typeface="Tahoma"/>
                    <a:ea typeface="+mn-ea"/>
                    <a:cs typeface="Tahoma"/>
                  </a:rPr>
                  <a:t>image</a:t>
                </a:r>
                <a:r>
                  <a:rPr kumimoji="1" lang="en-US" sz="2700" b="0" i="0" u="none" strike="noStrike" kern="1200" cap="none" spc="-245" normalizeH="0" baseline="0" noProof="0" dirty="0">
                    <a:ln>
                      <a:noFill/>
                    </a:ln>
                    <a:solidFill>
                      <a:srgbClr val="002060"/>
                    </a:solidFill>
                    <a:effectLst/>
                    <a:uLnTx/>
                    <a:uFillTx/>
                    <a:latin typeface="Tahoma"/>
                    <a:ea typeface="+mn-ea"/>
                    <a:cs typeface="Tahoma"/>
                  </a:rPr>
                  <a:t> </a:t>
                </a:r>
                <a:r>
                  <a:rPr kumimoji="1" lang="en-US" sz="2700" b="0" i="0" u="none" strike="noStrike" kern="1200" cap="none" spc="175" normalizeH="0" baseline="0" noProof="0" dirty="0">
                    <a:ln>
                      <a:noFill/>
                    </a:ln>
                    <a:solidFill>
                      <a:srgbClr val="002060"/>
                    </a:solidFill>
                    <a:effectLst/>
                    <a:uLnTx/>
                    <a:uFillTx/>
                    <a:latin typeface="Tahoma"/>
                    <a:ea typeface="+mn-ea"/>
                    <a:cs typeface="Tahoma"/>
                  </a:rPr>
                  <a:t>2</a:t>
                </a:r>
                <a:endParaRPr kumimoji="1" lang="en-US" sz="2700" b="0" i="0" u="none" strike="noStrike" kern="1200" cap="none" spc="0" normalizeH="0" baseline="0" noProof="0" dirty="0">
                  <a:ln>
                    <a:noFill/>
                  </a:ln>
                  <a:solidFill>
                    <a:prstClr val="black"/>
                  </a:solidFill>
                  <a:effectLst/>
                  <a:uLnTx/>
                  <a:uFillTx/>
                  <a:latin typeface="Tahoma"/>
                  <a:ea typeface="+mn-ea"/>
                  <a:cs typeface="Tahoma"/>
                </a:endParaRPr>
              </a:p>
              <a:p>
                <a:pPr marL="0" marR="0" lvl="0" indent="0" algn="l" defTabSz="914400" rtl="0" eaLnBrk="1" fontAlgn="auto" latinLnBrk="0" hangingPunct="1">
                  <a:lnSpc>
                    <a:spcPct val="100000"/>
                  </a:lnSpc>
                  <a:spcBef>
                    <a:spcPts val="40"/>
                  </a:spcBef>
                  <a:spcAft>
                    <a:spcPts val="0"/>
                  </a:spcAft>
                  <a:buClr>
                    <a:srgbClr val="002060"/>
                  </a:buClr>
                  <a:buSzTx/>
                  <a:buFont typeface="Arial"/>
                  <a:buChar char="•"/>
                  <a:tabLst/>
                  <a:defRPr/>
                </a:pPr>
                <a:endParaRPr kumimoji="1" lang="en-US" sz="2950" b="0" i="0" u="none" strike="noStrike" kern="1200" cap="none" spc="0" normalizeH="0" baseline="0" noProof="0" dirty="0">
                  <a:ln>
                    <a:noFill/>
                  </a:ln>
                  <a:solidFill>
                    <a:prstClr val="black"/>
                  </a:solidFill>
                  <a:effectLst/>
                  <a:uLnTx/>
                  <a:uFillTx/>
                  <a:latin typeface="Times New Roman"/>
                  <a:ea typeface="+mn-ea"/>
                  <a:cs typeface="Times New Roman"/>
                </a:endParaRPr>
              </a:p>
              <a:p>
                <a:pPr marL="361950" marR="0" lvl="0" indent="-285750" algn="l" defTabSz="914400" rtl="0" eaLnBrk="1" fontAlgn="auto" latinLnBrk="0" hangingPunct="1">
                  <a:lnSpc>
                    <a:spcPct val="100000"/>
                  </a:lnSpc>
                  <a:spcBef>
                    <a:spcPts val="0"/>
                  </a:spcBef>
                  <a:spcAft>
                    <a:spcPts val="0"/>
                  </a:spcAft>
                  <a:buClrTx/>
                  <a:buSzTx/>
                  <a:buFont typeface="Arial"/>
                  <a:buChar char="•"/>
                  <a:tabLst>
                    <a:tab pos="361315" algn="l"/>
                    <a:tab pos="361950" algn="l"/>
                  </a:tabLst>
                  <a:defRPr/>
                </a:pPr>
                <a:r>
                  <a:rPr kumimoji="1" lang="en-US" sz="2700" b="0" i="0" u="none" strike="noStrike" kern="1200" cap="none" spc="-25" normalizeH="0" baseline="0" noProof="0" dirty="0">
                    <a:ln>
                      <a:noFill/>
                    </a:ln>
                    <a:solidFill>
                      <a:srgbClr val="002060"/>
                    </a:solidFill>
                    <a:effectLst/>
                    <a:uLnTx/>
                    <a:uFillTx/>
                    <a:latin typeface="Tahoma"/>
                    <a:ea typeface="+mn-ea"/>
                    <a:cs typeface="Tahoma"/>
                  </a:rPr>
                  <a:t>Solve </a:t>
                </a:r>
                <a:r>
                  <a:rPr kumimoji="1" lang="en-US" sz="2700" b="0" i="0" u="none" strike="noStrike" kern="1200" cap="none" spc="-20" normalizeH="0" baseline="0" noProof="0" dirty="0">
                    <a:ln>
                      <a:noFill/>
                    </a:ln>
                    <a:solidFill>
                      <a:srgbClr val="002060"/>
                    </a:solidFill>
                    <a:effectLst/>
                    <a:uLnTx/>
                    <a:uFillTx/>
                    <a:latin typeface="Tahoma"/>
                    <a:ea typeface="+mn-ea"/>
                    <a:cs typeface="Tahoma"/>
                  </a:rPr>
                  <a:t>using </a:t>
                </a:r>
                <a:r>
                  <a:rPr kumimoji="1" lang="en-US" sz="2700" b="0" i="0" u="none" strike="noStrike" kern="1200" cap="none" spc="-15" normalizeH="0" baseline="0" noProof="0" dirty="0">
                    <a:ln>
                      <a:noFill/>
                    </a:ln>
                    <a:solidFill>
                      <a:srgbClr val="002060"/>
                    </a:solidFill>
                    <a:effectLst/>
                    <a:uLnTx/>
                    <a:uFillTx/>
                    <a:latin typeface="Tahoma"/>
                    <a:ea typeface="+mn-ea"/>
                    <a:cs typeface="Tahoma"/>
                  </a:rPr>
                  <a:t>least</a:t>
                </a:r>
                <a:r>
                  <a:rPr kumimoji="1" lang="en-US" sz="2700" b="0" i="0" u="none" strike="noStrike" kern="1200" cap="none" spc="-95" normalizeH="0" baseline="0" noProof="0" dirty="0">
                    <a:ln>
                      <a:noFill/>
                    </a:ln>
                    <a:solidFill>
                      <a:srgbClr val="002060"/>
                    </a:solidFill>
                    <a:effectLst/>
                    <a:uLnTx/>
                    <a:uFillTx/>
                    <a:latin typeface="Tahoma"/>
                    <a:ea typeface="+mn-ea"/>
                    <a:cs typeface="Tahoma"/>
                  </a:rPr>
                  <a:t> </a:t>
                </a:r>
                <a:r>
                  <a:rPr kumimoji="1" lang="en-US" sz="2700" b="0" i="0" u="none" strike="noStrike" kern="1200" cap="none" spc="-60" normalizeH="0" baseline="0" noProof="0" dirty="0">
                    <a:ln>
                      <a:noFill/>
                    </a:ln>
                    <a:solidFill>
                      <a:srgbClr val="002060"/>
                    </a:solidFill>
                    <a:effectLst/>
                    <a:uLnTx/>
                    <a:uFillTx/>
                    <a:latin typeface="Tahoma"/>
                    <a:ea typeface="+mn-ea"/>
                    <a:cs typeface="Tahoma"/>
                  </a:rPr>
                  <a:t>squares:</a:t>
                </a:r>
                <a:endParaRPr kumimoji="1" sz="2700" b="0" i="0" u="none" strike="noStrike" kern="1200" cap="none" spc="0" normalizeH="0" baseline="0" noProof="0" dirty="0">
                  <a:ln>
                    <a:noFill/>
                  </a:ln>
                  <a:solidFill>
                    <a:prstClr val="black"/>
                  </a:solidFill>
                  <a:effectLst/>
                  <a:uLnTx/>
                  <a:uFillTx/>
                  <a:latin typeface="Tahoma"/>
                  <a:ea typeface="+mn-ea"/>
                  <a:cs typeface="Tahoma"/>
                </a:endParaRPr>
              </a:p>
            </p:txBody>
          </p:sp>
        </mc:Choice>
        <mc:Fallback xmlns="">
          <p:sp>
            <p:nvSpPr>
              <p:cNvPr id="9" name="object 9"/>
              <p:cNvSpPr txBox="1">
                <a:spLocks noRot="1" noChangeAspect="1" noMove="1" noResize="1" noEditPoints="1" noAdjustHandles="1" noChangeArrowheads="1" noChangeShapeType="1" noTextEdit="1"/>
              </p:cNvSpPr>
              <p:nvPr/>
            </p:nvSpPr>
            <p:spPr>
              <a:xfrm>
                <a:off x="966103" y="1224200"/>
                <a:ext cx="7711440" cy="1799210"/>
              </a:xfrm>
              <a:prstGeom prst="rect">
                <a:avLst/>
              </a:prstGeom>
              <a:blipFill>
                <a:blip r:embed="rId2"/>
                <a:stretch>
                  <a:fillRect l="-1502" t="-2373" r="-949" b="-10508"/>
                </a:stretch>
              </a:blipFill>
            </p:spPr>
            <p:txBody>
              <a:bodyPr/>
              <a:lstStyle/>
              <a:p>
                <a:r>
                  <a:rPr lang="ja-JP" altLang="en-US">
                    <a:noFill/>
                  </a:rPr>
                  <a:t> </a:t>
                </a:r>
              </a:p>
            </p:txBody>
          </p:sp>
        </mc:Fallback>
      </mc:AlternateContent>
      <p:pic>
        <p:nvPicPr>
          <p:cNvPr id="38" name="図 37"/>
          <p:cNvPicPr>
            <a:picLocks noChangeAspect="1"/>
          </p:cNvPicPr>
          <p:nvPr/>
        </p:nvPicPr>
        <p:blipFill>
          <a:blip r:embed="rId3"/>
          <a:stretch>
            <a:fillRect/>
          </a:stretch>
        </p:blipFill>
        <p:spPr>
          <a:xfrm>
            <a:off x="1219200" y="3124200"/>
            <a:ext cx="3933704" cy="2438400"/>
          </a:xfrm>
          <a:prstGeom prst="rect">
            <a:avLst/>
          </a:prstGeom>
        </p:spPr>
      </p:pic>
      <p:sp>
        <p:nvSpPr>
          <p:cNvPr id="3" name="正方形/長方形 2"/>
          <p:cNvSpPr/>
          <p:nvPr/>
        </p:nvSpPr>
        <p:spPr>
          <a:xfrm>
            <a:off x="5715000" y="2866072"/>
            <a:ext cx="6096000" cy="1754326"/>
          </a:xfrm>
          <a:prstGeom prst="rect">
            <a:avLst/>
          </a:prstGeom>
        </p:spPr>
        <p:txBody>
          <a:bodyPr>
            <a:spAutoFit/>
          </a:bodyPr>
          <a:lstStyle/>
          <a:p>
            <a:pPr marL="285750" indent="-285750">
              <a:buFontTx/>
              <a:buChar char="-"/>
            </a:pPr>
            <a:r>
              <a:rPr lang="en-US" altLang="ja-JP" dirty="0" smtClean="0">
                <a:solidFill>
                  <a:srgbClr val="FF0000"/>
                </a:solidFill>
                <a:latin typeface="BSZPYG+HelveticaNeue"/>
              </a:rPr>
              <a:t>Outliers</a:t>
            </a:r>
            <a:r>
              <a:rPr lang="en-US" altLang="ja-JP" dirty="0" smtClean="0">
                <a:solidFill>
                  <a:srgbClr val="000000"/>
                </a:solidFill>
                <a:latin typeface="BSZPYG+HelveticaNeue"/>
              </a:rPr>
              <a:t> </a:t>
            </a:r>
            <a:r>
              <a:rPr lang="en-US" altLang="ja-JP" dirty="0">
                <a:solidFill>
                  <a:srgbClr val="000000"/>
                </a:solidFill>
                <a:latin typeface="BSZPYG+HelveticaNeue"/>
              </a:rPr>
              <a:t>can comprise a </a:t>
            </a:r>
            <a:r>
              <a:rPr lang="en-US" altLang="ja-JP" dirty="0">
                <a:solidFill>
                  <a:srgbClr val="FF0000"/>
                </a:solidFill>
                <a:latin typeface="BSZPYG+HelveticaNeue"/>
              </a:rPr>
              <a:t>large</a:t>
            </a:r>
            <a:r>
              <a:rPr lang="en-US" altLang="ja-JP" dirty="0">
                <a:solidFill>
                  <a:srgbClr val="000000"/>
                </a:solidFill>
                <a:latin typeface="BSZPYG+HelveticaNeue"/>
              </a:rPr>
              <a:t> </a:t>
            </a:r>
            <a:r>
              <a:rPr lang="en-US" altLang="ja-JP" dirty="0">
                <a:solidFill>
                  <a:srgbClr val="FF0000"/>
                </a:solidFill>
                <a:latin typeface="BSZPYG+HelveticaNeue"/>
              </a:rPr>
              <a:t>portion</a:t>
            </a:r>
            <a:r>
              <a:rPr lang="en-US" altLang="ja-JP" dirty="0">
                <a:solidFill>
                  <a:srgbClr val="000000"/>
                </a:solidFill>
                <a:latin typeface="BSZPYG+HelveticaNeue"/>
              </a:rPr>
              <a:t> of our feature set, and typically have an </a:t>
            </a:r>
            <a:r>
              <a:rPr lang="en-US" altLang="ja-JP" dirty="0">
                <a:solidFill>
                  <a:srgbClr val="FF0000"/>
                </a:solidFill>
                <a:latin typeface="BSZPYG+HelveticaNeue"/>
              </a:rPr>
              <a:t>out-sized negative e</a:t>
            </a:r>
            <a:r>
              <a:rPr lang="en-US" altLang="ja-JP" dirty="0">
                <a:solidFill>
                  <a:srgbClr val="FF0000"/>
                </a:solidFill>
                <a:latin typeface="GRXRJK+HelveticaNeue"/>
              </a:rPr>
              <a:t>ff</a:t>
            </a:r>
            <a:r>
              <a:rPr lang="en-US" altLang="ja-JP" dirty="0">
                <a:solidFill>
                  <a:srgbClr val="FF0000"/>
                </a:solidFill>
                <a:latin typeface="BSZPYG+HelveticaNeue"/>
              </a:rPr>
              <a:t>ect </a:t>
            </a:r>
            <a:r>
              <a:rPr lang="en-US" altLang="ja-JP" dirty="0">
                <a:solidFill>
                  <a:srgbClr val="000000"/>
                </a:solidFill>
                <a:latin typeface="BSZPYG+HelveticaNeue"/>
              </a:rPr>
              <a:t>on our model solution, </a:t>
            </a:r>
            <a:r>
              <a:rPr lang="en-US" altLang="ja-JP" dirty="0">
                <a:solidFill>
                  <a:srgbClr val="FF0000"/>
                </a:solidFill>
                <a:latin typeface="BSZPYG+HelveticaNeue"/>
              </a:rPr>
              <a:t>especially</a:t>
            </a:r>
            <a:r>
              <a:rPr lang="en-US" altLang="ja-JP" dirty="0">
                <a:solidFill>
                  <a:srgbClr val="000000"/>
                </a:solidFill>
                <a:latin typeface="BSZPYG+HelveticaNeue"/>
              </a:rPr>
              <a:t> when using </a:t>
            </a:r>
            <a:r>
              <a:rPr lang="en-US" altLang="ja-JP" dirty="0">
                <a:solidFill>
                  <a:srgbClr val="FF0000"/>
                </a:solidFill>
                <a:latin typeface="BSZPYG+HelveticaNeue"/>
              </a:rPr>
              <a:t>least</a:t>
            </a:r>
            <a:r>
              <a:rPr lang="en-US" altLang="ja-JP" dirty="0">
                <a:solidFill>
                  <a:srgbClr val="000000"/>
                </a:solidFill>
                <a:latin typeface="BSZPYG+HelveticaNeue"/>
              </a:rPr>
              <a:t> </a:t>
            </a:r>
            <a:r>
              <a:rPr lang="en-US" altLang="ja-JP" dirty="0">
                <a:solidFill>
                  <a:srgbClr val="FF0000"/>
                </a:solidFill>
                <a:latin typeface="BSZPYG+HelveticaNeue"/>
              </a:rPr>
              <a:t>squares</a:t>
            </a:r>
            <a:r>
              <a:rPr lang="en-US" altLang="ja-JP" dirty="0">
                <a:solidFill>
                  <a:srgbClr val="000000"/>
                </a:solidFill>
                <a:latin typeface="BSZPYG+HelveticaNeue"/>
              </a:rPr>
              <a:t> estimation. </a:t>
            </a:r>
            <a:endParaRPr lang="en-US" altLang="ja-JP" sz="2400" dirty="0">
              <a:solidFill>
                <a:srgbClr val="000000"/>
              </a:solidFill>
              <a:latin typeface="BSZPYG+HelveticaNeue"/>
            </a:endParaRPr>
          </a:p>
          <a:p>
            <a:pPr marL="742950" lvl="1" indent="-285750">
              <a:buFontTx/>
              <a:buChar char="-"/>
            </a:pPr>
            <a:r>
              <a:rPr lang="ja-JP" altLang="en-US" dirty="0" smtClean="0">
                <a:solidFill>
                  <a:srgbClr val="000000"/>
                </a:solidFill>
                <a:latin typeface="BSZPYG+HelveticaNeue"/>
              </a:rPr>
              <a:t>だから</a:t>
            </a:r>
            <a:r>
              <a:rPr lang="en-US" altLang="ja-JP" dirty="0">
                <a:solidFill>
                  <a:srgbClr val="000000"/>
                </a:solidFill>
                <a:latin typeface="BSZPYG+HelveticaNeue"/>
              </a:rPr>
              <a:t>identify these outliers and avoid using them in least squares solution. </a:t>
            </a:r>
            <a:endParaRPr lang="en-US" altLang="ja-JP" sz="2400" dirty="0">
              <a:solidFill>
                <a:srgbClr val="000000"/>
              </a:solidFill>
              <a:latin typeface="BSZPYG+HelveticaNeue"/>
            </a:endParaRPr>
          </a:p>
        </p:txBody>
      </p:sp>
      <p:sp>
        <p:nvSpPr>
          <p:cNvPr id="4" name="テキスト ボックス 3"/>
          <p:cNvSpPr txBox="1"/>
          <p:nvPr/>
        </p:nvSpPr>
        <p:spPr>
          <a:xfrm>
            <a:off x="3962400" y="5638800"/>
            <a:ext cx="2667000" cy="646331"/>
          </a:xfrm>
          <a:prstGeom prst="rect">
            <a:avLst/>
          </a:prstGeom>
          <a:noFill/>
        </p:spPr>
        <p:txBody>
          <a:bodyPr wrap="square" rtlCol="0">
            <a:spAutoFit/>
          </a:bodyPr>
          <a:lstStyle/>
          <a:p>
            <a:r>
              <a:rPr kumimoji="1" lang="ja-JP" altLang="en-US" dirty="0" smtClean="0"/>
              <a:t>最小</a:t>
            </a:r>
            <a:r>
              <a:rPr kumimoji="1" lang="en-US" altLang="ja-JP" dirty="0" smtClean="0"/>
              <a:t>2</a:t>
            </a:r>
            <a:r>
              <a:rPr kumimoji="1" lang="ja-JP" altLang="en-US" dirty="0" smtClean="0"/>
              <a:t>乗は多い（もしくは大きい）外れ値に弱い</a:t>
            </a:r>
            <a:endParaRPr kumimoji="1" lang="ja-JP" altLang="en-US" dirty="0"/>
          </a:p>
        </p:txBody>
      </p:sp>
    </p:spTree>
    <p:extLst>
      <p:ext uri="{BB962C8B-B14F-4D97-AF65-F5344CB8AC3E}">
        <p14:creationId xmlns:p14="http://schemas.microsoft.com/office/powerpoint/2010/main" val="3746344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670935" cy="574040"/>
          </a:xfrm>
          <a:prstGeom prst="rect">
            <a:avLst/>
          </a:prstGeom>
        </p:spPr>
        <p:txBody>
          <a:bodyPr vert="horz" wrap="square" lIns="0" tIns="12700" rIns="0" bIns="0" rtlCol="0">
            <a:spAutoFit/>
          </a:bodyPr>
          <a:lstStyle/>
          <a:p>
            <a:pPr marL="12700">
              <a:lnSpc>
                <a:spcPct val="100000"/>
              </a:lnSpc>
              <a:spcBef>
                <a:spcPts val="100"/>
              </a:spcBef>
            </a:pPr>
            <a:r>
              <a:rPr spc="160" dirty="0">
                <a:latin typeface="Arial Narrow"/>
                <a:cs typeface="Arial Narrow"/>
              </a:rPr>
              <a:t>Feature</a:t>
            </a:r>
            <a:r>
              <a:rPr spc="195" dirty="0">
                <a:latin typeface="Arial Narrow"/>
                <a:cs typeface="Arial Narrow"/>
              </a:rPr>
              <a:t> </a:t>
            </a:r>
            <a:r>
              <a:rPr spc="135" dirty="0">
                <a:latin typeface="Arial Narrow"/>
                <a:cs typeface="Arial Narrow"/>
              </a:rPr>
              <a:t>Extraction</a:t>
            </a:r>
          </a:p>
        </p:txBody>
      </p:sp>
      <p:sp>
        <p:nvSpPr>
          <p:cNvPr id="3" name="object 3"/>
          <p:cNvSpPr txBox="1"/>
          <p:nvPr/>
        </p:nvSpPr>
        <p:spPr>
          <a:xfrm>
            <a:off x="500965" y="1473200"/>
            <a:ext cx="7871459" cy="2544927"/>
          </a:xfrm>
          <a:prstGeom prst="rect">
            <a:avLst/>
          </a:prstGeom>
        </p:spPr>
        <p:txBody>
          <a:bodyPr vert="horz" wrap="square" lIns="0" tIns="31115" rIns="0" bIns="0" rtlCol="0">
            <a:spAutoFit/>
          </a:bodyPr>
          <a:lstStyle/>
          <a:p>
            <a:pPr marL="298450" marR="289560" indent="-285750">
              <a:lnSpc>
                <a:spcPts val="3190"/>
              </a:lnSpc>
              <a:spcBef>
                <a:spcPts val="245"/>
              </a:spcBef>
              <a:buFont typeface="Arial"/>
              <a:buChar char="•"/>
              <a:tabLst>
                <a:tab pos="297815" algn="l"/>
                <a:tab pos="298450" algn="l"/>
              </a:tabLst>
            </a:pPr>
            <a:r>
              <a:rPr sz="2700" spc="-15" dirty="0">
                <a:solidFill>
                  <a:srgbClr val="002060"/>
                </a:solidFill>
                <a:latin typeface="Tahoma"/>
                <a:cs typeface="Tahoma"/>
              </a:rPr>
              <a:t>Repetitive </a:t>
            </a:r>
            <a:r>
              <a:rPr sz="2700" spc="-70" dirty="0">
                <a:solidFill>
                  <a:srgbClr val="FF0000"/>
                </a:solidFill>
                <a:latin typeface="Tahoma"/>
                <a:cs typeface="Tahoma"/>
              </a:rPr>
              <a:t>texture</a:t>
            </a:r>
            <a:r>
              <a:rPr sz="2700" spc="-70" dirty="0">
                <a:solidFill>
                  <a:srgbClr val="002060"/>
                </a:solidFill>
                <a:latin typeface="Tahoma"/>
                <a:cs typeface="Tahoma"/>
              </a:rPr>
              <a:t> </a:t>
            </a:r>
            <a:r>
              <a:rPr sz="2700" dirty="0">
                <a:solidFill>
                  <a:srgbClr val="FF0000"/>
                </a:solidFill>
                <a:latin typeface="Tahoma"/>
                <a:cs typeface="Tahoma"/>
              </a:rPr>
              <a:t>less</a:t>
            </a:r>
            <a:r>
              <a:rPr sz="2700" dirty="0">
                <a:solidFill>
                  <a:srgbClr val="002060"/>
                </a:solidFill>
                <a:latin typeface="Tahoma"/>
                <a:cs typeface="Tahoma"/>
              </a:rPr>
              <a:t> </a:t>
            </a:r>
            <a:r>
              <a:rPr sz="2700" spc="-20" dirty="0">
                <a:solidFill>
                  <a:srgbClr val="002060"/>
                </a:solidFill>
                <a:latin typeface="Tahoma"/>
                <a:cs typeface="Tahoma"/>
              </a:rPr>
              <a:t>patches </a:t>
            </a:r>
            <a:r>
              <a:rPr sz="2700" spc="-85" dirty="0">
                <a:solidFill>
                  <a:srgbClr val="002060"/>
                </a:solidFill>
                <a:latin typeface="Tahoma"/>
                <a:cs typeface="Tahoma"/>
              </a:rPr>
              <a:t>are </a:t>
            </a:r>
            <a:r>
              <a:rPr sz="2700" spc="-10" dirty="0">
                <a:solidFill>
                  <a:srgbClr val="002060"/>
                </a:solidFill>
                <a:latin typeface="Tahoma"/>
                <a:cs typeface="Tahoma"/>
              </a:rPr>
              <a:t>challenging </a:t>
            </a:r>
            <a:r>
              <a:rPr sz="2700" spc="-70" dirty="0">
                <a:solidFill>
                  <a:srgbClr val="002060"/>
                </a:solidFill>
                <a:latin typeface="Tahoma"/>
                <a:cs typeface="Tahoma"/>
              </a:rPr>
              <a:t>to  </a:t>
            </a:r>
            <a:r>
              <a:rPr sz="2700" spc="-20" dirty="0">
                <a:solidFill>
                  <a:srgbClr val="002060"/>
                </a:solidFill>
                <a:latin typeface="Tahoma"/>
                <a:cs typeface="Tahoma"/>
              </a:rPr>
              <a:t>detect</a:t>
            </a:r>
            <a:r>
              <a:rPr sz="2700" spc="-50" dirty="0">
                <a:solidFill>
                  <a:srgbClr val="002060"/>
                </a:solidFill>
                <a:latin typeface="Tahoma"/>
                <a:cs typeface="Tahoma"/>
              </a:rPr>
              <a:t> </a:t>
            </a:r>
            <a:r>
              <a:rPr sz="2700" spc="-15" dirty="0">
                <a:solidFill>
                  <a:srgbClr val="002060"/>
                </a:solidFill>
                <a:latin typeface="Tahoma"/>
                <a:cs typeface="Tahoma"/>
              </a:rPr>
              <a:t>consistently</a:t>
            </a:r>
            <a:endParaRPr sz="2700" dirty="0">
              <a:latin typeface="Tahoma"/>
              <a:cs typeface="Tahoma"/>
            </a:endParaRPr>
          </a:p>
          <a:p>
            <a:pPr marL="298450" marR="5080" indent="-285750">
              <a:lnSpc>
                <a:spcPts val="3190"/>
              </a:lnSpc>
              <a:spcBef>
                <a:spcPts val="220"/>
              </a:spcBef>
              <a:buFont typeface="Arial"/>
              <a:buChar char="•"/>
              <a:tabLst>
                <a:tab pos="297815" algn="l"/>
                <a:tab pos="298450" algn="l"/>
              </a:tabLst>
            </a:pPr>
            <a:r>
              <a:rPr sz="2700" dirty="0">
                <a:solidFill>
                  <a:srgbClr val="002060"/>
                </a:solidFill>
                <a:latin typeface="Tahoma"/>
                <a:cs typeface="Tahoma"/>
              </a:rPr>
              <a:t>Patches </a:t>
            </a:r>
            <a:r>
              <a:rPr sz="2700" spc="-35" dirty="0">
                <a:solidFill>
                  <a:srgbClr val="002060"/>
                </a:solidFill>
                <a:latin typeface="Tahoma"/>
                <a:cs typeface="Tahoma"/>
              </a:rPr>
              <a:t>with </a:t>
            </a:r>
            <a:r>
              <a:rPr sz="2700" spc="-60" dirty="0">
                <a:solidFill>
                  <a:srgbClr val="FF0000"/>
                </a:solidFill>
                <a:latin typeface="Tahoma"/>
                <a:cs typeface="Tahoma"/>
              </a:rPr>
              <a:t>large</a:t>
            </a:r>
            <a:r>
              <a:rPr sz="2700" spc="-60" dirty="0">
                <a:solidFill>
                  <a:srgbClr val="002060"/>
                </a:solidFill>
                <a:latin typeface="Tahoma"/>
                <a:cs typeface="Tahoma"/>
              </a:rPr>
              <a:t> </a:t>
            </a:r>
            <a:r>
              <a:rPr sz="2700" spc="-35" dirty="0" smtClean="0">
                <a:solidFill>
                  <a:srgbClr val="FF0000"/>
                </a:solidFill>
                <a:latin typeface="Tahoma"/>
                <a:cs typeface="Tahoma"/>
              </a:rPr>
              <a:t>contrast</a:t>
            </a:r>
            <a:r>
              <a:rPr lang="ja-JP" altLang="en-US" sz="2700" spc="-35" dirty="0" smtClean="0">
                <a:solidFill>
                  <a:srgbClr val="FF0000"/>
                </a:solidFill>
                <a:latin typeface="Tahoma"/>
                <a:cs typeface="Tahoma"/>
              </a:rPr>
              <a:t>（コントラスト）</a:t>
            </a:r>
            <a:r>
              <a:rPr sz="2700" spc="-35" dirty="0" smtClean="0">
                <a:solidFill>
                  <a:srgbClr val="002060"/>
                </a:solidFill>
                <a:latin typeface="Tahoma"/>
                <a:cs typeface="Tahoma"/>
              </a:rPr>
              <a:t> </a:t>
            </a:r>
            <a:r>
              <a:rPr sz="2700" spc="-45" dirty="0">
                <a:solidFill>
                  <a:srgbClr val="002060"/>
                </a:solidFill>
                <a:latin typeface="Tahoma"/>
                <a:cs typeface="Tahoma"/>
              </a:rPr>
              <a:t>changes </a:t>
            </a:r>
            <a:r>
              <a:rPr sz="2700" spc="-60" dirty="0">
                <a:solidFill>
                  <a:srgbClr val="002060"/>
                </a:solidFill>
                <a:latin typeface="Tahoma"/>
                <a:cs typeface="Tahoma"/>
              </a:rPr>
              <a:t>(gradients) </a:t>
            </a:r>
            <a:r>
              <a:rPr sz="2700" spc="-85" dirty="0">
                <a:solidFill>
                  <a:srgbClr val="002060"/>
                </a:solidFill>
                <a:latin typeface="Tahoma"/>
                <a:cs typeface="Tahoma"/>
              </a:rPr>
              <a:t>are  </a:t>
            </a:r>
            <a:r>
              <a:rPr sz="2700" spc="-40" dirty="0">
                <a:solidFill>
                  <a:srgbClr val="002060"/>
                </a:solidFill>
                <a:latin typeface="Tahoma"/>
                <a:cs typeface="Tahoma"/>
              </a:rPr>
              <a:t>easier </a:t>
            </a:r>
            <a:r>
              <a:rPr sz="2700" spc="-70" dirty="0">
                <a:solidFill>
                  <a:srgbClr val="002060"/>
                </a:solidFill>
                <a:latin typeface="Tahoma"/>
                <a:cs typeface="Tahoma"/>
              </a:rPr>
              <a:t>to </a:t>
            </a:r>
            <a:r>
              <a:rPr sz="2700" spc="-20" dirty="0">
                <a:solidFill>
                  <a:srgbClr val="002060"/>
                </a:solidFill>
                <a:latin typeface="Tahoma"/>
                <a:cs typeface="Tahoma"/>
              </a:rPr>
              <a:t>detect</a:t>
            </a:r>
            <a:r>
              <a:rPr sz="2700" spc="-35" dirty="0">
                <a:solidFill>
                  <a:srgbClr val="002060"/>
                </a:solidFill>
                <a:latin typeface="Tahoma"/>
                <a:cs typeface="Tahoma"/>
              </a:rPr>
              <a:t> </a:t>
            </a:r>
            <a:r>
              <a:rPr sz="2700" spc="-95" dirty="0">
                <a:solidFill>
                  <a:srgbClr val="002060"/>
                </a:solidFill>
                <a:latin typeface="Tahoma"/>
                <a:cs typeface="Tahoma"/>
              </a:rPr>
              <a:t>(edges)</a:t>
            </a:r>
            <a:endParaRPr sz="2700" dirty="0">
              <a:latin typeface="Tahoma"/>
              <a:cs typeface="Tahoma"/>
            </a:endParaRPr>
          </a:p>
          <a:p>
            <a:pPr marL="298450" marR="483234" indent="-285750">
              <a:lnSpc>
                <a:spcPts val="3190"/>
              </a:lnSpc>
              <a:spcBef>
                <a:spcPts val="220"/>
              </a:spcBef>
              <a:buFont typeface="Arial"/>
              <a:buChar char="•"/>
              <a:tabLst>
                <a:tab pos="297815" algn="l"/>
                <a:tab pos="298450" algn="l"/>
              </a:tabLst>
            </a:pPr>
            <a:r>
              <a:rPr sz="2700" spc="-25" dirty="0">
                <a:solidFill>
                  <a:srgbClr val="002060"/>
                </a:solidFill>
                <a:latin typeface="Tahoma"/>
                <a:cs typeface="Tahoma"/>
              </a:rPr>
              <a:t>Gradients </a:t>
            </a:r>
            <a:r>
              <a:rPr sz="2700" spc="55" dirty="0">
                <a:solidFill>
                  <a:srgbClr val="002060"/>
                </a:solidFill>
                <a:latin typeface="Tahoma"/>
                <a:cs typeface="Tahoma"/>
              </a:rPr>
              <a:t>in </a:t>
            </a:r>
            <a:r>
              <a:rPr sz="2700" spc="-45" dirty="0">
                <a:solidFill>
                  <a:srgbClr val="002060"/>
                </a:solidFill>
                <a:latin typeface="Tahoma"/>
                <a:cs typeface="Tahoma"/>
              </a:rPr>
              <a:t>at </a:t>
            </a:r>
            <a:r>
              <a:rPr sz="2700" spc="-15" dirty="0">
                <a:solidFill>
                  <a:srgbClr val="002060"/>
                </a:solidFill>
                <a:latin typeface="Tahoma"/>
                <a:cs typeface="Tahoma"/>
              </a:rPr>
              <a:t>least </a:t>
            </a:r>
            <a:r>
              <a:rPr sz="2700" spc="-125" dirty="0">
                <a:latin typeface="Tahoma"/>
                <a:cs typeface="Tahoma"/>
              </a:rPr>
              <a:t>two</a:t>
            </a:r>
            <a:r>
              <a:rPr sz="2700" spc="-125" dirty="0">
                <a:solidFill>
                  <a:srgbClr val="002060"/>
                </a:solidFill>
                <a:latin typeface="Tahoma"/>
                <a:cs typeface="Tahoma"/>
              </a:rPr>
              <a:t> </a:t>
            </a:r>
            <a:r>
              <a:rPr sz="2700" spc="-15" dirty="0">
                <a:solidFill>
                  <a:srgbClr val="002060"/>
                </a:solidFill>
                <a:latin typeface="Tahoma"/>
                <a:cs typeface="Tahoma"/>
              </a:rPr>
              <a:t>(significantly) different  </a:t>
            </a:r>
            <a:r>
              <a:rPr sz="2700" spc="-35" dirty="0">
                <a:latin typeface="Tahoma"/>
                <a:cs typeface="Tahoma"/>
              </a:rPr>
              <a:t>orientations</a:t>
            </a:r>
            <a:r>
              <a:rPr sz="2700" spc="-35" dirty="0">
                <a:solidFill>
                  <a:srgbClr val="002060"/>
                </a:solidFill>
                <a:latin typeface="Tahoma"/>
                <a:cs typeface="Tahoma"/>
              </a:rPr>
              <a:t> </a:t>
            </a:r>
            <a:r>
              <a:rPr sz="2700" spc="-85" dirty="0">
                <a:solidFill>
                  <a:srgbClr val="002060"/>
                </a:solidFill>
                <a:latin typeface="Tahoma"/>
                <a:cs typeface="Tahoma"/>
              </a:rPr>
              <a:t>are </a:t>
            </a:r>
            <a:r>
              <a:rPr sz="2700" spc="-40" dirty="0">
                <a:solidFill>
                  <a:srgbClr val="002060"/>
                </a:solidFill>
                <a:latin typeface="Tahoma"/>
                <a:cs typeface="Tahoma"/>
              </a:rPr>
              <a:t>the </a:t>
            </a:r>
            <a:r>
              <a:rPr sz="2700" spc="-30" dirty="0">
                <a:solidFill>
                  <a:srgbClr val="002060"/>
                </a:solidFill>
                <a:latin typeface="Tahoma"/>
                <a:cs typeface="Tahoma"/>
              </a:rPr>
              <a:t>easiest </a:t>
            </a:r>
            <a:r>
              <a:rPr sz="2700" spc="-70" dirty="0">
                <a:solidFill>
                  <a:srgbClr val="002060"/>
                </a:solidFill>
                <a:latin typeface="Tahoma"/>
                <a:cs typeface="Tahoma"/>
              </a:rPr>
              <a:t>to </a:t>
            </a:r>
            <a:r>
              <a:rPr sz="2700" spc="-20" dirty="0">
                <a:solidFill>
                  <a:srgbClr val="002060"/>
                </a:solidFill>
                <a:latin typeface="Tahoma"/>
                <a:cs typeface="Tahoma"/>
              </a:rPr>
              <a:t>detect</a:t>
            </a:r>
            <a:r>
              <a:rPr sz="2700" spc="5" dirty="0">
                <a:solidFill>
                  <a:srgbClr val="002060"/>
                </a:solidFill>
                <a:latin typeface="Tahoma"/>
                <a:cs typeface="Tahoma"/>
              </a:rPr>
              <a:t> </a:t>
            </a:r>
            <a:r>
              <a:rPr sz="2700" spc="-75" dirty="0">
                <a:solidFill>
                  <a:srgbClr val="002060"/>
                </a:solidFill>
                <a:latin typeface="Tahoma"/>
                <a:cs typeface="Tahoma"/>
              </a:rPr>
              <a:t>(corners)</a:t>
            </a:r>
            <a:endParaRPr sz="2700" dirty="0">
              <a:latin typeface="Tahoma"/>
              <a:cs typeface="Tahoma"/>
            </a:endParaRPr>
          </a:p>
        </p:txBody>
      </p:sp>
      <p:sp>
        <p:nvSpPr>
          <p:cNvPr id="4" name="object 4"/>
          <p:cNvSpPr/>
          <p:nvPr/>
        </p:nvSpPr>
        <p:spPr>
          <a:xfrm>
            <a:off x="3640512" y="4010726"/>
            <a:ext cx="4910975" cy="245548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954754" y="5479431"/>
            <a:ext cx="452120" cy="405765"/>
          </a:xfrm>
          <a:custGeom>
            <a:avLst/>
            <a:gdLst/>
            <a:ahLst/>
            <a:cxnLst/>
            <a:rect l="l" t="t" r="r" b="b"/>
            <a:pathLst>
              <a:path w="452120" h="405764">
                <a:moveTo>
                  <a:pt x="0" y="0"/>
                </a:moveTo>
                <a:lnTo>
                  <a:pt x="451585" y="0"/>
                </a:lnTo>
                <a:lnTo>
                  <a:pt x="451585" y="405319"/>
                </a:lnTo>
                <a:lnTo>
                  <a:pt x="0" y="405319"/>
                </a:lnTo>
                <a:lnTo>
                  <a:pt x="0" y="0"/>
                </a:lnTo>
                <a:close/>
              </a:path>
            </a:pathLst>
          </a:custGeom>
          <a:ln w="38100">
            <a:solidFill>
              <a:srgbClr val="FF0000"/>
            </a:solidFill>
          </a:ln>
        </p:spPr>
        <p:txBody>
          <a:bodyPr wrap="square" lIns="0" tIns="0" rIns="0" bIns="0" rtlCol="0"/>
          <a:lstStyle/>
          <a:p>
            <a:endParaRPr/>
          </a:p>
        </p:txBody>
      </p:sp>
      <p:sp>
        <p:nvSpPr>
          <p:cNvPr id="6" name="object 6"/>
          <p:cNvSpPr/>
          <p:nvPr/>
        </p:nvSpPr>
        <p:spPr>
          <a:xfrm>
            <a:off x="7136808" y="5436780"/>
            <a:ext cx="452120" cy="405765"/>
          </a:xfrm>
          <a:custGeom>
            <a:avLst/>
            <a:gdLst/>
            <a:ahLst/>
            <a:cxnLst/>
            <a:rect l="l" t="t" r="r" b="b"/>
            <a:pathLst>
              <a:path w="452120" h="405764">
                <a:moveTo>
                  <a:pt x="0" y="0"/>
                </a:moveTo>
                <a:lnTo>
                  <a:pt x="451585" y="0"/>
                </a:lnTo>
                <a:lnTo>
                  <a:pt x="451585" y="405319"/>
                </a:lnTo>
                <a:lnTo>
                  <a:pt x="0" y="405319"/>
                </a:lnTo>
                <a:lnTo>
                  <a:pt x="0" y="0"/>
                </a:lnTo>
                <a:close/>
              </a:path>
            </a:pathLst>
          </a:custGeom>
          <a:ln w="38100">
            <a:solidFill>
              <a:srgbClr val="FF0000"/>
            </a:solidFill>
          </a:ln>
        </p:spPr>
        <p:txBody>
          <a:bodyPr wrap="square" lIns="0" tIns="0" rIns="0" bIns="0" rtlCol="0"/>
          <a:lstStyle/>
          <a:p>
            <a:endParaRPr/>
          </a:p>
        </p:txBody>
      </p:sp>
      <p:sp>
        <p:nvSpPr>
          <p:cNvPr id="7" name="object 7"/>
          <p:cNvSpPr/>
          <p:nvPr/>
        </p:nvSpPr>
        <p:spPr>
          <a:xfrm>
            <a:off x="5094584" y="4642272"/>
            <a:ext cx="109220" cy="109220"/>
          </a:xfrm>
          <a:custGeom>
            <a:avLst/>
            <a:gdLst/>
            <a:ahLst/>
            <a:cxnLst/>
            <a:rect l="l" t="t" r="r" b="b"/>
            <a:pathLst>
              <a:path w="109220" h="109220">
                <a:moveTo>
                  <a:pt x="0" y="0"/>
                </a:moveTo>
                <a:lnTo>
                  <a:pt x="109087" y="0"/>
                </a:lnTo>
                <a:lnTo>
                  <a:pt x="109087" y="108778"/>
                </a:lnTo>
                <a:lnTo>
                  <a:pt x="0" y="108778"/>
                </a:lnTo>
                <a:lnTo>
                  <a:pt x="0" y="0"/>
                </a:lnTo>
                <a:close/>
              </a:path>
            </a:pathLst>
          </a:custGeom>
          <a:ln w="38100">
            <a:solidFill>
              <a:srgbClr val="FF0000"/>
            </a:solidFill>
          </a:ln>
        </p:spPr>
        <p:txBody>
          <a:bodyPr wrap="square" lIns="0" tIns="0" rIns="0" bIns="0" rtlCol="0"/>
          <a:lstStyle/>
          <a:p>
            <a:endParaRPr/>
          </a:p>
        </p:txBody>
      </p:sp>
      <p:sp>
        <p:nvSpPr>
          <p:cNvPr id="8" name="object 8"/>
          <p:cNvSpPr/>
          <p:nvPr/>
        </p:nvSpPr>
        <p:spPr>
          <a:xfrm>
            <a:off x="7065148" y="5967073"/>
            <a:ext cx="143510" cy="153670"/>
          </a:xfrm>
          <a:custGeom>
            <a:avLst/>
            <a:gdLst/>
            <a:ahLst/>
            <a:cxnLst/>
            <a:rect l="l" t="t" r="r" b="b"/>
            <a:pathLst>
              <a:path w="143509" h="153670">
                <a:moveTo>
                  <a:pt x="0" y="0"/>
                </a:moveTo>
                <a:lnTo>
                  <a:pt x="143317" y="0"/>
                </a:lnTo>
                <a:lnTo>
                  <a:pt x="143317" y="153259"/>
                </a:lnTo>
                <a:lnTo>
                  <a:pt x="0" y="153259"/>
                </a:lnTo>
                <a:lnTo>
                  <a:pt x="0" y="0"/>
                </a:lnTo>
                <a:close/>
              </a:path>
            </a:pathLst>
          </a:custGeom>
          <a:ln w="38100">
            <a:solidFill>
              <a:srgbClr val="FF0000"/>
            </a:solidFill>
          </a:ln>
        </p:spPr>
        <p:txBody>
          <a:bodyPr wrap="square" lIns="0" tIns="0" rIns="0" bIns="0" rtlCol="0"/>
          <a:lstStyle/>
          <a:p>
            <a:endParaRPr/>
          </a:p>
        </p:txBody>
      </p:sp>
      <p:sp>
        <p:nvSpPr>
          <p:cNvPr id="9" name="object 9"/>
          <p:cNvSpPr/>
          <p:nvPr/>
        </p:nvSpPr>
        <p:spPr>
          <a:xfrm>
            <a:off x="6878301" y="5765469"/>
            <a:ext cx="143510" cy="153670"/>
          </a:xfrm>
          <a:custGeom>
            <a:avLst/>
            <a:gdLst/>
            <a:ahLst/>
            <a:cxnLst/>
            <a:rect l="l" t="t" r="r" b="b"/>
            <a:pathLst>
              <a:path w="143509" h="153670">
                <a:moveTo>
                  <a:pt x="0" y="0"/>
                </a:moveTo>
                <a:lnTo>
                  <a:pt x="143317" y="0"/>
                </a:lnTo>
                <a:lnTo>
                  <a:pt x="143317" y="153259"/>
                </a:lnTo>
                <a:lnTo>
                  <a:pt x="0" y="153259"/>
                </a:lnTo>
                <a:lnTo>
                  <a:pt x="0" y="0"/>
                </a:lnTo>
                <a:close/>
              </a:path>
            </a:pathLst>
          </a:custGeom>
          <a:ln w="38100">
            <a:solidFill>
              <a:srgbClr val="FF0000"/>
            </a:solidFill>
          </a:ln>
        </p:spPr>
        <p:txBody>
          <a:bodyPr wrap="square" lIns="0" tIns="0" rIns="0" bIns="0" rtlCol="0"/>
          <a:lstStyle/>
          <a:p>
            <a:endParaRPr/>
          </a:p>
        </p:txBody>
      </p:sp>
      <p:sp>
        <p:nvSpPr>
          <p:cNvPr id="10" name="object 10"/>
          <p:cNvSpPr/>
          <p:nvPr/>
        </p:nvSpPr>
        <p:spPr>
          <a:xfrm>
            <a:off x="5517494" y="4106967"/>
            <a:ext cx="109220" cy="109220"/>
          </a:xfrm>
          <a:custGeom>
            <a:avLst/>
            <a:gdLst/>
            <a:ahLst/>
            <a:cxnLst/>
            <a:rect l="l" t="t" r="r" b="b"/>
            <a:pathLst>
              <a:path w="109220" h="109220">
                <a:moveTo>
                  <a:pt x="0" y="0"/>
                </a:moveTo>
                <a:lnTo>
                  <a:pt x="109087" y="0"/>
                </a:lnTo>
                <a:lnTo>
                  <a:pt x="109087" y="108778"/>
                </a:lnTo>
                <a:lnTo>
                  <a:pt x="0" y="108778"/>
                </a:lnTo>
                <a:lnTo>
                  <a:pt x="0" y="0"/>
                </a:lnTo>
                <a:close/>
              </a:path>
            </a:pathLst>
          </a:custGeom>
          <a:ln w="38100">
            <a:solidFill>
              <a:srgbClr val="FF0000"/>
            </a:solidFill>
          </a:ln>
        </p:spPr>
        <p:txBody>
          <a:bodyPr wrap="square" lIns="0" tIns="0" rIns="0" bIns="0" rtlCol="0"/>
          <a:lstStyle/>
          <a:p>
            <a:endParaRPr/>
          </a:p>
        </p:txBody>
      </p:sp>
      <p:sp>
        <p:nvSpPr>
          <p:cNvPr id="11" name="object 11"/>
          <p:cNvSpPr/>
          <p:nvPr/>
        </p:nvSpPr>
        <p:spPr>
          <a:xfrm>
            <a:off x="5900210" y="4052578"/>
            <a:ext cx="109220" cy="109220"/>
          </a:xfrm>
          <a:custGeom>
            <a:avLst/>
            <a:gdLst/>
            <a:ahLst/>
            <a:cxnLst/>
            <a:rect l="l" t="t" r="r" b="b"/>
            <a:pathLst>
              <a:path w="109220" h="109220">
                <a:moveTo>
                  <a:pt x="0" y="0"/>
                </a:moveTo>
                <a:lnTo>
                  <a:pt x="109087" y="0"/>
                </a:lnTo>
                <a:lnTo>
                  <a:pt x="109087" y="108778"/>
                </a:lnTo>
                <a:lnTo>
                  <a:pt x="0" y="108778"/>
                </a:lnTo>
                <a:lnTo>
                  <a:pt x="0" y="0"/>
                </a:lnTo>
                <a:close/>
              </a:path>
            </a:pathLst>
          </a:custGeom>
          <a:ln w="38100">
            <a:solidFill>
              <a:srgbClr val="FF0000"/>
            </a:solidFill>
          </a:ln>
        </p:spPr>
        <p:txBody>
          <a:bodyPr wrap="square" lIns="0" tIns="0" rIns="0" bIns="0" rtlCol="0"/>
          <a:lstStyle/>
          <a:p>
            <a:endParaRPr/>
          </a:p>
        </p:txBody>
      </p:sp>
      <p:sp>
        <p:nvSpPr>
          <p:cNvPr id="12" name="正方形/長方形 11"/>
          <p:cNvSpPr/>
          <p:nvPr/>
        </p:nvSpPr>
        <p:spPr>
          <a:xfrm>
            <a:off x="7924800" y="3137065"/>
            <a:ext cx="4267200" cy="923330"/>
          </a:xfrm>
          <a:prstGeom prst="rect">
            <a:avLst/>
          </a:prstGeom>
        </p:spPr>
        <p:txBody>
          <a:bodyPr wrap="square">
            <a:spAutoFit/>
          </a:bodyPr>
          <a:lstStyle/>
          <a:p>
            <a:r>
              <a:rPr lang="en-US" altLang="ja-JP" dirty="0">
                <a:solidFill>
                  <a:srgbClr val="000000"/>
                </a:solidFill>
                <a:latin typeface="BSZPYG+HelveticaNeue"/>
              </a:rPr>
              <a:t>A corner occurs when the </a:t>
            </a:r>
            <a:r>
              <a:rPr lang="en-US" altLang="ja-JP" dirty="0">
                <a:solidFill>
                  <a:srgbClr val="FF0000"/>
                </a:solidFill>
                <a:latin typeface="BSZPYG+HelveticaNeue"/>
              </a:rPr>
              <a:t>gradients</a:t>
            </a:r>
            <a:r>
              <a:rPr lang="en-US" altLang="ja-JP" dirty="0">
                <a:solidFill>
                  <a:srgbClr val="000000"/>
                </a:solidFill>
                <a:latin typeface="BSZPYG+HelveticaNeue"/>
              </a:rPr>
              <a:t> in at least </a:t>
            </a:r>
            <a:r>
              <a:rPr lang="en-US" altLang="ja-JP" dirty="0">
                <a:solidFill>
                  <a:srgbClr val="FF0000"/>
                </a:solidFill>
                <a:latin typeface="BSZPYG+HelveticaNeue"/>
              </a:rPr>
              <a:t>two</a:t>
            </a:r>
            <a:r>
              <a:rPr lang="en-US" altLang="ja-JP" dirty="0">
                <a:solidFill>
                  <a:srgbClr val="000000"/>
                </a:solidFill>
                <a:latin typeface="BSZPYG+HelveticaNeue"/>
              </a:rPr>
              <a:t> </a:t>
            </a:r>
            <a:r>
              <a:rPr lang="en-US" altLang="ja-JP" dirty="0">
                <a:solidFill>
                  <a:srgbClr val="FF0000"/>
                </a:solidFill>
                <a:latin typeface="BSZPYG+HelveticaNeue"/>
              </a:rPr>
              <a:t>significantly di</a:t>
            </a:r>
            <a:r>
              <a:rPr lang="en-US" altLang="ja-JP" dirty="0">
                <a:solidFill>
                  <a:srgbClr val="FF0000"/>
                </a:solidFill>
                <a:latin typeface="GRXRJK+HelveticaNeue"/>
              </a:rPr>
              <a:t>ff</a:t>
            </a:r>
            <a:r>
              <a:rPr lang="en-US" altLang="ja-JP" dirty="0">
                <a:solidFill>
                  <a:srgbClr val="FF0000"/>
                </a:solidFill>
                <a:latin typeface="BSZPYG+HelveticaNeue"/>
              </a:rPr>
              <a:t>erent directions </a:t>
            </a:r>
            <a:r>
              <a:rPr lang="en-US" altLang="ja-JP" dirty="0">
                <a:solidFill>
                  <a:srgbClr val="000000"/>
                </a:solidFill>
                <a:latin typeface="BSZPYG+HelveticaNeue"/>
              </a:rPr>
              <a:t>are </a:t>
            </a:r>
            <a:r>
              <a:rPr lang="en-US" altLang="ja-JP" dirty="0">
                <a:solidFill>
                  <a:srgbClr val="FF0000"/>
                </a:solidFill>
                <a:latin typeface="BSZPYG+HelveticaNeue"/>
              </a:rPr>
              <a:t>large</a:t>
            </a:r>
            <a:r>
              <a:rPr lang="en-US" altLang="ja-JP" dirty="0">
                <a:solidFill>
                  <a:srgbClr val="000000"/>
                </a:solidFill>
                <a:latin typeface="BSZPYG+HelveticaNeue"/>
              </a:rPr>
              <a:t>. </a:t>
            </a:r>
            <a:endParaRPr lang="ja-JP" altLang="en-US" dirty="0"/>
          </a:p>
        </p:txBody>
      </p:sp>
      <p:sp>
        <p:nvSpPr>
          <p:cNvPr id="13" name="正方形/長方形 12"/>
          <p:cNvSpPr/>
          <p:nvPr/>
        </p:nvSpPr>
        <p:spPr>
          <a:xfrm>
            <a:off x="8763000" y="4236451"/>
            <a:ext cx="3437614" cy="1754326"/>
          </a:xfrm>
          <a:prstGeom prst="rect">
            <a:avLst/>
          </a:prstGeom>
        </p:spPr>
        <p:txBody>
          <a:bodyPr wrap="square">
            <a:spAutoFit/>
          </a:bodyPr>
          <a:lstStyle/>
          <a:p>
            <a:r>
              <a:rPr lang="en-US" altLang="ja-JP" dirty="0">
                <a:solidFill>
                  <a:srgbClr val="000000"/>
                </a:solidFill>
                <a:latin typeface="BSZPYG+HelveticaNeue"/>
              </a:rPr>
              <a:t>The most famous corner detector is the </a:t>
            </a:r>
            <a:r>
              <a:rPr lang="en-US" altLang="ja-JP" dirty="0">
                <a:solidFill>
                  <a:srgbClr val="FF0000"/>
                </a:solidFill>
                <a:latin typeface="BSZPYG+HelveticaNeue"/>
              </a:rPr>
              <a:t>Harris</a:t>
            </a:r>
            <a:r>
              <a:rPr lang="en-US" altLang="ja-JP" dirty="0">
                <a:solidFill>
                  <a:srgbClr val="000000"/>
                </a:solidFill>
                <a:latin typeface="BSZPYG+HelveticaNeue"/>
              </a:rPr>
              <a:t> </a:t>
            </a:r>
            <a:r>
              <a:rPr lang="en-US" altLang="ja-JP" dirty="0">
                <a:solidFill>
                  <a:srgbClr val="FF0000"/>
                </a:solidFill>
                <a:latin typeface="BSZPYG+HelveticaNeue"/>
              </a:rPr>
              <a:t>Corner</a:t>
            </a:r>
            <a:r>
              <a:rPr lang="en-US" altLang="ja-JP" dirty="0">
                <a:solidFill>
                  <a:srgbClr val="000000"/>
                </a:solidFill>
                <a:latin typeface="BSZPYG+HelveticaNeue"/>
              </a:rPr>
              <a:t> </a:t>
            </a:r>
            <a:r>
              <a:rPr lang="en-US" altLang="ja-JP" dirty="0">
                <a:solidFill>
                  <a:srgbClr val="FF0000"/>
                </a:solidFill>
                <a:latin typeface="BSZPYG+HelveticaNeue"/>
              </a:rPr>
              <a:t>Detector</a:t>
            </a:r>
            <a:r>
              <a:rPr lang="en-US" altLang="ja-JP" dirty="0">
                <a:solidFill>
                  <a:srgbClr val="000000"/>
                </a:solidFill>
                <a:latin typeface="BSZPYG+HelveticaNeue"/>
              </a:rPr>
              <a:t>, which uses </a:t>
            </a:r>
            <a:r>
              <a:rPr lang="en-US" altLang="ja-JP" dirty="0">
                <a:solidFill>
                  <a:srgbClr val="FF0000"/>
                </a:solidFill>
                <a:latin typeface="BSZPYG+HelveticaNeue"/>
              </a:rPr>
              <a:t>image</a:t>
            </a:r>
            <a:r>
              <a:rPr lang="en-US" altLang="ja-JP" dirty="0">
                <a:solidFill>
                  <a:srgbClr val="000000"/>
                </a:solidFill>
                <a:latin typeface="BSZPYG+HelveticaNeue"/>
              </a:rPr>
              <a:t> </a:t>
            </a:r>
            <a:r>
              <a:rPr lang="en-US" altLang="ja-JP" dirty="0">
                <a:solidFill>
                  <a:srgbClr val="FF0000"/>
                </a:solidFill>
                <a:latin typeface="BSZPYG+HelveticaNeue"/>
              </a:rPr>
              <a:t>gradient</a:t>
            </a:r>
            <a:r>
              <a:rPr lang="en-US" altLang="ja-JP" dirty="0">
                <a:solidFill>
                  <a:srgbClr val="000000"/>
                </a:solidFill>
                <a:latin typeface="BSZPYG+HelveticaNeue"/>
              </a:rPr>
              <a:t> information to identify pixels that have a strong change in intensity in both x and y directions. </a:t>
            </a:r>
            <a:endParaRPr lang="ja-JP" altLang="en-US" dirty="0"/>
          </a:p>
        </p:txBody>
      </p:sp>
      <p:cxnSp>
        <p:nvCxnSpPr>
          <p:cNvPr id="15" name="直線矢印コネクタ 14"/>
          <p:cNvCxnSpPr/>
          <p:nvPr/>
        </p:nvCxnSpPr>
        <p:spPr>
          <a:xfrm>
            <a:off x="3640512" y="1828800"/>
            <a:ext cx="2455488" cy="36506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1556" y="1184987"/>
            <a:ext cx="9372598" cy="466360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919575" y="3262340"/>
            <a:ext cx="382905" cy="394335"/>
          </a:xfrm>
          <a:custGeom>
            <a:avLst/>
            <a:gdLst/>
            <a:ahLst/>
            <a:cxnLst/>
            <a:rect l="l" t="t" r="r" b="b"/>
            <a:pathLst>
              <a:path w="382905"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5026634" y="3035019"/>
            <a:ext cx="382905" cy="394335"/>
          </a:xfrm>
          <a:custGeom>
            <a:avLst/>
            <a:gdLst/>
            <a:ahLst/>
            <a:cxnLst/>
            <a:rect l="l" t="t" r="r" b="b"/>
            <a:pathLst>
              <a:path w="382904"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00965" y="444500"/>
            <a:ext cx="157480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30" normalizeH="0" baseline="0" noProof="0" dirty="0">
                <a:ln>
                  <a:noFill/>
                </a:ln>
                <a:solidFill>
                  <a:srgbClr val="002060"/>
                </a:solidFill>
                <a:effectLst/>
                <a:uLnTx/>
                <a:uFillTx/>
                <a:latin typeface="Calibri"/>
                <a:ea typeface="+mn-ea"/>
                <a:cs typeface="Calibri"/>
              </a:rPr>
              <a:t>Outliers</a:t>
            </a:r>
            <a:endParaRPr kumimoji="1" sz="360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3012639" y="3429507"/>
            <a:ext cx="1314450"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lang="en-US" sz="2800" b="0" i="0" u="none" strike="noStrike" kern="1200" cap="none" spc="-5" normalizeH="0" baseline="0" noProof="0" dirty="0" smtClean="0">
                <a:ln>
                  <a:noFill/>
                </a:ln>
                <a:solidFill>
                  <a:srgbClr val="7030A0"/>
                </a:solidFill>
                <a:effectLst/>
                <a:uLnTx/>
                <a:uFillTx/>
                <a:latin typeface="Cambria Math"/>
                <a:ea typeface="+mn-ea"/>
                <a:cs typeface="Cambria Math"/>
              </a:rPr>
              <a:t>Outlier</a:t>
            </a:r>
            <a:endParaRPr kumimoji="1" sz="2800" b="0" i="0" u="none" strike="noStrike" kern="1200" cap="none" spc="0" normalizeH="0" baseline="0" noProof="0" dirty="0">
              <a:ln>
                <a:noFill/>
              </a:ln>
              <a:solidFill>
                <a:prstClr val="black"/>
              </a:solidFill>
              <a:effectLst/>
              <a:uLnTx/>
              <a:uFillTx/>
              <a:latin typeface="Cambria Math"/>
              <a:ea typeface="+mn-ea"/>
              <a:cs typeface="Cambria Math"/>
            </a:endParaRPr>
          </a:p>
        </p:txBody>
      </p:sp>
      <p:sp>
        <p:nvSpPr>
          <p:cNvPr id="7" name="正方形/長方形 6"/>
          <p:cNvSpPr/>
          <p:nvPr/>
        </p:nvSpPr>
        <p:spPr>
          <a:xfrm>
            <a:off x="9904155" y="2997842"/>
            <a:ext cx="2287846" cy="1754326"/>
          </a:xfrm>
          <a:prstGeom prst="rect">
            <a:avLst/>
          </a:prstGeom>
        </p:spPr>
        <p:txBody>
          <a:bodyPr wrap="square">
            <a:spAutoFit/>
          </a:bodyPr>
          <a:lstStyle/>
          <a:p>
            <a:r>
              <a:rPr lang="en-US" altLang="ja-JP" dirty="0">
                <a:solidFill>
                  <a:srgbClr val="000000"/>
                </a:solidFill>
                <a:latin typeface="BSZPYG+HelveticaNeue"/>
              </a:rPr>
              <a:t>We use a </a:t>
            </a:r>
            <a:r>
              <a:rPr lang="en-US" altLang="ja-JP" dirty="0">
                <a:solidFill>
                  <a:srgbClr val="FF0000"/>
                </a:solidFill>
                <a:latin typeface="BSZPYG+HelveticaNeue"/>
              </a:rPr>
              <a:t>tolerance to determine the inliers</a:t>
            </a:r>
            <a:r>
              <a:rPr lang="en-US" altLang="ja-JP" dirty="0">
                <a:solidFill>
                  <a:srgbClr val="000000"/>
                </a:solidFill>
                <a:latin typeface="BSZPYG+HelveticaNeue"/>
              </a:rPr>
              <a:t>, since it is highly unlikely that we satisfy the model with a 100% precision.</a:t>
            </a:r>
            <a:endParaRPr lang="en-US" altLang="ja-JP" sz="2400" dirty="0">
              <a:solidFill>
                <a:srgbClr val="000000"/>
              </a:solidFill>
              <a:latin typeface="BSZPYG+HelveticaNeue"/>
            </a:endParaRPr>
          </a:p>
        </p:txBody>
      </p:sp>
    </p:spTree>
    <p:extLst>
      <p:ext uri="{BB962C8B-B14F-4D97-AF65-F5344CB8AC3E}">
        <p14:creationId xmlns:p14="http://schemas.microsoft.com/office/powerpoint/2010/main" val="31699708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7759700" cy="574040"/>
          </a:xfrm>
          <a:prstGeom prst="rect">
            <a:avLst/>
          </a:prstGeom>
        </p:spPr>
        <p:txBody>
          <a:bodyPr vert="horz" wrap="square" lIns="0" tIns="12700" rIns="0" bIns="0" rtlCol="0">
            <a:spAutoFit/>
          </a:bodyPr>
          <a:lstStyle/>
          <a:p>
            <a:pPr marL="12700">
              <a:lnSpc>
                <a:spcPct val="100000"/>
              </a:lnSpc>
              <a:spcBef>
                <a:spcPts val="100"/>
              </a:spcBef>
            </a:pPr>
            <a:r>
              <a:rPr spc="-150" dirty="0"/>
              <a:t>Random </a:t>
            </a:r>
            <a:r>
              <a:rPr spc="-60" dirty="0"/>
              <a:t>Sample </a:t>
            </a:r>
            <a:r>
              <a:rPr spc="-100" dirty="0"/>
              <a:t>Consensus</a:t>
            </a:r>
            <a:r>
              <a:rPr spc="-315" dirty="0"/>
              <a:t> </a:t>
            </a:r>
            <a:r>
              <a:rPr spc="-25" dirty="0"/>
              <a:t>(RANSAC)</a:t>
            </a:r>
          </a:p>
        </p:txBody>
      </p:sp>
      <mc:AlternateContent xmlns:mc="http://schemas.openxmlformats.org/markup-compatibility/2006" xmlns:a14="http://schemas.microsoft.com/office/drawing/2010/main">
        <mc:Choice Requires="a14">
          <p:sp>
            <p:nvSpPr>
              <p:cNvPr id="3" name="object 3"/>
              <p:cNvSpPr txBox="1"/>
              <p:nvPr/>
            </p:nvSpPr>
            <p:spPr>
              <a:xfrm>
                <a:off x="500965" y="1434591"/>
                <a:ext cx="8971280" cy="4978286"/>
              </a:xfrm>
              <a:prstGeom prst="rect">
                <a:avLst/>
              </a:prstGeom>
            </p:spPr>
            <p:txBody>
              <a:bodyPr vert="horz" wrap="square" lIns="0" tIns="12700" rIns="0" bIns="0" rtlCol="0">
                <a:spAutoFit/>
              </a:bodyPr>
              <a:lstStyle/>
              <a:p>
                <a:pPr marL="298450" marR="0" lvl="0" indent="-285750" algn="l" defTabSz="914400" rtl="0" eaLnBrk="1" fontAlgn="auto" latinLnBrk="0" hangingPunct="1">
                  <a:lnSpc>
                    <a:spcPts val="2950"/>
                  </a:lnSpc>
                  <a:spcBef>
                    <a:spcPts val="100"/>
                  </a:spcBef>
                  <a:spcAft>
                    <a:spcPts val="0"/>
                  </a:spcAft>
                  <a:buClrTx/>
                  <a:buSzTx/>
                  <a:buFont typeface="Arial"/>
                  <a:buChar char="•"/>
                  <a:tabLst>
                    <a:tab pos="297815" algn="l"/>
                    <a:tab pos="298450" algn="l"/>
                  </a:tabLst>
                  <a:defRPr/>
                </a:pPr>
                <a:r>
                  <a:rPr kumimoji="1" lang="en-US" sz="2500" b="0" i="0" u="none" strike="noStrike" kern="1200" cap="none" spc="35" normalizeH="0" baseline="0" noProof="0" dirty="0" smtClean="0">
                    <a:ln>
                      <a:noFill/>
                    </a:ln>
                    <a:solidFill>
                      <a:srgbClr val="002060"/>
                    </a:solidFill>
                    <a:effectLst/>
                    <a:uLnTx/>
                    <a:uFillTx/>
                    <a:latin typeface="Tahoma"/>
                    <a:ea typeface="+mn-ea"/>
                    <a:cs typeface="Tahoma"/>
                  </a:rPr>
                  <a:t>Fischler </a:t>
                </a:r>
                <a:r>
                  <a:rPr kumimoji="1" lang="en-US" sz="2500" b="0" i="0" u="none" strike="noStrike" kern="1200" cap="none" spc="-20" normalizeH="0" baseline="0" noProof="0" dirty="0">
                    <a:ln>
                      <a:noFill/>
                    </a:ln>
                    <a:solidFill>
                      <a:srgbClr val="002060"/>
                    </a:solidFill>
                    <a:effectLst/>
                    <a:uLnTx/>
                    <a:uFillTx/>
                    <a:latin typeface="Tahoma"/>
                    <a:ea typeface="+mn-ea"/>
                    <a:cs typeface="Tahoma"/>
                  </a:rPr>
                  <a:t>&amp; </a:t>
                </a:r>
                <a:r>
                  <a:rPr kumimoji="1" lang="en-US" sz="2500" b="0" i="0" u="none" strike="noStrike" kern="1200" cap="none" spc="40" normalizeH="0" baseline="0" noProof="0" dirty="0">
                    <a:ln>
                      <a:noFill/>
                    </a:ln>
                    <a:solidFill>
                      <a:srgbClr val="002060"/>
                    </a:solidFill>
                    <a:effectLst/>
                    <a:uLnTx/>
                    <a:uFillTx/>
                    <a:latin typeface="Tahoma"/>
                    <a:ea typeface="+mn-ea"/>
                    <a:cs typeface="Tahoma"/>
                  </a:rPr>
                  <a:t>Bolles</a:t>
                </a:r>
                <a:r>
                  <a:rPr kumimoji="1" lang="en-US" sz="2500" b="0" i="0" u="none" strike="noStrike" kern="1200" cap="none" spc="-80" normalizeH="0" baseline="0" noProof="0" dirty="0">
                    <a:ln>
                      <a:noFill/>
                    </a:ln>
                    <a:solidFill>
                      <a:srgbClr val="002060"/>
                    </a:solidFill>
                    <a:effectLst/>
                    <a:uLnTx/>
                    <a:uFillTx/>
                    <a:latin typeface="Tahoma"/>
                    <a:ea typeface="+mn-ea"/>
                    <a:cs typeface="Tahoma"/>
                  </a:rPr>
                  <a:t> </a:t>
                </a:r>
                <a:r>
                  <a:rPr kumimoji="1" lang="en-US" sz="2500" b="0" i="0" u="none" strike="noStrike" kern="1200" cap="none" spc="125" normalizeH="0" baseline="0" noProof="0" dirty="0">
                    <a:ln>
                      <a:noFill/>
                    </a:ln>
                    <a:solidFill>
                      <a:srgbClr val="002060"/>
                    </a:solidFill>
                    <a:effectLst/>
                    <a:uLnTx/>
                    <a:uFillTx/>
                    <a:latin typeface="Tahoma"/>
                    <a:ea typeface="+mn-ea"/>
                    <a:cs typeface="Tahoma"/>
                  </a:rPr>
                  <a:t>1981.</a:t>
                </a:r>
                <a:endParaRPr kumimoji="1" lang="en-US" sz="2500" b="0" i="0" u="none" strike="noStrike" kern="1200" cap="none" spc="0" normalizeH="0" baseline="0" noProof="0" dirty="0">
                  <a:ln>
                    <a:noFill/>
                  </a:ln>
                  <a:solidFill>
                    <a:prstClr val="black"/>
                  </a:solidFill>
                  <a:effectLst/>
                  <a:uLnTx/>
                  <a:uFillTx/>
                  <a:latin typeface="Tahoma"/>
                  <a:ea typeface="+mn-ea"/>
                  <a:cs typeface="Tahoma"/>
                </a:endParaRPr>
              </a:p>
              <a:p>
                <a:pPr marL="298450" marR="0" lvl="0" indent="-285750" algn="l" defTabSz="914400" rtl="0" eaLnBrk="1" fontAlgn="auto" latinLnBrk="0" hangingPunct="1">
                  <a:lnSpc>
                    <a:spcPts val="2950"/>
                  </a:lnSpc>
                  <a:spcBef>
                    <a:spcPts val="0"/>
                  </a:spcBef>
                  <a:spcAft>
                    <a:spcPts val="0"/>
                  </a:spcAft>
                  <a:buClrTx/>
                  <a:buSzTx/>
                  <a:buFont typeface="Arial"/>
                  <a:buChar char="•"/>
                  <a:tabLst>
                    <a:tab pos="297815" algn="l"/>
                    <a:tab pos="298450" algn="l"/>
                  </a:tabLst>
                  <a:defRPr/>
                </a:pPr>
                <a:r>
                  <a:rPr kumimoji="1" lang="en-US" sz="2500" b="1" i="0" u="none" strike="noStrike" kern="1200" cap="none" spc="-145" normalizeH="0" baseline="0" noProof="0" dirty="0">
                    <a:ln>
                      <a:noFill/>
                    </a:ln>
                    <a:solidFill>
                      <a:srgbClr val="002060"/>
                    </a:solidFill>
                    <a:effectLst/>
                    <a:uLnTx/>
                    <a:uFillTx/>
                    <a:latin typeface="Tahoma"/>
                    <a:ea typeface="+mn-ea"/>
                    <a:cs typeface="Tahoma"/>
                  </a:rPr>
                  <a:t>RANSAC</a:t>
                </a:r>
                <a:r>
                  <a:rPr kumimoji="1" lang="en-US" sz="2500" b="1" i="0" u="none" strike="noStrike" kern="1200" cap="none" spc="20" normalizeH="0" baseline="0" noProof="0" dirty="0">
                    <a:ln>
                      <a:noFill/>
                    </a:ln>
                    <a:solidFill>
                      <a:srgbClr val="002060"/>
                    </a:solidFill>
                    <a:effectLst/>
                    <a:uLnTx/>
                    <a:uFillTx/>
                    <a:latin typeface="Tahoma"/>
                    <a:ea typeface="+mn-ea"/>
                    <a:cs typeface="Tahoma"/>
                  </a:rPr>
                  <a:t> </a:t>
                </a:r>
                <a:r>
                  <a:rPr kumimoji="1" lang="en-US" sz="2500" b="1" i="0" u="none" strike="noStrike" kern="1200" cap="none" spc="-204" normalizeH="0" baseline="0" noProof="0" dirty="0">
                    <a:ln>
                      <a:noFill/>
                    </a:ln>
                    <a:solidFill>
                      <a:srgbClr val="002060"/>
                    </a:solidFill>
                    <a:effectLst/>
                    <a:uLnTx/>
                    <a:uFillTx/>
                    <a:latin typeface="Tahoma"/>
                    <a:ea typeface="+mn-ea"/>
                    <a:cs typeface="Tahoma"/>
                  </a:rPr>
                  <a:t>Algorithm:</a:t>
                </a:r>
                <a:endParaRPr kumimoji="1" lang="en-US" sz="2500" b="0" i="0" u="none" strike="noStrike" kern="1200" cap="none" spc="0" normalizeH="0" baseline="0" noProof="0" dirty="0">
                  <a:ln>
                    <a:noFill/>
                  </a:ln>
                  <a:solidFill>
                    <a:prstClr val="black"/>
                  </a:solidFill>
                  <a:effectLst/>
                  <a:uLnTx/>
                  <a:uFillTx/>
                  <a:latin typeface="Tahoma"/>
                  <a:ea typeface="+mn-ea"/>
                  <a:cs typeface="Tahoma"/>
                </a:endParaRPr>
              </a:p>
              <a:p>
                <a:pPr marL="484505" marR="0" lvl="0" indent="0" algn="l" defTabSz="914400" rtl="0" eaLnBrk="1" fontAlgn="auto" latinLnBrk="0" hangingPunct="1">
                  <a:lnSpc>
                    <a:spcPts val="2345"/>
                  </a:lnSpc>
                  <a:spcBef>
                    <a:spcPts val="0"/>
                  </a:spcBef>
                  <a:spcAft>
                    <a:spcPts val="0"/>
                  </a:spcAft>
                  <a:buClrTx/>
                  <a:buSzTx/>
                  <a:buFontTx/>
                  <a:buNone/>
                  <a:tabLst/>
                  <a:defRPr/>
                </a:pPr>
                <a:r>
                  <a:rPr kumimoji="1" lang="en-US" sz="2000" b="1" i="0" u="none" strike="noStrike" kern="1200" cap="none" spc="-75" normalizeH="0" baseline="0" noProof="0" dirty="0">
                    <a:ln>
                      <a:noFill/>
                    </a:ln>
                    <a:solidFill>
                      <a:srgbClr val="002060"/>
                    </a:solidFill>
                    <a:effectLst/>
                    <a:uLnTx/>
                    <a:uFillTx/>
                    <a:latin typeface="Trebuchet MS"/>
                    <a:ea typeface="+mn-ea"/>
                    <a:cs typeface="Trebuchet MS"/>
                  </a:rPr>
                  <a:t>Initialization:</a:t>
                </a:r>
                <a:endParaRPr kumimoji="1" lang="en-US" sz="2000" b="0" i="0" u="none" strike="noStrike" kern="1200" cap="none" spc="0" normalizeH="0" baseline="0" noProof="0" dirty="0">
                  <a:ln>
                    <a:noFill/>
                  </a:ln>
                  <a:solidFill>
                    <a:prstClr val="black"/>
                  </a:solidFill>
                  <a:effectLst/>
                  <a:uLnTx/>
                  <a:uFillTx/>
                  <a:latin typeface="Trebuchet MS"/>
                  <a:ea typeface="+mn-ea"/>
                  <a:cs typeface="Trebuchet MS"/>
                </a:endParaRPr>
              </a:p>
              <a:p>
                <a:pPr marL="941069" marR="5080" lvl="1" indent="-457200" algn="l" defTabSz="914400" rtl="0" eaLnBrk="1" fontAlgn="auto" latinLnBrk="0" hangingPunct="1">
                  <a:lnSpc>
                    <a:spcPts val="2210"/>
                  </a:lnSpc>
                  <a:spcBef>
                    <a:spcPts val="380"/>
                  </a:spcBef>
                  <a:spcAft>
                    <a:spcPts val="0"/>
                  </a:spcAft>
                  <a:buClrTx/>
                  <a:buSzTx/>
                  <a:buFontTx/>
                  <a:buAutoNum type="arabicPeriod"/>
                  <a:tabLst>
                    <a:tab pos="941069" algn="l"/>
                    <a:tab pos="941705" algn="l"/>
                  </a:tabLst>
                  <a:defRPr/>
                </a:pPr>
                <a:r>
                  <a:rPr kumimoji="1" lang="en-US" sz="2000" b="0" i="0" u="none" strike="noStrike" kern="1200" cap="none" spc="-20" normalizeH="0" baseline="0" noProof="0" dirty="0">
                    <a:ln>
                      <a:noFill/>
                    </a:ln>
                    <a:solidFill>
                      <a:srgbClr val="002060"/>
                    </a:solidFill>
                    <a:effectLst/>
                    <a:uLnTx/>
                    <a:uFillTx/>
                    <a:latin typeface="Tahoma"/>
                    <a:ea typeface="+mn-ea"/>
                    <a:cs typeface="Tahoma"/>
                  </a:rPr>
                  <a:t>Given </a:t>
                </a:r>
                <a:r>
                  <a:rPr kumimoji="1" lang="en-US" sz="2000" b="0" i="0" u="none" strike="noStrike" kern="1200" cap="none" spc="-50" normalizeH="0" baseline="0" noProof="0" dirty="0">
                    <a:ln>
                      <a:noFill/>
                    </a:ln>
                    <a:solidFill>
                      <a:srgbClr val="002060"/>
                    </a:solidFill>
                    <a:effectLst/>
                    <a:uLnTx/>
                    <a:uFillTx/>
                    <a:latin typeface="Tahoma"/>
                    <a:ea typeface="+mn-ea"/>
                    <a:cs typeface="Tahoma"/>
                  </a:rPr>
                  <a:t>a </a:t>
                </a:r>
                <a:r>
                  <a:rPr kumimoji="1" lang="en-US" sz="2000" b="1" i="0" u="none" strike="noStrike" kern="1200" cap="none" spc="-35" normalizeH="0" baseline="0" noProof="0" dirty="0">
                    <a:ln>
                      <a:noFill/>
                    </a:ln>
                    <a:solidFill>
                      <a:srgbClr val="FF0000"/>
                    </a:solidFill>
                    <a:effectLst/>
                    <a:uLnTx/>
                    <a:uFillTx/>
                    <a:latin typeface="Trebuchet MS"/>
                    <a:ea typeface="+mn-ea"/>
                    <a:cs typeface="Trebuchet MS"/>
                  </a:rPr>
                  <a:t>Model</a:t>
                </a:r>
                <a:r>
                  <a:rPr kumimoji="1" lang="en-US" sz="2000" b="0" i="0" u="none" strike="noStrike" kern="1200" cap="none" spc="-35"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002060"/>
                    </a:solidFill>
                    <a:effectLst/>
                    <a:uLnTx/>
                    <a:uFillTx/>
                    <a:latin typeface="Tahoma"/>
                    <a:ea typeface="+mn-ea"/>
                    <a:cs typeface="Tahoma"/>
                  </a:rPr>
                  <a:t>find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0" normalizeH="0" baseline="0" noProof="0" dirty="0">
                    <a:ln>
                      <a:noFill/>
                    </a:ln>
                    <a:solidFill>
                      <a:srgbClr val="FF0000"/>
                    </a:solidFill>
                    <a:effectLst/>
                    <a:uLnTx/>
                    <a:uFillTx/>
                    <a:latin typeface="Tahoma"/>
                    <a:ea typeface="+mn-ea"/>
                    <a:cs typeface="Tahoma"/>
                  </a:rPr>
                  <a:t>smallest</a:t>
                </a:r>
                <a:r>
                  <a:rPr kumimoji="1" lang="en-US" sz="2000" b="0" i="0" u="none" strike="noStrike" kern="1200" cap="none" spc="0"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FF0000"/>
                    </a:solidFill>
                    <a:effectLst/>
                    <a:uLnTx/>
                    <a:uFillTx/>
                    <a:latin typeface="Tahoma"/>
                    <a:ea typeface="+mn-ea"/>
                    <a:cs typeface="Tahoma"/>
                  </a:rPr>
                  <a:t>number</a:t>
                </a:r>
                <a:r>
                  <a:rPr kumimoji="1" lang="en-US" sz="2000" b="0" i="0" u="none" strike="noStrike" kern="1200" cap="none" spc="-25" normalizeH="0" baseline="0" noProof="0" dirty="0">
                    <a:ln>
                      <a:noFill/>
                    </a:ln>
                    <a:solidFill>
                      <a:srgbClr val="002060"/>
                    </a:solidFill>
                    <a:effectLst/>
                    <a:uLnTx/>
                    <a:uFillTx/>
                    <a:latin typeface="Tahoma"/>
                    <a:ea typeface="+mn-ea"/>
                    <a:cs typeface="Tahoma"/>
                  </a:rPr>
                  <a:t> </a:t>
                </a:r>
                <a:r>
                  <a:rPr kumimoji="1" lang="en-US" sz="2000" b="0" i="0" u="none" strike="noStrike" kern="1200" cap="none" spc="-30" normalizeH="0" baseline="0" noProof="0" dirty="0">
                    <a:ln>
                      <a:noFill/>
                    </a:ln>
                    <a:solidFill>
                      <a:srgbClr val="002060"/>
                    </a:solidFill>
                    <a:effectLst/>
                    <a:uLnTx/>
                    <a:uFillTx/>
                    <a:latin typeface="Tahoma"/>
                    <a:ea typeface="+mn-ea"/>
                    <a:cs typeface="Tahoma"/>
                  </a:rPr>
                  <a:t>of </a:t>
                </a:r>
                <a:r>
                  <a:rPr kumimoji="1" lang="en-US" sz="2000" b="0" i="0" u="none" strike="noStrike" kern="1200" cap="none" spc="-5" normalizeH="0" baseline="0" noProof="0" dirty="0">
                    <a:ln>
                      <a:noFill/>
                    </a:ln>
                    <a:solidFill>
                      <a:srgbClr val="002060"/>
                    </a:solidFill>
                    <a:effectLst/>
                    <a:uLnTx/>
                    <a:uFillTx/>
                    <a:latin typeface="Tahoma"/>
                    <a:ea typeface="+mn-ea"/>
                    <a:cs typeface="Tahoma"/>
                  </a:rPr>
                  <a:t>samples, </a:t>
                </a:r>
                <a14:m>
                  <m:oMath xmlns:m="http://schemas.openxmlformats.org/officeDocument/2006/math">
                    <m:r>
                      <a:rPr kumimoji="1" lang="ja-JP" altLang="en-US" sz="2000" b="0" i="1" u="none" strike="noStrike" kern="1200" cap="none" spc="-5" normalizeH="0" baseline="0" noProof="0" smtClean="0">
                        <a:ln>
                          <a:noFill/>
                        </a:ln>
                        <a:solidFill>
                          <a:srgbClr val="002060"/>
                        </a:solidFill>
                        <a:effectLst/>
                        <a:uLnTx/>
                        <a:uFillTx/>
                        <a:latin typeface="Cambria Math" panose="02040503050406030204" pitchFamily="18" charset="0"/>
                        <a:ea typeface="+mn-ea"/>
                        <a:cs typeface="Tahoma"/>
                      </a:rPr>
                      <m:t>𝑀</m:t>
                    </m:r>
                  </m:oMath>
                </a14:m>
                <a:r>
                  <a:rPr kumimoji="1" lang="en-US" sz="2000" b="0" i="0" u="none" strike="noStrike" kern="1200" cap="none" spc="690" normalizeH="0" baseline="0" noProof="0" dirty="0" smtClean="0">
                    <a:ln>
                      <a:noFill/>
                    </a:ln>
                    <a:solidFill>
                      <a:srgbClr val="002060"/>
                    </a:solidFill>
                    <a:effectLst/>
                    <a:uLnTx/>
                    <a:uFillTx/>
                    <a:latin typeface="Tahoma"/>
                    <a:ea typeface="+mn-ea"/>
                    <a:cs typeface="Tahoma"/>
                  </a:rPr>
                  <a:t>,</a:t>
                </a:r>
                <a:r>
                  <a:rPr kumimoji="1" lang="en-US" sz="2000" b="0" i="0" u="none" strike="noStrike" kern="1200" cap="none" spc="60" normalizeH="0" baseline="0" noProof="0" dirty="0" smtClean="0">
                    <a:ln>
                      <a:noFill/>
                    </a:ln>
                    <a:solidFill>
                      <a:srgbClr val="002060"/>
                    </a:solidFill>
                    <a:effectLst/>
                    <a:uLnTx/>
                    <a:uFillTx/>
                    <a:latin typeface="Tahoma"/>
                    <a:ea typeface="+mn-ea"/>
                    <a:cs typeface="Tahoma"/>
                  </a:rPr>
                  <a:t> </a:t>
                </a:r>
                <a:r>
                  <a:rPr kumimoji="1" lang="en-US" sz="2000" b="0" i="0" u="none" strike="noStrike" kern="1200" cap="none" spc="-35" normalizeH="0" baseline="0" noProof="0" dirty="0">
                    <a:ln>
                      <a:noFill/>
                    </a:ln>
                    <a:solidFill>
                      <a:srgbClr val="002060"/>
                    </a:solidFill>
                    <a:effectLst/>
                    <a:uLnTx/>
                    <a:uFillTx/>
                    <a:latin typeface="Tahoma"/>
                    <a:ea typeface="+mn-ea"/>
                    <a:cs typeface="Tahoma"/>
                  </a:rPr>
                  <a:t>from </a:t>
                </a:r>
                <a:r>
                  <a:rPr kumimoji="1" lang="en-US" sz="2000" b="0" i="0" u="none" strike="noStrike" kern="1200" cap="none" spc="0" normalizeH="0" baseline="0" noProof="0" dirty="0">
                    <a:ln>
                      <a:noFill/>
                    </a:ln>
                    <a:solidFill>
                      <a:srgbClr val="002060"/>
                    </a:solidFill>
                    <a:effectLst/>
                    <a:uLnTx/>
                    <a:uFillTx/>
                    <a:latin typeface="Tahoma"/>
                    <a:ea typeface="+mn-ea"/>
                    <a:cs typeface="Tahoma"/>
                  </a:rPr>
                  <a:t>which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15" normalizeH="0" baseline="0" noProof="0" dirty="0">
                    <a:ln>
                      <a:noFill/>
                    </a:ln>
                    <a:solidFill>
                      <a:srgbClr val="002060"/>
                    </a:solidFill>
                    <a:effectLst/>
                    <a:uLnTx/>
                    <a:uFillTx/>
                    <a:latin typeface="Tahoma"/>
                    <a:ea typeface="+mn-ea"/>
                    <a:cs typeface="Tahoma"/>
                  </a:rPr>
                  <a:t>model </a:t>
                </a:r>
                <a:r>
                  <a:rPr kumimoji="1" lang="en-US" sz="2000" b="0" i="0" u="none" strike="noStrike" kern="1200" cap="none" spc="5" normalizeH="0" baseline="0" noProof="0" dirty="0">
                    <a:ln>
                      <a:noFill/>
                    </a:ln>
                    <a:solidFill>
                      <a:srgbClr val="002060"/>
                    </a:solidFill>
                    <a:effectLst/>
                    <a:uLnTx/>
                    <a:uFillTx/>
                    <a:latin typeface="Tahoma"/>
                    <a:ea typeface="+mn-ea"/>
                    <a:cs typeface="Tahoma"/>
                  </a:rPr>
                  <a:t>can </a:t>
                </a:r>
                <a:r>
                  <a:rPr kumimoji="1" lang="en-US" sz="2000" b="0" i="0" u="none" strike="noStrike" kern="1200" cap="none" spc="-25" normalizeH="0" baseline="0" noProof="0" dirty="0">
                    <a:ln>
                      <a:noFill/>
                    </a:ln>
                    <a:solidFill>
                      <a:srgbClr val="002060"/>
                    </a:solidFill>
                    <a:effectLst/>
                    <a:uLnTx/>
                    <a:uFillTx/>
                    <a:latin typeface="Tahoma"/>
                    <a:ea typeface="+mn-ea"/>
                    <a:cs typeface="Tahoma"/>
                  </a:rPr>
                  <a:t>be</a:t>
                </a:r>
                <a:r>
                  <a:rPr kumimoji="1" lang="en-US" sz="2000" b="0" i="0" u="none" strike="noStrike" kern="1200" cap="none" spc="-45" normalizeH="0" baseline="0" noProof="0" dirty="0">
                    <a:ln>
                      <a:noFill/>
                    </a:ln>
                    <a:solidFill>
                      <a:srgbClr val="002060"/>
                    </a:solidFill>
                    <a:effectLst/>
                    <a:uLnTx/>
                    <a:uFillTx/>
                    <a:latin typeface="Tahoma"/>
                    <a:ea typeface="+mn-ea"/>
                    <a:cs typeface="Tahoma"/>
                  </a:rPr>
                  <a:t> </a:t>
                </a:r>
                <a:r>
                  <a:rPr kumimoji="1" lang="en-US" sz="2000" b="0" i="0" u="none" strike="noStrike" kern="1200" cap="none" spc="-10" normalizeH="0" baseline="0" noProof="0" dirty="0">
                    <a:ln>
                      <a:noFill/>
                    </a:ln>
                    <a:solidFill>
                      <a:srgbClr val="002060"/>
                    </a:solidFill>
                    <a:effectLst/>
                    <a:uLnTx/>
                    <a:uFillTx/>
                    <a:latin typeface="Tahoma"/>
                    <a:ea typeface="+mn-ea"/>
                    <a:cs typeface="Tahoma"/>
                  </a:rPr>
                  <a:t>computed</a:t>
                </a:r>
                <a:endParaRPr kumimoji="1" lang="en-US" sz="2000" b="0" i="0" u="none" strike="noStrike" kern="1200" cap="none" spc="0" normalizeH="0" baseline="0" noProof="0" dirty="0">
                  <a:ln>
                    <a:noFill/>
                  </a:ln>
                  <a:solidFill>
                    <a:prstClr val="black"/>
                  </a:solidFill>
                  <a:effectLst/>
                  <a:uLnTx/>
                  <a:uFillTx/>
                  <a:latin typeface="Tahoma"/>
                  <a:ea typeface="+mn-ea"/>
                  <a:cs typeface="Tahoma"/>
                </a:endParaRPr>
              </a:p>
              <a:p>
                <a:pPr marL="457200" marR="0" lvl="1" indent="0" algn="l" defTabSz="914400" rtl="0" eaLnBrk="1" fontAlgn="auto" latinLnBrk="0" hangingPunct="1">
                  <a:lnSpc>
                    <a:spcPct val="100000"/>
                  </a:lnSpc>
                  <a:spcBef>
                    <a:spcPts val="15"/>
                  </a:spcBef>
                  <a:spcAft>
                    <a:spcPts val="0"/>
                  </a:spcAft>
                  <a:buClr>
                    <a:srgbClr val="002060"/>
                  </a:buClr>
                  <a:buSzTx/>
                  <a:buFont typeface="Tahoma"/>
                  <a:buAutoNum type="arabicPeriod"/>
                  <a:tabLst/>
                  <a:defRPr/>
                </a:pPr>
                <a:endParaRPr kumimoji="1" lang="en-US" sz="1950" b="0" i="0" u="none" strike="noStrike" kern="1200" cap="none" spc="0" normalizeH="0" baseline="0" noProof="0" dirty="0">
                  <a:ln>
                    <a:noFill/>
                  </a:ln>
                  <a:solidFill>
                    <a:prstClr val="black"/>
                  </a:solidFill>
                  <a:effectLst/>
                  <a:uLnTx/>
                  <a:uFillTx/>
                  <a:latin typeface="Times New Roman"/>
                  <a:ea typeface="+mn-ea"/>
                  <a:cs typeface="Times New Roman"/>
                </a:endParaRPr>
              </a:p>
              <a:p>
                <a:pPr marL="484505" marR="0" lvl="0" indent="0" algn="l" defTabSz="91440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5" normalizeH="0" baseline="0" noProof="0" dirty="0">
                    <a:ln>
                      <a:noFill/>
                    </a:ln>
                    <a:solidFill>
                      <a:srgbClr val="002060"/>
                    </a:solidFill>
                    <a:effectLst/>
                    <a:uLnTx/>
                    <a:uFillTx/>
                    <a:latin typeface="Trebuchet MS"/>
                    <a:ea typeface="+mn-ea"/>
                    <a:cs typeface="Trebuchet MS"/>
                  </a:rPr>
                  <a:t>Main</a:t>
                </a:r>
                <a:r>
                  <a:rPr kumimoji="1" lang="en-US" sz="2000" b="1" i="0" u="none" strike="noStrike" kern="1200" cap="none" spc="5" normalizeH="0" baseline="0" noProof="0" dirty="0">
                    <a:ln>
                      <a:noFill/>
                    </a:ln>
                    <a:solidFill>
                      <a:srgbClr val="002060"/>
                    </a:solidFill>
                    <a:effectLst/>
                    <a:uLnTx/>
                    <a:uFillTx/>
                    <a:latin typeface="Trebuchet MS"/>
                    <a:ea typeface="+mn-ea"/>
                    <a:cs typeface="Trebuchet MS"/>
                  </a:rPr>
                  <a:t> </a:t>
                </a:r>
                <a:r>
                  <a:rPr kumimoji="1" lang="en-US" sz="2000" b="1" i="0" u="none" strike="noStrike" kern="1200" cap="none" spc="-85" normalizeH="0" baseline="0" noProof="0" dirty="0">
                    <a:ln>
                      <a:noFill/>
                    </a:ln>
                    <a:solidFill>
                      <a:srgbClr val="002060"/>
                    </a:solidFill>
                    <a:effectLst/>
                    <a:uLnTx/>
                    <a:uFillTx/>
                    <a:latin typeface="Trebuchet MS"/>
                    <a:ea typeface="+mn-ea"/>
                    <a:cs typeface="Trebuchet MS"/>
                  </a:rPr>
                  <a:t>Loop</a:t>
                </a:r>
                <a:r>
                  <a:rPr kumimoji="1" lang="en-US" sz="2000" b="0" i="0" u="none" strike="noStrike" kern="1200" cap="none" spc="-85" normalizeH="0" baseline="0" noProof="0" dirty="0">
                    <a:ln>
                      <a:noFill/>
                    </a:ln>
                    <a:solidFill>
                      <a:srgbClr val="002060"/>
                    </a:solidFill>
                    <a:effectLst/>
                    <a:uLnTx/>
                    <a:uFillTx/>
                    <a:latin typeface="Tahoma"/>
                    <a:ea typeface="+mn-ea"/>
                    <a:cs typeface="Tahoma"/>
                  </a:rPr>
                  <a:t>:</a:t>
                </a:r>
                <a:endParaRPr kumimoji="1" lang="en-US" sz="2000" b="0" i="0" u="none" strike="noStrike" kern="1200" cap="none" spc="0" normalizeH="0" baseline="0" noProof="0" dirty="0">
                  <a:ln>
                    <a:noFill/>
                  </a:ln>
                  <a:solidFill>
                    <a:prstClr val="black"/>
                  </a:solidFill>
                  <a:effectLst/>
                  <a:uLnTx/>
                  <a:uFillTx/>
                  <a:latin typeface="Tahoma"/>
                  <a:ea typeface="+mn-ea"/>
                  <a:cs typeface="Tahoma"/>
                </a:endParaRPr>
              </a:p>
              <a:p>
                <a:pPr marL="941705" marR="0" lvl="1" indent="-457200" algn="l" defTabSz="914400" rtl="0" eaLnBrk="1" fontAlgn="auto" latinLnBrk="0" hangingPunct="1">
                  <a:lnSpc>
                    <a:spcPts val="2340"/>
                  </a:lnSpc>
                  <a:spcBef>
                    <a:spcPts val="0"/>
                  </a:spcBef>
                  <a:spcAft>
                    <a:spcPts val="0"/>
                  </a:spcAft>
                  <a:buClrTx/>
                  <a:buSzTx/>
                  <a:buFontTx/>
                  <a:buAutoNum type="arabicPeriod" startAt="2"/>
                  <a:tabLst>
                    <a:tab pos="941069" algn="l"/>
                    <a:tab pos="941705" algn="l"/>
                  </a:tabLst>
                  <a:defRPr/>
                </a:pPr>
                <a:r>
                  <a:rPr kumimoji="1" lang="en-US" sz="2000" b="0" i="0" u="none" strike="noStrike" kern="1200" cap="none" spc="-25" normalizeH="0" baseline="0" noProof="0" dirty="0">
                    <a:ln>
                      <a:noFill/>
                    </a:ln>
                    <a:solidFill>
                      <a:srgbClr val="002060"/>
                    </a:solidFill>
                    <a:effectLst/>
                    <a:uLnTx/>
                    <a:uFillTx/>
                    <a:latin typeface="Tahoma"/>
                    <a:ea typeface="+mn-ea"/>
                    <a:cs typeface="Tahoma"/>
                  </a:rPr>
                  <a:t>From </a:t>
                </a:r>
                <a:r>
                  <a:rPr kumimoji="1" lang="en-US" sz="2000" b="0" i="0" u="none" strike="noStrike" kern="1200" cap="none" spc="-65" normalizeH="0" baseline="0" noProof="0" dirty="0">
                    <a:ln>
                      <a:noFill/>
                    </a:ln>
                    <a:solidFill>
                      <a:srgbClr val="002060"/>
                    </a:solidFill>
                    <a:effectLst/>
                    <a:uLnTx/>
                    <a:uFillTx/>
                    <a:latin typeface="Tahoma"/>
                    <a:ea typeface="+mn-ea"/>
                    <a:cs typeface="Tahoma"/>
                  </a:rPr>
                  <a:t>your </a:t>
                </a:r>
                <a:r>
                  <a:rPr kumimoji="1" lang="en-US" sz="2000" b="0" i="0" u="none" strike="noStrike" kern="1200" cap="none" spc="-20" normalizeH="0" baseline="0" noProof="0" dirty="0">
                    <a:ln>
                      <a:noFill/>
                    </a:ln>
                    <a:solidFill>
                      <a:srgbClr val="002060"/>
                    </a:solidFill>
                    <a:effectLst/>
                    <a:uLnTx/>
                    <a:uFillTx/>
                    <a:latin typeface="Tahoma"/>
                    <a:ea typeface="+mn-ea"/>
                    <a:cs typeface="Tahoma"/>
                  </a:rPr>
                  <a:t>data, </a:t>
                </a:r>
                <a:r>
                  <a:rPr kumimoji="1" lang="en-US" sz="2000" b="0" i="0" u="none" strike="noStrike" kern="1200" cap="none" spc="-30" normalizeH="0" baseline="0" noProof="0" dirty="0">
                    <a:ln>
                      <a:noFill/>
                    </a:ln>
                    <a:solidFill>
                      <a:srgbClr val="FF0000"/>
                    </a:solidFill>
                    <a:effectLst/>
                    <a:uLnTx/>
                    <a:uFillTx/>
                    <a:latin typeface="Tahoma"/>
                    <a:ea typeface="+mn-ea"/>
                    <a:cs typeface="Tahoma"/>
                  </a:rPr>
                  <a:t>randomly</a:t>
                </a:r>
                <a:r>
                  <a:rPr kumimoji="1" lang="en-US" sz="2000" b="0" i="0" u="none" strike="noStrike" kern="1200" cap="none" spc="-30" normalizeH="0" baseline="0" noProof="0" dirty="0">
                    <a:ln>
                      <a:noFill/>
                    </a:ln>
                    <a:solidFill>
                      <a:srgbClr val="002060"/>
                    </a:solidFill>
                    <a:effectLst/>
                    <a:uLnTx/>
                    <a:uFillTx/>
                    <a:latin typeface="Tahoma"/>
                    <a:ea typeface="+mn-ea"/>
                    <a:cs typeface="Tahoma"/>
                  </a:rPr>
                  <a:t> </a:t>
                </a:r>
                <a:r>
                  <a:rPr kumimoji="1" lang="en-US" sz="2000" b="0" i="0" u="none" strike="noStrike" kern="1200" cap="none" spc="5" normalizeH="0" baseline="0" noProof="0" dirty="0">
                    <a:ln>
                      <a:noFill/>
                    </a:ln>
                    <a:solidFill>
                      <a:srgbClr val="002060"/>
                    </a:solidFill>
                    <a:effectLst/>
                    <a:uLnTx/>
                    <a:uFillTx/>
                    <a:latin typeface="Tahoma"/>
                    <a:ea typeface="+mn-ea"/>
                    <a:cs typeface="Tahoma"/>
                  </a:rPr>
                  <a:t>select </a:t>
                </a:r>
                <a14:m>
                  <m:oMath xmlns:m="http://schemas.openxmlformats.org/officeDocument/2006/math">
                    <m:r>
                      <a:rPr kumimoji="1" lang="en-US" sz="2000" b="0" i="1" u="none" strike="noStrike" kern="1200" cap="none" spc="5" normalizeH="0" baseline="0" noProof="0" smtClean="0">
                        <a:ln>
                          <a:noFill/>
                        </a:ln>
                        <a:solidFill>
                          <a:srgbClr val="002060"/>
                        </a:solidFill>
                        <a:effectLst/>
                        <a:uLnTx/>
                        <a:uFillTx/>
                        <a:latin typeface="Cambria Math" panose="02040503050406030204" pitchFamily="18" charset="0"/>
                        <a:ea typeface="+mn-ea"/>
                        <a:cs typeface="Tahoma"/>
                      </a:rPr>
                      <m:t>𝑀</m:t>
                    </m:r>
                  </m:oMath>
                </a14:m>
                <a:r>
                  <a:rPr kumimoji="1" lang="en-US" sz="2000" b="0" i="0" u="none" strike="noStrike" kern="1200" cap="none" spc="215" normalizeH="0" baseline="0" noProof="0" dirty="0" smtClean="0">
                    <a:ln>
                      <a:noFill/>
                    </a:ln>
                    <a:solidFill>
                      <a:srgbClr val="002060"/>
                    </a:solidFill>
                    <a:effectLst/>
                    <a:uLnTx/>
                    <a:uFillTx/>
                    <a:latin typeface="Cambria Math"/>
                    <a:ea typeface="+mn-ea"/>
                    <a:cs typeface="Cambria Math"/>
                  </a:rPr>
                  <a:t> </a:t>
                </a:r>
                <a:r>
                  <a:rPr kumimoji="1" lang="en-US" sz="2000" b="0" i="0" u="none" strike="noStrike" kern="1200" cap="none" spc="-10" normalizeH="0" baseline="0" noProof="0" dirty="0">
                    <a:ln>
                      <a:noFill/>
                    </a:ln>
                    <a:solidFill>
                      <a:srgbClr val="002060"/>
                    </a:solidFill>
                    <a:effectLst/>
                    <a:uLnTx/>
                    <a:uFillTx/>
                    <a:latin typeface="Tahoma"/>
                    <a:ea typeface="+mn-ea"/>
                    <a:cs typeface="Tahoma"/>
                  </a:rPr>
                  <a:t>samples</a:t>
                </a:r>
                <a:endParaRPr kumimoji="1" lang="en-US" sz="2000" b="0" i="0" u="none" strike="noStrike" kern="1200" cap="none" spc="0" normalizeH="0" baseline="0" noProof="0" dirty="0">
                  <a:ln>
                    <a:noFill/>
                  </a:ln>
                  <a:solidFill>
                    <a:prstClr val="black"/>
                  </a:solidFill>
                  <a:effectLst/>
                  <a:uLnTx/>
                  <a:uFillTx/>
                  <a:latin typeface="Tahoma"/>
                  <a:ea typeface="+mn-ea"/>
                  <a:cs typeface="Tahoma"/>
                </a:endParaRPr>
              </a:p>
              <a:p>
                <a:pPr marL="941705" marR="0" lvl="1" indent="-457200" algn="l" defTabSz="914400" rtl="0" eaLnBrk="1" fontAlgn="auto" latinLnBrk="0" hangingPunct="1">
                  <a:lnSpc>
                    <a:spcPts val="2340"/>
                  </a:lnSpc>
                  <a:spcBef>
                    <a:spcPts val="0"/>
                  </a:spcBef>
                  <a:spcAft>
                    <a:spcPts val="0"/>
                  </a:spcAft>
                  <a:buClrTx/>
                  <a:buSzTx/>
                  <a:buFontTx/>
                  <a:buAutoNum type="arabicPeriod" startAt="2"/>
                  <a:tabLst>
                    <a:tab pos="941069" algn="l"/>
                    <a:tab pos="941705" algn="l"/>
                  </a:tabLst>
                  <a:defRPr/>
                </a:pPr>
                <a:r>
                  <a:rPr kumimoji="1" lang="en-US" sz="2000" b="0" i="0" u="none" strike="noStrike" kern="1200" cap="none" spc="-25" normalizeH="0" baseline="0" noProof="0" dirty="0">
                    <a:ln>
                      <a:noFill/>
                    </a:ln>
                    <a:solidFill>
                      <a:srgbClr val="002060"/>
                    </a:solidFill>
                    <a:effectLst/>
                    <a:uLnTx/>
                    <a:uFillTx/>
                    <a:latin typeface="Tahoma"/>
                    <a:ea typeface="+mn-ea"/>
                    <a:cs typeface="Tahoma"/>
                  </a:rPr>
                  <a:t>Compute </a:t>
                </a:r>
                <a:r>
                  <a:rPr kumimoji="1" lang="en-US" sz="2000" b="0" i="0" u="none" strike="noStrike" kern="1200" cap="none" spc="-15" normalizeH="0" baseline="0" noProof="0" dirty="0">
                    <a:ln>
                      <a:noFill/>
                    </a:ln>
                    <a:solidFill>
                      <a:srgbClr val="FF0000"/>
                    </a:solidFill>
                    <a:effectLst/>
                    <a:uLnTx/>
                    <a:uFillTx/>
                    <a:latin typeface="Tahoma"/>
                    <a:ea typeface="+mn-ea"/>
                    <a:cs typeface="Tahoma"/>
                  </a:rPr>
                  <a:t>model</a:t>
                </a:r>
                <a:r>
                  <a:rPr kumimoji="1" lang="en-US" sz="2000" b="0" i="0" u="none" strike="noStrike" kern="1200" cap="none" spc="-15" normalizeH="0" baseline="0" noProof="0" dirty="0">
                    <a:ln>
                      <a:noFill/>
                    </a:ln>
                    <a:solidFill>
                      <a:srgbClr val="002060"/>
                    </a:solidFill>
                    <a:effectLst/>
                    <a:uLnTx/>
                    <a:uFillTx/>
                    <a:latin typeface="Tahoma"/>
                    <a:ea typeface="+mn-ea"/>
                    <a:cs typeface="Tahoma"/>
                  </a:rPr>
                  <a:t> </a:t>
                </a:r>
                <a:r>
                  <a:rPr kumimoji="1" lang="en-US" sz="2000" b="0" i="0" u="none" strike="noStrike" kern="1200" cap="none" spc="-35" normalizeH="0" baseline="0" noProof="0" dirty="0">
                    <a:ln>
                      <a:noFill/>
                    </a:ln>
                    <a:solidFill>
                      <a:srgbClr val="FF0000"/>
                    </a:solidFill>
                    <a:effectLst/>
                    <a:uLnTx/>
                    <a:uFillTx/>
                    <a:latin typeface="Tahoma"/>
                    <a:ea typeface="+mn-ea"/>
                    <a:cs typeface="Tahoma"/>
                  </a:rPr>
                  <a:t>parameters</a:t>
                </a:r>
                <a:r>
                  <a:rPr kumimoji="1" lang="en-US" sz="2000" b="0" i="0" u="none" strike="noStrike" kern="1200" cap="none" spc="-35" normalizeH="0" baseline="0" noProof="0" dirty="0">
                    <a:ln>
                      <a:noFill/>
                    </a:ln>
                    <a:solidFill>
                      <a:srgbClr val="002060"/>
                    </a:solidFill>
                    <a:effectLst/>
                    <a:uLnTx/>
                    <a:uFillTx/>
                    <a:latin typeface="Tahoma"/>
                    <a:ea typeface="+mn-ea"/>
                    <a:cs typeface="Tahoma"/>
                  </a:rPr>
                  <a:t> </a:t>
                </a:r>
                <a:r>
                  <a:rPr kumimoji="1" lang="en-US" sz="2000" b="0" i="0" u="none" strike="noStrike" kern="1200" cap="none" spc="-10" normalizeH="0" baseline="0" noProof="0" dirty="0">
                    <a:ln>
                      <a:noFill/>
                    </a:ln>
                    <a:solidFill>
                      <a:srgbClr val="002060"/>
                    </a:solidFill>
                    <a:effectLst/>
                    <a:uLnTx/>
                    <a:uFillTx/>
                    <a:latin typeface="Tahoma"/>
                    <a:ea typeface="+mn-ea"/>
                    <a:cs typeface="Tahoma"/>
                  </a:rPr>
                  <a:t>using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5" normalizeH="0" baseline="0" noProof="0" dirty="0">
                    <a:ln>
                      <a:noFill/>
                    </a:ln>
                    <a:solidFill>
                      <a:srgbClr val="002060"/>
                    </a:solidFill>
                    <a:effectLst/>
                    <a:uLnTx/>
                    <a:uFillTx/>
                    <a:latin typeface="Tahoma"/>
                    <a:ea typeface="+mn-ea"/>
                    <a:cs typeface="Tahoma"/>
                  </a:rPr>
                  <a:t>selected </a:t>
                </a:r>
                <a14:m>
                  <m:oMath xmlns:m="http://schemas.openxmlformats.org/officeDocument/2006/math">
                    <m:r>
                      <a:rPr kumimoji="1" lang="en-US" sz="2000" b="0" i="1" u="none" strike="noStrike" kern="1200" cap="none" spc="-5" normalizeH="0" baseline="0" noProof="0" smtClean="0">
                        <a:ln>
                          <a:noFill/>
                        </a:ln>
                        <a:solidFill>
                          <a:srgbClr val="002060"/>
                        </a:solidFill>
                        <a:effectLst/>
                        <a:uLnTx/>
                        <a:uFillTx/>
                        <a:latin typeface="Cambria Math" panose="02040503050406030204" pitchFamily="18" charset="0"/>
                        <a:ea typeface="+mn-ea"/>
                        <a:cs typeface="Tahoma"/>
                      </a:rPr>
                      <m:t>𝑀</m:t>
                    </m:r>
                  </m:oMath>
                </a14:m>
                <a:r>
                  <a:rPr kumimoji="1" lang="en-US" sz="2000" b="0" i="0" u="none" strike="noStrike" kern="1200" cap="none" spc="200" normalizeH="0" baseline="0" noProof="0" dirty="0" smtClean="0">
                    <a:ln>
                      <a:noFill/>
                    </a:ln>
                    <a:solidFill>
                      <a:srgbClr val="002060"/>
                    </a:solidFill>
                    <a:effectLst/>
                    <a:uLnTx/>
                    <a:uFillTx/>
                    <a:latin typeface="Cambria Math"/>
                    <a:ea typeface="+mn-ea"/>
                    <a:cs typeface="Cambria Math"/>
                  </a:rPr>
                  <a:t> </a:t>
                </a:r>
                <a:r>
                  <a:rPr kumimoji="1" lang="en-US" sz="2000" b="0" i="0" u="none" strike="noStrike" kern="1200" cap="none" spc="-10" normalizeH="0" baseline="0" noProof="0" dirty="0">
                    <a:ln>
                      <a:noFill/>
                    </a:ln>
                    <a:solidFill>
                      <a:srgbClr val="002060"/>
                    </a:solidFill>
                    <a:effectLst/>
                    <a:uLnTx/>
                    <a:uFillTx/>
                    <a:latin typeface="Tahoma"/>
                    <a:ea typeface="+mn-ea"/>
                    <a:cs typeface="Tahoma"/>
                  </a:rPr>
                  <a:t>samples</a:t>
                </a:r>
                <a:endParaRPr kumimoji="1" lang="en-US" sz="2000" b="0" i="0" u="none" strike="noStrike" kern="1200" cap="none" spc="0" normalizeH="0" baseline="0" noProof="0" dirty="0">
                  <a:ln>
                    <a:noFill/>
                  </a:ln>
                  <a:solidFill>
                    <a:prstClr val="black"/>
                  </a:solidFill>
                  <a:effectLst/>
                  <a:uLnTx/>
                  <a:uFillTx/>
                  <a:latin typeface="Tahoma"/>
                  <a:ea typeface="+mn-ea"/>
                  <a:cs typeface="Tahoma"/>
                </a:endParaRPr>
              </a:p>
              <a:p>
                <a:pPr marL="941069" marR="493395" lvl="1" indent="-457200" algn="l" defTabSz="914400" rtl="0" eaLnBrk="1" fontAlgn="auto" latinLnBrk="0" hangingPunct="1">
                  <a:lnSpc>
                    <a:spcPts val="2110"/>
                  </a:lnSpc>
                  <a:spcBef>
                    <a:spcPts val="315"/>
                  </a:spcBef>
                  <a:spcAft>
                    <a:spcPts val="0"/>
                  </a:spcAft>
                  <a:buClrTx/>
                  <a:buSzTx/>
                  <a:buFontTx/>
                  <a:buAutoNum type="arabicPeriod" startAt="2"/>
                  <a:tabLst>
                    <a:tab pos="941069" algn="l"/>
                    <a:tab pos="941705" algn="l"/>
                  </a:tabLst>
                  <a:defRPr/>
                </a:pPr>
                <a:r>
                  <a:rPr kumimoji="1" lang="en-US" sz="2000" b="0" i="0" u="none" strike="noStrike" kern="1200" cap="none" spc="5" normalizeH="0" baseline="0" noProof="0" dirty="0">
                    <a:ln>
                      <a:noFill/>
                    </a:ln>
                    <a:solidFill>
                      <a:srgbClr val="002060"/>
                    </a:solidFill>
                    <a:effectLst/>
                    <a:uLnTx/>
                    <a:uFillTx/>
                    <a:latin typeface="Tahoma"/>
                    <a:ea typeface="+mn-ea"/>
                    <a:cs typeface="Tahoma"/>
                  </a:rPr>
                  <a:t>Check </a:t>
                </a:r>
                <a:r>
                  <a:rPr kumimoji="1" lang="en-US" sz="2000" b="0" i="0" u="none" strike="noStrike" kern="1200" cap="none" spc="-80" normalizeH="0" baseline="0" noProof="0" dirty="0">
                    <a:ln>
                      <a:noFill/>
                    </a:ln>
                    <a:solidFill>
                      <a:srgbClr val="002060"/>
                    </a:solidFill>
                    <a:effectLst/>
                    <a:uLnTx/>
                    <a:uFillTx/>
                    <a:latin typeface="Tahoma"/>
                    <a:ea typeface="+mn-ea"/>
                    <a:cs typeface="Tahoma"/>
                  </a:rPr>
                  <a:t>how </a:t>
                </a:r>
                <a:r>
                  <a:rPr kumimoji="1" lang="en-US" sz="2000" b="0" i="0" u="none" strike="noStrike" kern="1200" cap="none" spc="-45" normalizeH="0" baseline="0" noProof="0" dirty="0">
                    <a:ln>
                      <a:noFill/>
                    </a:ln>
                    <a:solidFill>
                      <a:srgbClr val="002060"/>
                    </a:solidFill>
                    <a:effectLst/>
                    <a:uLnTx/>
                    <a:uFillTx/>
                    <a:latin typeface="Tahoma"/>
                    <a:ea typeface="+mn-ea"/>
                    <a:cs typeface="Tahoma"/>
                  </a:rPr>
                  <a:t>many </a:t>
                </a:r>
                <a:r>
                  <a:rPr kumimoji="1" lang="en-US" sz="2000" b="0" i="0" u="none" strike="noStrike" kern="1200" cap="none" spc="-10" normalizeH="0" baseline="0" noProof="0" dirty="0">
                    <a:ln>
                      <a:noFill/>
                    </a:ln>
                    <a:solidFill>
                      <a:srgbClr val="002060"/>
                    </a:solidFill>
                    <a:effectLst/>
                    <a:uLnTx/>
                    <a:uFillTx/>
                    <a:latin typeface="Tahoma"/>
                    <a:ea typeface="+mn-ea"/>
                    <a:cs typeface="Tahoma"/>
                  </a:rPr>
                  <a:t>samples </a:t>
                </a:r>
                <a:r>
                  <a:rPr kumimoji="1" lang="en-US" sz="2000" b="0" i="0" u="none" strike="noStrike" kern="1200" cap="none" spc="-35" normalizeH="0" baseline="0" noProof="0" dirty="0">
                    <a:ln>
                      <a:noFill/>
                    </a:ln>
                    <a:solidFill>
                      <a:srgbClr val="002060"/>
                    </a:solidFill>
                    <a:effectLst/>
                    <a:uLnTx/>
                    <a:uFillTx/>
                    <a:latin typeface="Tahoma"/>
                    <a:ea typeface="+mn-ea"/>
                    <a:cs typeface="Tahoma"/>
                  </a:rPr>
                  <a:t>from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35" normalizeH="0" baseline="0" noProof="0" dirty="0">
                    <a:ln>
                      <a:noFill/>
                    </a:ln>
                    <a:solidFill>
                      <a:srgbClr val="FF0000"/>
                    </a:solidFill>
                    <a:effectLst/>
                    <a:uLnTx/>
                    <a:uFillTx/>
                    <a:latin typeface="Tahoma"/>
                    <a:ea typeface="+mn-ea"/>
                    <a:cs typeface="Tahoma"/>
                  </a:rPr>
                  <a:t>rest</a:t>
                </a:r>
                <a:r>
                  <a:rPr kumimoji="1" lang="en-US" sz="2000" b="0" i="0" u="none" strike="noStrike" kern="1200" cap="none" spc="-35" normalizeH="0" baseline="0" noProof="0" dirty="0">
                    <a:ln>
                      <a:noFill/>
                    </a:ln>
                    <a:solidFill>
                      <a:srgbClr val="002060"/>
                    </a:solidFill>
                    <a:effectLst/>
                    <a:uLnTx/>
                    <a:uFillTx/>
                    <a:latin typeface="Tahoma"/>
                    <a:ea typeface="+mn-ea"/>
                    <a:cs typeface="Tahoma"/>
                  </a:rPr>
                  <a:t> </a:t>
                </a:r>
                <a:r>
                  <a:rPr kumimoji="1" lang="en-US" sz="2000" b="0" i="0" u="none" strike="noStrike" kern="1200" cap="none" spc="-30" normalizeH="0" baseline="0" noProof="0" dirty="0">
                    <a:ln>
                      <a:noFill/>
                    </a:ln>
                    <a:solidFill>
                      <a:srgbClr val="FF0000"/>
                    </a:solidFill>
                    <a:effectLst/>
                    <a:uLnTx/>
                    <a:uFillTx/>
                    <a:latin typeface="Tahoma"/>
                    <a:ea typeface="+mn-ea"/>
                    <a:cs typeface="Tahoma"/>
                  </a:rPr>
                  <a:t>of</a:t>
                </a:r>
                <a:r>
                  <a:rPr kumimoji="1" lang="en-US" sz="2000" b="0" i="0" u="none" strike="noStrike" kern="1200" cap="none" spc="-30" normalizeH="0" baseline="0" noProof="0" dirty="0">
                    <a:ln>
                      <a:noFill/>
                    </a:ln>
                    <a:solidFill>
                      <a:srgbClr val="002060"/>
                    </a:solidFill>
                    <a:effectLst/>
                    <a:uLnTx/>
                    <a:uFillTx/>
                    <a:latin typeface="Tahoma"/>
                    <a:ea typeface="+mn-ea"/>
                    <a:cs typeface="Tahoma"/>
                  </a:rPr>
                  <a:t> </a:t>
                </a:r>
                <a:r>
                  <a:rPr kumimoji="1" lang="en-US" sz="2000" b="0" i="0" u="none" strike="noStrike" kern="1200" cap="none" spc="-65" normalizeH="0" baseline="0" noProof="0" dirty="0">
                    <a:ln>
                      <a:noFill/>
                    </a:ln>
                    <a:solidFill>
                      <a:srgbClr val="FF0000"/>
                    </a:solidFill>
                    <a:effectLst/>
                    <a:uLnTx/>
                    <a:uFillTx/>
                    <a:latin typeface="Tahoma"/>
                    <a:ea typeface="+mn-ea"/>
                    <a:cs typeface="Tahoma"/>
                  </a:rPr>
                  <a:t>your</a:t>
                </a:r>
                <a:r>
                  <a:rPr kumimoji="1" lang="en-US" sz="2000" b="0" i="0" u="none" strike="noStrike" kern="1200" cap="none" spc="-65" normalizeH="0" baseline="0" noProof="0" dirty="0">
                    <a:ln>
                      <a:noFill/>
                    </a:ln>
                    <a:solidFill>
                      <a:srgbClr val="002060"/>
                    </a:solidFill>
                    <a:effectLst/>
                    <a:uLnTx/>
                    <a:uFillTx/>
                    <a:latin typeface="Tahoma"/>
                    <a:ea typeface="+mn-ea"/>
                    <a:cs typeface="Tahoma"/>
                  </a:rPr>
                  <a:t> </a:t>
                </a:r>
                <a:r>
                  <a:rPr kumimoji="1" lang="en-US" sz="2000" b="0" i="0" u="none" strike="noStrike" kern="1200" cap="none" spc="-30" normalizeH="0" baseline="0" noProof="0" dirty="0">
                    <a:ln>
                      <a:noFill/>
                    </a:ln>
                    <a:solidFill>
                      <a:srgbClr val="FF0000"/>
                    </a:solidFill>
                    <a:effectLst/>
                    <a:uLnTx/>
                    <a:uFillTx/>
                    <a:latin typeface="Tahoma"/>
                    <a:ea typeface="+mn-ea"/>
                    <a:cs typeface="Tahoma"/>
                  </a:rPr>
                  <a:t>data</a:t>
                </a:r>
                <a:r>
                  <a:rPr kumimoji="1" lang="en-US" sz="2000" b="0" i="0" u="none" strike="noStrike" kern="1200" cap="none" spc="-30" normalizeH="0" baseline="0" noProof="0" dirty="0">
                    <a:ln>
                      <a:noFill/>
                    </a:ln>
                    <a:solidFill>
                      <a:srgbClr val="002060"/>
                    </a:solidFill>
                    <a:effectLst/>
                    <a:uLnTx/>
                    <a:uFillTx/>
                    <a:latin typeface="Tahoma"/>
                    <a:ea typeface="+mn-ea"/>
                    <a:cs typeface="Tahoma"/>
                  </a:rPr>
                  <a:t> </a:t>
                </a:r>
                <a:r>
                  <a:rPr kumimoji="1" lang="en-US" sz="2000" b="0" i="0" u="none" strike="noStrike" kern="1200" cap="none" spc="0" normalizeH="0" baseline="0" noProof="0" dirty="0">
                    <a:ln>
                      <a:noFill/>
                    </a:ln>
                    <a:solidFill>
                      <a:srgbClr val="002060"/>
                    </a:solidFill>
                    <a:effectLst/>
                    <a:uLnTx/>
                    <a:uFillTx/>
                    <a:latin typeface="Tahoma"/>
                    <a:ea typeface="+mn-ea"/>
                    <a:cs typeface="Tahoma"/>
                  </a:rPr>
                  <a:t>actually </a:t>
                </a:r>
                <a:r>
                  <a:rPr kumimoji="1" lang="en-US" sz="2000" b="0" i="0" u="none" strike="noStrike" kern="1200" cap="none" spc="25" normalizeH="0" baseline="0" noProof="0" dirty="0">
                    <a:ln>
                      <a:noFill/>
                    </a:ln>
                    <a:solidFill>
                      <a:srgbClr val="FF0000"/>
                    </a:solidFill>
                    <a:effectLst/>
                    <a:uLnTx/>
                    <a:uFillTx/>
                    <a:latin typeface="Tahoma"/>
                    <a:ea typeface="+mn-ea"/>
                    <a:cs typeface="Tahoma"/>
                  </a:rPr>
                  <a:t>fits</a:t>
                </a:r>
                <a:r>
                  <a:rPr kumimoji="1" lang="en-US" sz="2000" b="0" i="0" u="none" strike="noStrike" kern="1200" cap="none" spc="25"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10" normalizeH="0" baseline="0" noProof="0" dirty="0">
                    <a:ln>
                      <a:noFill/>
                    </a:ln>
                    <a:solidFill>
                      <a:srgbClr val="002060"/>
                    </a:solidFill>
                    <a:effectLst/>
                    <a:uLnTx/>
                    <a:uFillTx/>
                    <a:latin typeface="Tahoma"/>
                    <a:ea typeface="+mn-ea"/>
                    <a:cs typeface="Tahoma"/>
                  </a:rPr>
                  <a:t>model. </a:t>
                </a:r>
                <a:r>
                  <a:rPr kumimoji="1" lang="en-US" sz="2000" b="0" i="0" u="none" strike="noStrike" kern="1200" cap="none" spc="-100" normalizeH="0" baseline="0" noProof="0" dirty="0">
                    <a:ln>
                      <a:noFill/>
                    </a:ln>
                    <a:solidFill>
                      <a:srgbClr val="002060"/>
                    </a:solidFill>
                    <a:effectLst/>
                    <a:uLnTx/>
                    <a:uFillTx/>
                    <a:latin typeface="Tahoma"/>
                    <a:ea typeface="+mn-ea"/>
                    <a:cs typeface="Tahoma"/>
                  </a:rPr>
                  <a:t>We </a:t>
                </a:r>
                <a:r>
                  <a:rPr kumimoji="1" lang="en-US" sz="2000" b="0" i="0" u="none" strike="noStrike" kern="1200" cap="none" spc="50" normalizeH="0" baseline="0" noProof="0" dirty="0">
                    <a:ln>
                      <a:noFill/>
                    </a:ln>
                    <a:solidFill>
                      <a:srgbClr val="002060"/>
                    </a:solidFill>
                    <a:effectLst/>
                    <a:uLnTx/>
                    <a:uFillTx/>
                    <a:latin typeface="Tahoma"/>
                    <a:ea typeface="+mn-ea"/>
                    <a:cs typeface="Tahoma"/>
                  </a:rPr>
                  <a:t>call </a:t>
                </a:r>
                <a:r>
                  <a:rPr kumimoji="1" lang="en-US" sz="2000" b="0" i="0" u="none" strike="noStrike" kern="1200" cap="none" spc="15" normalizeH="0" baseline="0" noProof="0" dirty="0">
                    <a:ln>
                      <a:noFill/>
                    </a:ln>
                    <a:solidFill>
                      <a:srgbClr val="002060"/>
                    </a:solidFill>
                    <a:effectLst/>
                    <a:uLnTx/>
                    <a:uFillTx/>
                    <a:latin typeface="Tahoma"/>
                    <a:ea typeface="+mn-ea"/>
                    <a:cs typeface="Tahoma"/>
                  </a:rPr>
                  <a:t>this </a:t>
                </a:r>
                <a:r>
                  <a:rPr kumimoji="1" lang="en-US" sz="2000" b="0" i="0" u="none" strike="noStrike" kern="1200" cap="none" spc="-25" normalizeH="0" baseline="0" noProof="0" dirty="0">
                    <a:ln>
                      <a:noFill/>
                    </a:ln>
                    <a:solidFill>
                      <a:srgbClr val="002060"/>
                    </a:solidFill>
                    <a:effectLst/>
                    <a:uLnTx/>
                    <a:uFillTx/>
                    <a:latin typeface="Tahoma"/>
                    <a:ea typeface="+mn-ea"/>
                    <a:cs typeface="Tahoma"/>
                  </a:rPr>
                  <a:t>number the number </a:t>
                </a:r>
                <a:r>
                  <a:rPr kumimoji="1" lang="en-US" sz="2000" b="0" i="0" u="none" strike="noStrike" kern="1200" cap="none" spc="-30" normalizeH="0" baseline="0" noProof="0" dirty="0">
                    <a:ln>
                      <a:noFill/>
                    </a:ln>
                    <a:solidFill>
                      <a:srgbClr val="002060"/>
                    </a:solidFill>
                    <a:effectLst/>
                    <a:uLnTx/>
                    <a:uFillTx/>
                    <a:latin typeface="Tahoma"/>
                    <a:ea typeface="+mn-ea"/>
                    <a:cs typeface="Tahoma"/>
                  </a:rPr>
                  <a:t>of </a:t>
                </a:r>
                <a:r>
                  <a:rPr kumimoji="1" lang="en-US" sz="2000" b="1" i="0" u="none" strike="noStrike" kern="1200" cap="none" spc="-80" normalizeH="0" baseline="0" noProof="0" dirty="0">
                    <a:ln>
                      <a:noFill/>
                    </a:ln>
                    <a:solidFill>
                      <a:srgbClr val="002060"/>
                    </a:solidFill>
                    <a:effectLst/>
                    <a:uLnTx/>
                    <a:uFillTx/>
                    <a:latin typeface="Trebuchet MS"/>
                    <a:ea typeface="+mn-ea"/>
                    <a:cs typeface="Trebuchet MS"/>
                  </a:rPr>
                  <a:t>inliers</a:t>
                </a:r>
                <a:r>
                  <a:rPr kumimoji="1" lang="en-US" sz="2000" b="1" i="0" u="none" strike="noStrike" kern="1200" cap="none" spc="25" normalizeH="0" baseline="0" noProof="0" dirty="0">
                    <a:ln>
                      <a:noFill/>
                    </a:ln>
                    <a:solidFill>
                      <a:srgbClr val="002060"/>
                    </a:solidFill>
                    <a:effectLst/>
                    <a:uLnTx/>
                    <a:uFillTx/>
                    <a:latin typeface="Trebuchet MS"/>
                    <a:ea typeface="+mn-ea"/>
                    <a:cs typeface="Trebuchet MS"/>
                  </a:rPr>
                  <a:t> </a:t>
                </a:r>
                <a14:m>
                  <m:oMath xmlns:m="http://schemas.openxmlformats.org/officeDocument/2006/math">
                    <m:r>
                      <a:rPr kumimoji="1" lang="en-US" sz="2000" b="1" i="1" u="none" strike="noStrike" kern="1200" cap="none" spc="25" normalizeH="0" baseline="0" noProof="0" smtClean="0">
                        <a:ln>
                          <a:noFill/>
                        </a:ln>
                        <a:solidFill>
                          <a:srgbClr val="002060"/>
                        </a:solidFill>
                        <a:effectLst/>
                        <a:uLnTx/>
                        <a:uFillTx/>
                        <a:latin typeface="Cambria Math" panose="02040503050406030204" pitchFamily="18" charset="0"/>
                        <a:ea typeface="+mn-ea"/>
                        <a:cs typeface="Trebuchet MS"/>
                      </a:rPr>
                      <m:t>𝑪</m:t>
                    </m:r>
                  </m:oMath>
                </a14:m>
                <a:endParaRPr kumimoji="1" lang="en-US" sz="2000" b="0" i="0" u="none" strike="noStrike" kern="1200" cap="none" spc="0" normalizeH="0" baseline="0" noProof="0" dirty="0">
                  <a:ln>
                    <a:noFill/>
                  </a:ln>
                  <a:solidFill>
                    <a:prstClr val="black"/>
                  </a:solidFill>
                  <a:effectLst/>
                  <a:uLnTx/>
                  <a:uFillTx/>
                  <a:latin typeface="Cambria Math"/>
                  <a:ea typeface="+mn-ea"/>
                  <a:cs typeface="Cambria Math"/>
                </a:endParaRPr>
              </a:p>
              <a:p>
                <a:pPr marL="941069" marR="264160" lvl="1" indent="-457200" algn="l" defTabSz="914400" rtl="0" eaLnBrk="1" fontAlgn="auto" latinLnBrk="0" hangingPunct="1">
                  <a:lnSpc>
                    <a:spcPts val="2210"/>
                  </a:lnSpc>
                  <a:spcBef>
                    <a:spcPts val="210"/>
                  </a:spcBef>
                  <a:spcAft>
                    <a:spcPts val="0"/>
                  </a:spcAft>
                  <a:buClrTx/>
                  <a:buSzTx/>
                  <a:buFontTx/>
                  <a:buAutoNum type="arabicPeriod" startAt="2"/>
                  <a:tabLst>
                    <a:tab pos="941069" algn="l"/>
                    <a:tab pos="941705" algn="l"/>
                    <a:tab pos="4338320" algn="l"/>
                  </a:tabLst>
                  <a:defRPr/>
                </a:pPr>
                <a:r>
                  <a:rPr kumimoji="1" lang="en-US" sz="2000" b="0" i="0" u="none" strike="noStrike" kern="1200" cap="none" spc="-30" normalizeH="0" baseline="0" noProof="0" dirty="0">
                    <a:ln>
                      <a:noFill/>
                    </a:ln>
                    <a:solidFill>
                      <a:srgbClr val="002060"/>
                    </a:solidFill>
                    <a:effectLst/>
                    <a:uLnTx/>
                    <a:uFillTx/>
                    <a:latin typeface="Tahoma"/>
                    <a:ea typeface="+mn-ea"/>
                    <a:cs typeface="Tahoma"/>
                  </a:rPr>
                  <a:t>If </a:t>
                </a:r>
                <a14:m>
                  <m:oMath xmlns:m="http://schemas.openxmlformats.org/officeDocument/2006/math">
                    <m:r>
                      <a:rPr kumimoji="1" lang="en-US" sz="20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ahoma"/>
                      </a:rPr>
                      <m:t>𝐶</m:t>
                    </m:r>
                  </m:oMath>
                </a14:m>
                <a:r>
                  <a:rPr kumimoji="1" lang="en-US" sz="2000" b="0" i="0" u="none" strike="noStrike" kern="1200" cap="none" spc="465" normalizeH="0" baseline="0" noProof="0" dirty="0" smtClean="0">
                    <a:ln>
                      <a:noFill/>
                    </a:ln>
                    <a:solidFill>
                      <a:srgbClr val="002060"/>
                    </a:solidFill>
                    <a:effectLst/>
                    <a:uLnTx/>
                    <a:uFillTx/>
                    <a:latin typeface="Cambria Math"/>
                    <a:ea typeface="+mn-ea"/>
                    <a:cs typeface="Cambria Math"/>
                  </a:rPr>
                  <a:t> </a:t>
                </a:r>
                <a:r>
                  <a:rPr kumimoji="1" lang="en-US" sz="2000" b="0" i="0" u="none" strike="noStrike" kern="1200" cap="none" spc="0" normalizeH="0" baseline="0" noProof="0" dirty="0">
                    <a:ln>
                      <a:noFill/>
                    </a:ln>
                    <a:solidFill>
                      <a:srgbClr val="002060"/>
                    </a:solidFill>
                    <a:effectLst/>
                    <a:uLnTx/>
                    <a:uFillTx/>
                    <a:latin typeface="Cambria Math"/>
                    <a:ea typeface="+mn-ea"/>
                    <a:cs typeface="Cambria Math"/>
                  </a:rPr>
                  <a:t>&gt; </a:t>
                </a:r>
                <a:r>
                  <a:rPr kumimoji="1" lang="en-US" sz="2000" b="1" i="0" u="none" strike="noStrike" kern="1200" cap="none" spc="-95" normalizeH="0" baseline="0" noProof="0" dirty="0">
                    <a:ln>
                      <a:noFill/>
                    </a:ln>
                    <a:solidFill>
                      <a:srgbClr val="002060"/>
                    </a:solidFill>
                    <a:effectLst/>
                    <a:uLnTx/>
                    <a:uFillTx/>
                    <a:latin typeface="Trebuchet MS"/>
                    <a:ea typeface="+mn-ea"/>
                    <a:cs typeface="Trebuchet MS"/>
                  </a:rPr>
                  <a:t>inlier </a:t>
                </a:r>
                <a:r>
                  <a:rPr kumimoji="1" lang="en-US" sz="2000" b="1" i="0" u="none" strike="noStrike" kern="1200" cap="none" spc="-114" normalizeH="0" baseline="0" noProof="0" dirty="0">
                    <a:ln>
                      <a:noFill/>
                    </a:ln>
                    <a:solidFill>
                      <a:srgbClr val="002060"/>
                    </a:solidFill>
                    <a:effectLst/>
                    <a:uLnTx/>
                    <a:uFillTx/>
                    <a:latin typeface="Trebuchet MS"/>
                    <a:ea typeface="+mn-ea"/>
                    <a:cs typeface="Trebuchet MS"/>
                  </a:rPr>
                  <a:t>ratio </a:t>
                </a:r>
                <a:r>
                  <a:rPr kumimoji="1" lang="en-US" sz="2000" b="1" i="0" u="none" strike="noStrike" kern="1200" cap="none" spc="-95" normalizeH="0" baseline="0" noProof="0" dirty="0">
                    <a:ln>
                      <a:noFill/>
                    </a:ln>
                    <a:solidFill>
                      <a:srgbClr val="002060"/>
                    </a:solidFill>
                    <a:effectLst/>
                    <a:uLnTx/>
                    <a:uFillTx/>
                    <a:latin typeface="Trebuchet MS"/>
                    <a:ea typeface="+mn-ea"/>
                    <a:cs typeface="Trebuchet MS"/>
                  </a:rPr>
                  <a:t>threshold </a:t>
                </a:r>
                <a:r>
                  <a:rPr kumimoji="1" lang="en-US" sz="2000" b="1" i="0" u="none" strike="noStrike" kern="1200" cap="none" spc="-165" normalizeH="0" baseline="0" noProof="0" dirty="0">
                    <a:ln>
                      <a:noFill/>
                    </a:ln>
                    <a:solidFill>
                      <a:srgbClr val="002060"/>
                    </a:solidFill>
                    <a:effectLst/>
                    <a:uLnTx/>
                    <a:uFillTx/>
                    <a:latin typeface="Trebuchet MS"/>
                    <a:ea typeface="+mn-ea"/>
                    <a:cs typeface="Trebuchet MS"/>
                  </a:rPr>
                  <a:t>or </a:t>
                </a:r>
                <a:r>
                  <a:rPr kumimoji="1" lang="en-US" sz="2000" b="1" i="0" u="none" strike="noStrike" kern="1200" cap="none" spc="-85" normalizeH="0" baseline="0" noProof="0" dirty="0">
                    <a:ln>
                      <a:noFill/>
                    </a:ln>
                    <a:solidFill>
                      <a:srgbClr val="002060"/>
                    </a:solidFill>
                    <a:effectLst/>
                    <a:uLnTx/>
                    <a:uFillTx/>
                    <a:latin typeface="Trebuchet MS"/>
                    <a:ea typeface="+mn-ea"/>
                    <a:cs typeface="Trebuchet MS"/>
                  </a:rPr>
                  <a:t>maximum </a:t>
                </a:r>
                <a:r>
                  <a:rPr kumimoji="1" lang="en-US" sz="2000" b="1" i="0" u="none" strike="noStrike" kern="1200" cap="none" spc="-95" normalizeH="0" baseline="0" noProof="0" dirty="0">
                    <a:ln>
                      <a:noFill/>
                    </a:ln>
                    <a:solidFill>
                      <a:srgbClr val="002060"/>
                    </a:solidFill>
                    <a:effectLst/>
                    <a:uLnTx/>
                    <a:uFillTx/>
                    <a:latin typeface="Trebuchet MS"/>
                    <a:ea typeface="+mn-ea"/>
                    <a:cs typeface="Trebuchet MS"/>
                  </a:rPr>
                  <a:t>iterations </a:t>
                </a:r>
                <a:r>
                  <a:rPr kumimoji="1" lang="en-US" sz="2000" b="1" i="0" u="none" strike="noStrike" kern="1200" cap="none" spc="-90" normalizeH="0" baseline="0" noProof="0" dirty="0">
                    <a:ln>
                      <a:noFill/>
                    </a:ln>
                    <a:solidFill>
                      <a:srgbClr val="002060"/>
                    </a:solidFill>
                    <a:effectLst/>
                    <a:uLnTx/>
                    <a:uFillTx/>
                    <a:latin typeface="Trebuchet MS"/>
                    <a:ea typeface="+mn-ea"/>
                    <a:cs typeface="Trebuchet MS"/>
                  </a:rPr>
                  <a:t>reached</a:t>
                </a:r>
                <a:r>
                  <a:rPr kumimoji="1" lang="en-US" sz="2000" b="0" i="0" u="none" strike="noStrike" kern="1200" cap="none" spc="-90" normalizeH="0" baseline="0" noProof="0" dirty="0">
                    <a:ln>
                      <a:noFill/>
                    </a:ln>
                    <a:solidFill>
                      <a:srgbClr val="002060"/>
                    </a:solidFill>
                    <a:effectLst/>
                    <a:uLnTx/>
                    <a:uFillTx/>
                    <a:latin typeface="Tahoma"/>
                    <a:ea typeface="+mn-ea"/>
                    <a:cs typeface="Tahoma"/>
                  </a:rPr>
                  <a:t>, </a:t>
                </a:r>
                <a:r>
                  <a:rPr kumimoji="1" lang="en-US" sz="2000" b="0" i="0" u="none" strike="noStrike" kern="1200" cap="none" spc="-20" normalizeH="0" baseline="0" noProof="0" dirty="0">
                    <a:ln>
                      <a:noFill/>
                    </a:ln>
                    <a:solidFill>
                      <a:srgbClr val="002060"/>
                    </a:solidFill>
                    <a:effectLst/>
                    <a:uLnTx/>
                    <a:uFillTx/>
                    <a:latin typeface="Tahoma"/>
                    <a:ea typeface="+mn-ea"/>
                    <a:cs typeface="Tahoma"/>
                  </a:rPr>
                  <a:t>terminate  and </a:t>
                </a:r>
                <a:r>
                  <a:rPr kumimoji="1" lang="en-US" sz="2000" b="0" i="0" u="none" strike="noStrike" kern="1200" cap="none" spc="-35" normalizeH="0" baseline="0" noProof="0" dirty="0">
                    <a:ln>
                      <a:noFill/>
                    </a:ln>
                    <a:solidFill>
                      <a:srgbClr val="002060"/>
                    </a:solidFill>
                    <a:effectLst/>
                    <a:uLnTx/>
                    <a:uFillTx/>
                    <a:latin typeface="Tahoma"/>
                    <a:ea typeface="+mn-ea"/>
                    <a:cs typeface="Tahoma"/>
                  </a:rPr>
                  <a:t>return </a:t>
                </a:r>
                <a:r>
                  <a:rPr kumimoji="1" lang="en-US" sz="2000" b="0" i="0" u="none" strike="noStrike" kern="1200" cap="none" spc="-25" normalizeH="0" baseline="0" noProof="0" dirty="0">
                    <a:ln>
                      <a:noFill/>
                    </a:ln>
                    <a:solidFill>
                      <a:srgbClr val="002060"/>
                    </a:solidFill>
                    <a:effectLst/>
                    <a:uLnTx/>
                    <a:uFillTx/>
                    <a:latin typeface="Tahoma"/>
                    <a:ea typeface="+mn-ea"/>
                    <a:cs typeface="Tahoma"/>
                  </a:rPr>
                  <a:t>the </a:t>
                </a:r>
                <a:r>
                  <a:rPr kumimoji="1" lang="en-US" sz="2000" b="0" i="0" u="none" strike="noStrike" kern="1200" cap="none" spc="-15" normalizeH="0" baseline="0" noProof="0" dirty="0">
                    <a:ln>
                      <a:noFill/>
                    </a:ln>
                    <a:solidFill>
                      <a:srgbClr val="002060"/>
                    </a:solidFill>
                    <a:effectLst/>
                    <a:uLnTx/>
                    <a:uFillTx/>
                    <a:latin typeface="Tahoma"/>
                    <a:ea typeface="+mn-ea"/>
                    <a:cs typeface="Tahoma"/>
                  </a:rPr>
                  <a:t>best</a:t>
                </a:r>
                <a:r>
                  <a:rPr kumimoji="1" lang="en-US" sz="2000" b="0" i="0" u="none" strike="noStrike" kern="1200" cap="none" spc="95"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002060"/>
                    </a:solidFill>
                    <a:effectLst/>
                    <a:uLnTx/>
                    <a:uFillTx/>
                    <a:latin typeface="Tahoma"/>
                    <a:ea typeface="+mn-ea"/>
                    <a:cs typeface="Tahoma"/>
                  </a:rPr>
                  <a:t>inlier</a:t>
                </a:r>
                <a:r>
                  <a:rPr kumimoji="1" lang="en-US" sz="2000" b="0" i="0" u="none" strike="noStrike" kern="1200" cap="none" spc="0" normalizeH="0" baseline="0" noProof="0" dirty="0">
                    <a:ln>
                      <a:noFill/>
                    </a:ln>
                    <a:solidFill>
                      <a:srgbClr val="002060"/>
                    </a:solidFill>
                    <a:effectLst/>
                    <a:uLnTx/>
                    <a:uFillTx/>
                    <a:latin typeface="Tahoma"/>
                    <a:ea typeface="+mn-ea"/>
                    <a:cs typeface="Tahoma"/>
                  </a:rPr>
                  <a:t> </a:t>
                </a:r>
                <a:r>
                  <a:rPr kumimoji="1" lang="en-US" sz="2000" b="0" i="0" u="none" strike="noStrike" kern="1200" cap="none" spc="-20" normalizeH="0" baseline="0" noProof="0" dirty="0">
                    <a:ln>
                      <a:noFill/>
                    </a:ln>
                    <a:solidFill>
                      <a:srgbClr val="002060"/>
                    </a:solidFill>
                    <a:effectLst/>
                    <a:uLnTx/>
                    <a:uFillTx/>
                    <a:latin typeface="Tahoma"/>
                    <a:ea typeface="+mn-ea"/>
                    <a:cs typeface="Tahoma"/>
                  </a:rPr>
                  <a:t>set.	</a:t>
                </a:r>
                <a:r>
                  <a:rPr kumimoji="1" lang="en-US" sz="2000" b="0" i="0" u="none" strike="noStrike" kern="1200" cap="none" spc="25" normalizeH="0" baseline="0" noProof="0" dirty="0">
                    <a:ln>
                      <a:noFill/>
                    </a:ln>
                    <a:solidFill>
                      <a:srgbClr val="002060"/>
                    </a:solidFill>
                    <a:effectLst/>
                    <a:uLnTx/>
                    <a:uFillTx/>
                    <a:latin typeface="Tahoma"/>
                    <a:ea typeface="+mn-ea"/>
                    <a:cs typeface="Tahoma"/>
                  </a:rPr>
                  <a:t>Else, </a:t>
                </a:r>
                <a:r>
                  <a:rPr kumimoji="1" lang="en-US" sz="2000" b="0" i="0" u="none" strike="noStrike" kern="1200" cap="none" spc="-100" normalizeH="0" baseline="0" noProof="0" dirty="0">
                    <a:ln>
                      <a:noFill/>
                    </a:ln>
                    <a:solidFill>
                      <a:srgbClr val="002060"/>
                    </a:solidFill>
                    <a:effectLst/>
                    <a:uLnTx/>
                    <a:uFillTx/>
                    <a:latin typeface="Tahoma"/>
                    <a:ea typeface="+mn-ea"/>
                    <a:cs typeface="Tahoma"/>
                  </a:rPr>
                  <a:t>go </a:t>
                </a:r>
                <a:r>
                  <a:rPr kumimoji="1" lang="en-US" sz="2000" b="0" i="0" u="none" strike="noStrike" kern="1200" cap="none" spc="5" normalizeH="0" baseline="0" noProof="0" dirty="0">
                    <a:ln>
                      <a:noFill/>
                    </a:ln>
                    <a:solidFill>
                      <a:srgbClr val="002060"/>
                    </a:solidFill>
                    <a:effectLst/>
                    <a:uLnTx/>
                    <a:uFillTx/>
                    <a:latin typeface="Tahoma"/>
                    <a:ea typeface="+mn-ea"/>
                    <a:cs typeface="Tahoma"/>
                  </a:rPr>
                  <a:t>back </a:t>
                </a:r>
                <a:r>
                  <a:rPr kumimoji="1" lang="en-US" sz="2000" b="0" i="0" u="none" strike="noStrike" kern="1200" cap="none" spc="-50" normalizeH="0" baseline="0" noProof="0" dirty="0">
                    <a:ln>
                      <a:noFill/>
                    </a:ln>
                    <a:solidFill>
                      <a:srgbClr val="002060"/>
                    </a:solidFill>
                    <a:effectLst/>
                    <a:uLnTx/>
                    <a:uFillTx/>
                    <a:latin typeface="Tahoma"/>
                    <a:ea typeface="+mn-ea"/>
                    <a:cs typeface="Tahoma"/>
                  </a:rPr>
                  <a:t>to </a:t>
                </a:r>
                <a:r>
                  <a:rPr kumimoji="1" lang="en-US" sz="2000" b="0" i="0" u="none" strike="noStrike" kern="1200" cap="none" spc="-20" normalizeH="0" baseline="0" noProof="0" dirty="0">
                    <a:ln>
                      <a:noFill/>
                    </a:ln>
                    <a:solidFill>
                      <a:srgbClr val="002060"/>
                    </a:solidFill>
                    <a:effectLst/>
                    <a:uLnTx/>
                    <a:uFillTx/>
                    <a:latin typeface="Tahoma"/>
                    <a:ea typeface="+mn-ea"/>
                    <a:cs typeface="Tahoma"/>
                  </a:rPr>
                  <a:t>step</a:t>
                </a:r>
                <a:r>
                  <a:rPr kumimoji="1" lang="en-US" sz="2000" b="0" i="0" u="none" strike="noStrike" kern="1200" cap="none" spc="45" normalizeH="0" baseline="0" noProof="0" dirty="0">
                    <a:ln>
                      <a:noFill/>
                    </a:ln>
                    <a:solidFill>
                      <a:srgbClr val="002060"/>
                    </a:solidFill>
                    <a:effectLst/>
                    <a:uLnTx/>
                    <a:uFillTx/>
                    <a:latin typeface="Tahoma"/>
                    <a:ea typeface="+mn-ea"/>
                    <a:cs typeface="Tahoma"/>
                  </a:rPr>
                  <a:t> </a:t>
                </a:r>
                <a:r>
                  <a:rPr kumimoji="1" lang="en-US" sz="2000" b="0" i="0" u="none" strike="noStrike" kern="1200" cap="none" spc="130" normalizeH="0" baseline="0" noProof="0" dirty="0">
                    <a:ln>
                      <a:noFill/>
                    </a:ln>
                    <a:solidFill>
                      <a:srgbClr val="002060"/>
                    </a:solidFill>
                    <a:effectLst/>
                    <a:uLnTx/>
                    <a:uFillTx/>
                    <a:latin typeface="Tahoma"/>
                    <a:ea typeface="+mn-ea"/>
                    <a:cs typeface="Tahoma"/>
                  </a:rPr>
                  <a:t>2</a:t>
                </a:r>
                <a:endParaRPr kumimoji="1" lang="en-US" sz="2000" b="0" i="0" u="none" strike="noStrike" kern="1200" cap="none" spc="0" normalizeH="0" baseline="0" noProof="0" dirty="0">
                  <a:ln>
                    <a:noFill/>
                  </a:ln>
                  <a:solidFill>
                    <a:prstClr val="black"/>
                  </a:solidFill>
                  <a:effectLst/>
                  <a:uLnTx/>
                  <a:uFillTx/>
                  <a:latin typeface="Tahoma"/>
                  <a:ea typeface="+mn-ea"/>
                  <a:cs typeface="Tahoma"/>
                </a:endParaRPr>
              </a:p>
              <a:p>
                <a:pPr marL="457200" marR="0" lvl="1" indent="0" algn="l" defTabSz="914400" rtl="0" eaLnBrk="1" fontAlgn="auto" latinLnBrk="0" hangingPunct="1">
                  <a:lnSpc>
                    <a:spcPct val="100000"/>
                  </a:lnSpc>
                  <a:spcBef>
                    <a:spcPts val="50"/>
                  </a:spcBef>
                  <a:spcAft>
                    <a:spcPts val="0"/>
                  </a:spcAft>
                  <a:buClr>
                    <a:srgbClr val="002060"/>
                  </a:buClr>
                  <a:buSzTx/>
                  <a:buFont typeface="Tahoma"/>
                  <a:buAutoNum type="arabicPeriod" startAt="2"/>
                  <a:tabLst/>
                  <a:defRPr/>
                </a:pPr>
                <a:endParaRPr kumimoji="1" lang="en-US" sz="1900" b="0" i="0" u="none" strike="noStrike" kern="1200" cap="none" spc="0" normalizeH="0" baseline="0" noProof="0" dirty="0">
                  <a:ln>
                    <a:noFill/>
                  </a:ln>
                  <a:solidFill>
                    <a:prstClr val="black"/>
                  </a:solidFill>
                  <a:effectLst/>
                  <a:uLnTx/>
                  <a:uFillTx/>
                  <a:latin typeface="Times New Roman"/>
                  <a:ea typeface="+mn-ea"/>
                  <a:cs typeface="Times New Roman"/>
                </a:endParaRPr>
              </a:p>
              <a:p>
                <a:pPr marL="484505" marR="0" lvl="0" indent="0" algn="l" defTabSz="914400" rtl="0" eaLnBrk="1" fontAlgn="auto" latinLnBrk="0" hangingPunct="1">
                  <a:lnSpc>
                    <a:spcPts val="2350"/>
                  </a:lnSpc>
                  <a:spcBef>
                    <a:spcPts val="0"/>
                  </a:spcBef>
                  <a:spcAft>
                    <a:spcPts val="0"/>
                  </a:spcAft>
                  <a:buClrTx/>
                  <a:buSzTx/>
                  <a:buFontTx/>
                  <a:buNone/>
                  <a:tabLst/>
                  <a:defRPr/>
                </a:pPr>
                <a:r>
                  <a:rPr kumimoji="1" lang="en-US" sz="2000" b="1" i="0" u="none" strike="noStrike" kern="1200" cap="none" spc="-55" normalizeH="0" baseline="0" noProof="0" dirty="0">
                    <a:ln>
                      <a:noFill/>
                    </a:ln>
                    <a:solidFill>
                      <a:srgbClr val="002060"/>
                    </a:solidFill>
                    <a:effectLst/>
                    <a:uLnTx/>
                    <a:uFillTx/>
                    <a:latin typeface="Trebuchet MS"/>
                    <a:ea typeface="+mn-ea"/>
                    <a:cs typeface="Trebuchet MS"/>
                  </a:rPr>
                  <a:t>Final</a:t>
                </a:r>
                <a:r>
                  <a:rPr kumimoji="1" lang="en-US" sz="2000" b="1" i="0" u="none" strike="noStrike" kern="1200" cap="none" spc="-5" normalizeH="0" baseline="0" noProof="0" dirty="0">
                    <a:ln>
                      <a:noFill/>
                    </a:ln>
                    <a:solidFill>
                      <a:srgbClr val="002060"/>
                    </a:solidFill>
                    <a:effectLst/>
                    <a:uLnTx/>
                    <a:uFillTx/>
                    <a:latin typeface="Trebuchet MS"/>
                    <a:ea typeface="+mn-ea"/>
                    <a:cs typeface="Trebuchet MS"/>
                  </a:rPr>
                  <a:t> </a:t>
                </a:r>
                <a:r>
                  <a:rPr kumimoji="1" lang="en-US" sz="2000" b="1" i="0" u="none" strike="noStrike" kern="1200" cap="none" spc="-55" normalizeH="0" baseline="0" noProof="0" dirty="0">
                    <a:ln>
                      <a:noFill/>
                    </a:ln>
                    <a:solidFill>
                      <a:srgbClr val="002060"/>
                    </a:solidFill>
                    <a:effectLst/>
                    <a:uLnTx/>
                    <a:uFillTx/>
                    <a:latin typeface="Trebuchet MS"/>
                    <a:ea typeface="+mn-ea"/>
                    <a:cs typeface="Trebuchet MS"/>
                  </a:rPr>
                  <a:t>Step:</a:t>
                </a:r>
                <a:endParaRPr kumimoji="1" lang="en-US" sz="2000" b="0" i="0" u="none" strike="noStrike" kern="1200" cap="none" spc="0" normalizeH="0" baseline="0" noProof="0" dirty="0">
                  <a:ln>
                    <a:noFill/>
                  </a:ln>
                  <a:solidFill>
                    <a:prstClr val="black"/>
                  </a:solidFill>
                  <a:effectLst/>
                  <a:uLnTx/>
                  <a:uFillTx/>
                  <a:latin typeface="Trebuchet MS"/>
                  <a:ea typeface="+mn-ea"/>
                  <a:cs typeface="Trebuchet MS"/>
                </a:endParaRPr>
              </a:p>
              <a:p>
                <a:pPr marL="941705" marR="0" lvl="1" indent="-457200" algn="l" defTabSz="914400" rtl="0" eaLnBrk="1" fontAlgn="auto" latinLnBrk="0" hangingPunct="1">
                  <a:lnSpc>
                    <a:spcPts val="2350"/>
                  </a:lnSpc>
                  <a:spcBef>
                    <a:spcPts val="0"/>
                  </a:spcBef>
                  <a:spcAft>
                    <a:spcPts val="0"/>
                  </a:spcAft>
                  <a:buClrTx/>
                  <a:buSzTx/>
                  <a:buFontTx/>
                  <a:buAutoNum type="arabicPeriod" startAt="6"/>
                  <a:tabLst>
                    <a:tab pos="941069" algn="l"/>
                    <a:tab pos="941705" algn="l"/>
                  </a:tabLst>
                  <a:defRPr/>
                </a:pPr>
                <a:r>
                  <a:rPr kumimoji="1" lang="en-US" sz="2000" b="0" i="0" u="none" strike="noStrike" kern="1200" cap="none" spc="-5" normalizeH="0" baseline="0" noProof="0" dirty="0">
                    <a:ln>
                      <a:noFill/>
                    </a:ln>
                    <a:solidFill>
                      <a:srgbClr val="FF0000"/>
                    </a:solidFill>
                    <a:effectLst/>
                    <a:uLnTx/>
                    <a:uFillTx/>
                    <a:latin typeface="Tahoma"/>
                    <a:ea typeface="+mn-ea"/>
                    <a:cs typeface="Tahoma"/>
                  </a:rPr>
                  <a:t>Recompute</a:t>
                </a:r>
                <a:r>
                  <a:rPr kumimoji="1" lang="en-US" sz="2000" b="0" i="0" u="none" strike="noStrike" kern="1200" cap="none" spc="-5" normalizeH="0" baseline="0" noProof="0" dirty="0">
                    <a:ln>
                      <a:noFill/>
                    </a:ln>
                    <a:solidFill>
                      <a:srgbClr val="002060"/>
                    </a:solidFill>
                    <a:effectLst/>
                    <a:uLnTx/>
                    <a:uFillTx/>
                    <a:latin typeface="Tahoma"/>
                    <a:ea typeface="+mn-ea"/>
                    <a:cs typeface="Tahoma"/>
                  </a:rPr>
                  <a:t> </a:t>
                </a:r>
                <a:r>
                  <a:rPr kumimoji="1" lang="en-US" sz="2000" b="0" i="0" u="none" strike="noStrike" kern="1200" cap="none" spc="-15" normalizeH="0" baseline="0" noProof="0" dirty="0">
                    <a:ln>
                      <a:noFill/>
                    </a:ln>
                    <a:solidFill>
                      <a:srgbClr val="FF0000"/>
                    </a:solidFill>
                    <a:effectLst/>
                    <a:uLnTx/>
                    <a:uFillTx/>
                    <a:latin typeface="Tahoma"/>
                    <a:ea typeface="+mn-ea"/>
                    <a:cs typeface="Tahoma"/>
                  </a:rPr>
                  <a:t>model</a:t>
                </a:r>
                <a:r>
                  <a:rPr kumimoji="1" lang="en-US" sz="2000" b="0" i="0" u="none" strike="noStrike" kern="1200" cap="none" spc="-15" normalizeH="0" baseline="0" noProof="0" dirty="0">
                    <a:ln>
                      <a:noFill/>
                    </a:ln>
                    <a:solidFill>
                      <a:srgbClr val="002060"/>
                    </a:solidFill>
                    <a:effectLst/>
                    <a:uLnTx/>
                    <a:uFillTx/>
                    <a:latin typeface="Tahoma"/>
                    <a:ea typeface="+mn-ea"/>
                    <a:cs typeface="Tahoma"/>
                  </a:rPr>
                  <a:t> </a:t>
                </a:r>
                <a:r>
                  <a:rPr kumimoji="1" lang="en-US" sz="2000" b="0" i="0" u="none" strike="noStrike" kern="1200" cap="none" spc="-35" normalizeH="0" baseline="0" noProof="0" dirty="0">
                    <a:ln>
                      <a:noFill/>
                    </a:ln>
                    <a:solidFill>
                      <a:srgbClr val="FF0000"/>
                    </a:solidFill>
                    <a:effectLst/>
                    <a:uLnTx/>
                    <a:uFillTx/>
                    <a:latin typeface="Tahoma"/>
                    <a:ea typeface="+mn-ea"/>
                    <a:cs typeface="Tahoma"/>
                  </a:rPr>
                  <a:t>parameters</a:t>
                </a:r>
                <a:r>
                  <a:rPr kumimoji="1" lang="en-US" sz="2000" b="0" i="0" u="none" strike="noStrike" kern="1200" cap="none" spc="-35" normalizeH="0" baseline="0" noProof="0" dirty="0">
                    <a:ln>
                      <a:noFill/>
                    </a:ln>
                    <a:solidFill>
                      <a:srgbClr val="002060"/>
                    </a:solidFill>
                    <a:effectLst/>
                    <a:uLnTx/>
                    <a:uFillTx/>
                    <a:latin typeface="Tahoma"/>
                    <a:ea typeface="+mn-ea"/>
                    <a:cs typeface="Tahoma"/>
                  </a:rPr>
                  <a:t> from </a:t>
                </a:r>
                <a:r>
                  <a:rPr kumimoji="1" lang="en-US" sz="2000" b="0" i="0" u="none" strike="noStrike" kern="1200" cap="none" spc="-15" normalizeH="0" baseline="0" noProof="0" dirty="0">
                    <a:ln>
                      <a:noFill/>
                    </a:ln>
                    <a:effectLst/>
                    <a:uLnTx/>
                    <a:uFillTx/>
                    <a:latin typeface="Tahoma"/>
                    <a:ea typeface="+mn-ea"/>
                    <a:cs typeface="Tahoma"/>
                  </a:rPr>
                  <a:t>entire</a:t>
                </a:r>
                <a:r>
                  <a:rPr kumimoji="1" lang="en-US" sz="2000" b="0" i="0" u="none" strike="noStrike" kern="1200" cap="none" spc="-15" normalizeH="0" baseline="0" noProof="0" dirty="0">
                    <a:ln>
                      <a:noFill/>
                    </a:ln>
                    <a:solidFill>
                      <a:srgbClr val="002060"/>
                    </a:solidFill>
                    <a:effectLst/>
                    <a:uLnTx/>
                    <a:uFillTx/>
                    <a:latin typeface="Tahoma"/>
                    <a:ea typeface="+mn-ea"/>
                    <a:cs typeface="Tahoma"/>
                  </a:rPr>
                  <a:t> </a:t>
                </a:r>
                <a:r>
                  <a:rPr kumimoji="1" lang="en-US" sz="2000" b="0" i="0" u="none" strike="noStrike" kern="1200" cap="none" spc="-15" normalizeH="0" baseline="0" noProof="0" dirty="0">
                    <a:ln>
                      <a:noFill/>
                    </a:ln>
                    <a:solidFill>
                      <a:srgbClr val="FF0000"/>
                    </a:solidFill>
                    <a:effectLst/>
                    <a:uLnTx/>
                    <a:uFillTx/>
                    <a:latin typeface="Tahoma"/>
                    <a:ea typeface="+mn-ea"/>
                    <a:cs typeface="Tahoma"/>
                  </a:rPr>
                  <a:t>best</a:t>
                </a:r>
                <a:r>
                  <a:rPr kumimoji="1" lang="en-US" sz="2000" b="0" i="0" u="none" strike="noStrike" kern="1200" cap="none" spc="-15"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FF0000"/>
                    </a:solidFill>
                    <a:effectLst/>
                    <a:uLnTx/>
                    <a:uFillTx/>
                    <a:latin typeface="Tahoma"/>
                    <a:ea typeface="+mn-ea"/>
                    <a:cs typeface="Tahoma"/>
                  </a:rPr>
                  <a:t>inlier</a:t>
                </a:r>
                <a:r>
                  <a:rPr kumimoji="1" lang="en-US" sz="2000" b="0" i="0" u="none" strike="noStrike" kern="1200" cap="none" spc="-20" normalizeH="0" baseline="0" noProof="0" dirty="0">
                    <a:ln>
                      <a:noFill/>
                    </a:ln>
                    <a:solidFill>
                      <a:srgbClr val="002060"/>
                    </a:solidFill>
                    <a:effectLst/>
                    <a:uLnTx/>
                    <a:uFillTx/>
                    <a:latin typeface="Tahoma"/>
                    <a:ea typeface="+mn-ea"/>
                    <a:cs typeface="Tahoma"/>
                  </a:rPr>
                  <a:t> </a:t>
                </a:r>
                <a:r>
                  <a:rPr kumimoji="1" lang="en-US" sz="2000" b="0" i="0" u="none" strike="noStrike" kern="1200" cap="none" spc="-25" normalizeH="0" baseline="0" noProof="0" dirty="0">
                    <a:ln>
                      <a:noFill/>
                    </a:ln>
                    <a:solidFill>
                      <a:srgbClr val="FF0000"/>
                    </a:solidFill>
                    <a:effectLst/>
                    <a:uLnTx/>
                    <a:uFillTx/>
                    <a:latin typeface="Tahoma"/>
                    <a:ea typeface="+mn-ea"/>
                    <a:cs typeface="Tahoma"/>
                  </a:rPr>
                  <a:t>set</a:t>
                </a:r>
                <a:endParaRPr kumimoji="1" sz="2000" b="0" i="0" u="none" strike="noStrike" kern="1200" cap="none" spc="0" normalizeH="0" baseline="0" noProof="0" dirty="0">
                  <a:ln>
                    <a:noFill/>
                  </a:ln>
                  <a:solidFill>
                    <a:srgbClr val="FF0000"/>
                  </a:solidFill>
                  <a:effectLst/>
                  <a:uLnTx/>
                  <a:uFillTx/>
                  <a:latin typeface="Tahoma"/>
                  <a:ea typeface="+mn-ea"/>
                  <a:cs typeface="Tahoma"/>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00965" y="1434591"/>
                <a:ext cx="8971280" cy="4978286"/>
              </a:xfrm>
              <a:prstGeom prst="rect">
                <a:avLst/>
              </a:prstGeom>
              <a:blipFill>
                <a:blip r:embed="rId2"/>
                <a:stretch>
                  <a:fillRect l="-1834" t="-1591" b="-22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9067800" y="2286000"/>
                <a:ext cx="3124200" cy="1200329"/>
              </a:xfrm>
              <a:prstGeom prst="rect">
                <a:avLst/>
              </a:prstGeom>
            </p:spPr>
            <p:txBody>
              <a:bodyPr wrap="square">
                <a:spAutoFit/>
              </a:bodyPr>
              <a:lstStyle/>
              <a:p>
                <a:pPr marL="285750" indent="-285750">
                  <a:buFontTx/>
                  <a:buChar char="-"/>
                </a:pPr>
                <a14:m>
                  <m:oMath xmlns:m="http://schemas.openxmlformats.org/officeDocument/2006/math">
                    <m:r>
                      <a:rPr lang="en-US" altLang="ja-JP" i="1" smtClean="0">
                        <a:solidFill>
                          <a:srgbClr val="000000"/>
                        </a:solidFill>
                        <a:latin typeface="Cambria Math" panose="02040503050406030204" pitchFamily="18" charset="0"/>
                      </a:rPr>
                      <m:t>𝑀</m:t>
                    </m:r>
                    <m:r>
                      <a:rPr lang="en-US" altLang="ja-JP" i="1" smtClean="0">
                        <a:solidFill>
                          <a:srgbClr val="000000"/>
                        </a:solidFill>
                        <a:latin typeface="Cambria Math" panose="02040503050406030204" pitchFamily="18" charset="0"/>
                      </a:rPr>
                      <m:t>=1</m:t>
                    </m:r>
                  </m:oMath>
                </a14:m>
                <a:r>
                  <a:rPr lang="en-US" altLang="ja-JP" dirty="0">
                    <a:solidFill>
                      <a:srgbClr val="000000"/>
                    </a:solidFill>
                    <a:latin typeface="BSZPYG+HelveticaNeue"/>
                  </a:rPr>
                  <a:t> pair of feature matches. </a:t>
                </a:r>
                <a:endParaRPr lang="en-US" altLang="ja-JP" sz="2400" dirty="0">
                  <a:solidFill>
                    <a:srgbClr val="000000"/>
                  </a:solidFill>
                  <a:latin typeface="BSZPYG+HelveticaNeue"/>
                </a:endParaRPr>
              </a:p>
              <a:p>
                <a:pPr marL="285750" indent="-285750">
                  <a:buFontTx/>
                  <a:buChar char="-"/>
                </a:pPr>
                <a:r>
                  <a:rPr lang="en-US" altLang="ja-JP" dirty="0">
                    <a:solidFill>
                      <a:srgbClr val="000000"/>
                    </a:solidFill>
                    <a:latin typeface="BSZPYG+HelveticaNeue"/>
                  </a:rPr>
                  <a:t>one pair of feature</a:t>
                </a:r>
                <a:r>
                  <a:rPr lang="ja-JP" altLang="en-US" dirty="0">
                    <a:solidFill>
                      <a:srgbClr val="000000"/>
                    </a:solidFill>
                    <a:latin typeface="BSZPYG+HelveticaNeue"/>
                  </a:rPr>
                  <a:t>で既</a:t>
                </a:r>
                <a:r>
                  <a:rPr lang="ja-JP" altLang="en-US" dirty="0" smtClean="0">
                    <a:solidFill>
                      <a:srgbClr val="000000"/>
                    </a:solidFill>
                    <a:latin typeface="BSZPYG+HelveticaNeue"/>
                  </a:rPr>
                  <a:t>に</a:t>
                </a:r>
                <a14:m>
                  <m:oMath xmlns:m="http://schemas.openxmlformats.org/officeDocument/2006/math">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𝑡</m:t>
                        </m:r>
                      </m:e>
                      <m:sub>
                        <m:r>
                          <a:rPr lang="en-US" altLang="ja-JP" b="0" i="1" smtClean="0">
                            <a:solidFill>
                              <a:srgbClr val="000000"/>
                            </a:solidFill>
                            <a:latin typeface="Cambria Math" panose="02040503050406030204" pitchFamily="18" charset="0"/>
                          </a:rPr>
                          <m:t>𝑢</m:t>
                        </m:r>
                      </m:sub>
                    </m:sSub>
                    <m:r>
                      <a:rPr lang="en-US" altLang="ja-JP" b="0" i="1" smtClean="0">
                        <a:solidFill>
                          <a:srgbClr val="000000"/>
                        </a:solidFill>
                        <a:latin typeface="Cambria Math" panose="02040503050406030204" pitchFamily="18" charset="0"/>
                      </a:rPr>
                      <m:t>,</m:t>
                    </m:r>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𝑡</m:t>
                        </m:r>
                      </m:e>
                      <m:sub>
                        <m:r>
                          <a:rPr lang="en-US" altLang="ja-JP" b="0" i="1" smtClean="0">
                            <a:solidFill>
                              <a:srgbClr val="000000"/>
                            </a:solidFill>
                            <a:latin typeface="Cambria Math" panose="02040503050406030204" pitchFamily="18" charset="0"/>
                          </a:rPr>
                          <m:t>𝑣</m:t>
                        </m:r>
                      </m:sub>
                    </m:sSub>
                  </m:oMath>
                </a14:m>
                <a:r>
                  <a:rPr lang="ja-JP" altLang="en-US" dirty="0" smtClean="0">
                    <a:solidFill>
                      <a:srgbClr val="000000"/>
                    </a:solidFill>
                    <a:latin typeface="BSZPYG+HelveticaNeue"/>
                  </a:rPr>
                  <a:t>を</a:t>
                </a:r>
                <a:r>
                  <a:rPr lang="ja-JP" altLang="en-US" dirty="0">
                    <a:solidFill>
                      <a:srgbClr val="000000"/>
                    </a:solidFill>
                    <a:latin typeface="BSZPYG+HelveticaNeue"/>
                  </a:rPr>
                  <a:t>計算できるから。</a:t>
                </a:r>
                <a:endParaRPr lang="en-US" altLang="ja-JP" dirty="0">
                  <a:solidFill>
                    <a:srgbClr val="000000"/>
                  </a:solidFill>
                  <a:latin typeface="BSZPYG+HelveticaNeue"/>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9067800" y="2286000"/>
                <a:ext cx="3124200" cy="1200329"/>
              </a:xfrm>
              <a:prstGeom prst="rect">
                <a:avLst/>
              </a:prstGeom>
              <a:blipFill>
                <a:blip r:embed="rId3"/>
                <a:stretch>
                  <a:fillRect l="-1563" t="-3553" b="-6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715000" y="1905000"/>
                <a:ext cx="1676400" cy="646331"/>
              </a:xfrm>
              <a:prstGeom prst="rect">
                <a:avLst/>
              </a:prstGeom>
              <a:noFill/>
            </p:spPr>
            <p:txBody>
              <a:bodyPr wrap="square" rtlCol="0">
                <a:spAutoFit/>
              </a:bodyPr>
              <a:lstStyle/>
              <a:p>
                <a:r>
                  <a:rPr lang="ja-JP" altLang="en-US" dirty="0" smtClean="0"/>
                  <a:t>平面を予測するなら、</a:t>
                </a:r>
                <a14:m>
                  <m:oMath xmlns:m="http://schemas.openxmlformats.org/officeDocument/2006/math">
                    <m:r>
                      <a:rPr lang="en-US" altLang="ja-JP" b="0" i="1" smtClean="0">
                        <a:latin typeface="Cambria Math" panose="02040503050406030204" pitchFamily="18" charset="0"/>
                      </a:rPr>
                      <m:t>𝑀</m:t>
                    </m:r>
                    <m:r>
                      <a:rPr lang="en-US" altLang="ja-JP" b="0" i="1" smtClean="0">
                        <a:latin typeface="Cambria Math" panose="02040503050406030204" pitchFamily="18" charset="0"/>
                      </a:rPr>
                      <m:t>=3</m:t>
                    </m:r>
                  </m:oMath>
                </a14:m>
                <a:r>
                  <a:rPr kumimoji="1" lang="en-US" altLang="ja-JP" dirty="0" smtClean="0"/>
                  <a:t>.</a:t>
                </a:r>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715000" y="1905000"/>
                <a:ext cx="1676400" cy="646331"/>
              </a:xfrm>
              <a:prstGeom prst="rect">
                <a:avLst/>
              </a:prstGeom>
              <a:blipFill>
                <a:blip r:embed="rId4"/>
                <a:stretch>
                  <a:fillRect l="-3273" t="-5660" b="-14151"/>
                </a:stretch>
              </a:blipFill>
            </p:spPr>
            <p:txBody>
              <a:bodyPr/>
              <a:lstStyle/>
              <a:p>
                <a:r>
                  <a:rPr lang="ja-JP" altLang="en-US">
                    <a:noFill/>
                  </a:rPr>
                  <a:t> </a:t>
                </a:r>
              </a:p>
            </p:txBody>
          </p:sp>
        </mc:Fallback>
      </mc:AlternateContent>
      <p:sp>
        <p:nvSpPr>
          <p:cNvPr id="6" name="テキスト ボックス 5"/>
          <p:cNvSpPr txBox="1"/>
          <p:nvPr/>
        </p:nvSpPr>
        <p:spPr>
          <a:xfrm>
            <a:off x="9448800" y="4303271"/>
            <a:ext cx="2362200" cy="646331"/>
          </a:xfrm>
          <a:prstGeom prst="rect">
            <a:avLst/>
          </a:prstGeom>
          <a:noFill/>
        </p:spPr>
        <p:txBody>
          <a:bodyPr wrap="square" rtlCol="0">
            <a:spAutoFit/>
          </a:bodyPr>
          <a:lstStyle/>
          <a:p>
            <a:r>
              <a:rPr kumimoji="1" lang="ja-JP" altLang="en-US" dirty="0" smtClean="0"/>
              <a:t>許容「きょよう」距離というパラメータが必要</a:t>
            </a:r>
            <a:endParaRPr kumimoji="1" lang="ja-JP" altLang="en-US" dirty="0"/>
          </a:p>
        </p:txBody>
      </p:sp>
    </p:spTree>
    <p:extLst>
      <p:ext uri="{BB962C8B-B14F-4D97-AF65-F5344CB8AC3E}">
        <p14:creationId xmlns:p14="http://schemas.microsoft.com/office/powerpoint/2010/main" val="18110167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50" dirty="0">
                <a:latin typeface="Trebuchet MS"/>
                <a:cs typeface="Trebuchet MS"/>
              </a:rPr>
              <a:t>RansaC: </a:t>
            </a:r>
            <a:r>
              <a:rPr spc="-160" dirty="0">
                <a:latin typeface="Trebuchet MS"/>
                <a:cs typeface="Trebuchet MS"/>
              </a:rPr>
              <a:t>Iteration</a:t>
            </a:r>
            <a:r>
              <a:rPr spc="-5" dirty="0">
                <a:latin typeface="Trebuchet MS"/>
                <a:cs typeface="Trebuchet MS"/>
              </a:rPr>
              <a:t> </a:t>
            </a:r>
            <a:r>
              <a:rPr spc="90" dirty="0">
                <a:latin typeface="Trebuchet MS"/>
                <a:cs typeface="Trebuchet MS"/>
              </a:rPr>
              <a:t>1</a:t>
            </a:r>
          </a:p>
        </p:txBody>
      </p:sp>
      <p:sp>
        <p:nvSpPr>
          <p:cNvPr id="3" name="object 3"/>
          <p:cNvSpPr/>
          <p:nvPr/>
        </p:nvSpPr>
        <p:spPr>
          <a:xfrm>
            <a:off x="919575" y="3262340"/>
            <a:ext cx="382905" cy="394335"/>
          </a:xfrm>
          <a:custGeom>
            <a:avLst/>
            <a:gdLst/>
            <a:ahLst/>
            <a:cxnLst/>
            <a:rect l="l" t="t" r="r" b="b"/>
            <a:pathLst>
              <a:path w="382905"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5026634" y="3035019"/>
            <a:ext cx="382905" cy="394335"/>
          </a:xfrm>
          <a:custGeom>
            <a:avLst/>
            <a:gdLst/>
            <a:ahLst/>
            <a:cxnLst/>
            <a:rect l="l" t="t" r="r" b="b"/>
            <a:pathLst>
              <a:path w="382904"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23931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23673" y="2206185"/>
            <a:ext cx="7151991" cy="356523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95442" y="2200299"/>
            <a:ext cx="1752845" cy="17767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50" dirty="0">
                <a:latin typeface="Trebuchet MS"/>
                <a:cs typeface="Trebuchet MS"/>
              </a:rPr>
              <a:t>RansaC: </a:t>
            </a:r>
            <a:r>
              <a:rPr spc="-160" dirty="0">
                <a:latin typeface="Trebuchet MS"/>
                <a:cs typeface="Trebuchet MS"/>
              </a:rPr>
              <a:t>Iteration</a:t>
            </a:r>
            <a:r>
              <a:rPr spc="-5" dirty="0">
                <a:latin typeface="Trebuchet MS"/>
                <a:cs typeface="Trebuchet MS"/>
              </a:rPr>
              <a:t> </a:t>
            </a:r>
            <a:r>
              <a:rPr spc="90" dirty="0">
                <a:latin typeface="Trebuchet MS"/>
                <a:cs typeface="Trebuchet MS"/>
              </a:rPr>
              <a:t>1</a:t>
            </a:r>
          </a:p>
        </p:txBody>
      </p:sp>
      <p:sp>
        <p:nvSpPr>
          <p:cNvPr id="5" name="object 5"/>
          <p:cNvSpPr/>
          <p:nvPr/>
        </p:nvSpPr>
        <p:spPr>
          <a:xfrm>
            <a:off x="1407289" y="2359023"/>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380232" y="4062984"/>
            <a:ext cx="640079" cy="65227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383066" y="4065268"/>
            <a:ext cx="636270" cy="647700"/>
          </a:xfrm>
          <a:custGeom>
            <a:avLst/>
            <a:gdLst/>
            <a:ahLst/>
            <a:cxnLst/>
            <a:rect l="l" t="t" r="r" b="b"/>
            <a:pathLst>
              <a:path w="636270" h="647700">
                <a:moveTo>
                  <a:pt x="0" y="0"/>
                </a:moveTo>
                <a:lnTo>
                  <a:pt x="635794" y="0"/>
                </a:lnTo>
                <a:lnTo>
                  <a:pt x="635794" y="647700"/>
                </a:lnTo>
                <a:lnTo>
                  <a:pt x="0" y="647700"/>
                </a:lnTo>
                <a:lnTo>
                  <a:pt x="0" y="0"/>
                </a:lnTo>
                <a:close/>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578988" y="4043043"/>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605016" y="3547871"/>
            <a:ext cx="637031" cy="6492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823673" y="2200299"/>
            <a:ext cx="559435" cy="0"/>
          </a:xfrm>
          <a:custGeom>
            <a:avLst/>
            <a:gdLst/>
            <a:ahLst/>
            <a:cxnLst/>
            <a:rect l="l" t="t" r="r" b="b"/>
            <a:pathLst>
              <a:path w="559435">
                <a:moveTo>
                  <a:pt x="0" y="0"/>
                </a:moveTo>
                <a:lnTo>
                  <a:pt x="559394" y="1"/>
                </a:lnTo>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383066" y="2200299"/>
            <a:ext cx="0" cy="1864995"/>
          </a:xfrm>
          <a:custGeom>
            <a:avLst/>
            <a:gdLst/>
            <a:ahLst/>
            <a:cxnLst/>
            <a:rect l="l" t="t" r="r" b="b"/>
            <a:pathLst>
              <a:path h="1864995">
                <a:moveTo>
                  <a:pt x="0" y="1864969"/>
                </a:moveTo>
                <a:lnTo>
                  <a:pt x="1" y="0"/>
                </a:lnTo>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object 12"/>
              <p:cNvSpPr txBox="1"/>
              <p:nvPr/>
            </p:nvSpPr>
            <p:spPr>
              <a:xfrm>
                <a:off x="2448288" y="1610868"/>
                <a:ext cx="1481296" cy="1806007"/>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ctrlPr>
                        </m:sSubPr>
                        <m:e>
                          <m:r>
                            <a:rPr kumimoji="1" lang="ja-JP" altLang="en-US"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t>𝑡</m:t>
                          </m:r>
                        </m:e>
                        <m:sub>
                          <m:r>
                            <a:rPr kumimoji="1" lang="en-US" altLang="ja-JP"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t>𝑢</m:t>
                          </m:r>
                        </m:sub>
                      </m:sSub>
                    </m:oMath>
                  </m:oMathPara>
                </a14:m>
                <a:endParaRPr kumimoji="1" lang="ja-JP" altLang="en-US" sz="3450" b="0" i="0" u="none" strike="noStrike" kern="1200" cap="none" spc="0" normalizeH="0" baseline="-15700" noProof="0" dirty="0">
                  <a:ln>
                    <a:noFill/>
                  </a:ln>
                  <a:solidFill>
                    <a:prstClr val="black"/>
                  </a:solidFill>
                  <a:effectLst/>
                  <a:uLnTx/>
                  <a:uFillTx/>
                  <a:latin typeface="Cambria Math"/>
                  <a:ea typeface="+mn-ea"/>
                  <a:cs typeface="Cambria Math"/>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1" lang="ja-JP" altLang="en-US" sz="5400" b="0" i="0" u="none" strike="noStrike" kern="1200" cap="none" spc="0" normalizeH="0" baseline="0" noProof="0" dirty="0">
                  <a:ln>
                    <a:noFill/>
                  </a:ln>
                  <a:solidFill>
                    <a:prstClr val="black"/>
                  </a:solidFill>
                  <a:effectLst/>
                  <a:uLnTx/>
                  <a:uFillTx/>
                  <a:latin typeface="Times New Roman"/>
                  <a:ea typeface="+mn-ea"/>
                  <a:cs typeface="Times New Roman"/>
                </a:endParaRPr>
              </a:p>
              <a:p>
                <a:pPr marL="719455"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ctrlPr>
                        </m:sSubPr>
                        <m:e>
                          <m:r>
                            <m:rPr>
                              <m:sty m:val="p"/>
                            </m:rPr>
                            <a:rPr kumimoji="1" lang="en-US" altLang="ja-JP" sz="3200" b="0" i="0"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t</m:t>
                          </m:r>
                        </m:e>
                        <m:sub>
                          <m:r>
                            <m:rPr>
                              <m:sty m:val="p"/>
                            </m:rPr>
                            <a:rPr kumimoji="1" lang="en-US" altLang="ja-JP" sz="3200" b="0" i="0"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v</m:t>
                          </m:r>
                        </m:sub>
                      </m:sSub>
                      <m:r>
                        <a:rPr kumimoji="1" lang="en-US" altLang="ja-JP" sz="3200" b="0" i="0"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 </m:t>
                      </m:r>
                      <m:r>
                        <a:rPr kumimoji="1" lang="en-US" altLang="ja-JP" sz="3200" b="0" i="1"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 </m:t>
                      </m:r>
                    </m:oMath>
                  </m:oMathPara>
                </a14:m>
                <a:endParaRPr kumimoji="1" sz="3450" b="0" i="0" u="none" strike="noStrike" kern="1200" cap="none" spc="0" normalizeH="0" baseline="-15700" noProof="0" dirty="0">
                  <a:ln>
                    <a:noFill/>
                  </a:ln>
                  <a:solidFill>
                    <a:prstClr val="black"/>
                  </a:solidFill>
                  <a:effectLst/>
                  <a:uLnTx/>
                  <a:uFillTx/>
                  <a:latin typeface="Cambria Math"/>
                  <a:ea typeface="+mn-ea"/>
                  <a:cs typeface="Cambria Math"/>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2448288" y="1610868"/>
                <a:ext cx="1481296" cy="180600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35743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23673" y="2206185"/>
            <a:ext cx="7151991" cy="356523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95442" y="2200299"/>
            <a:ext cx="1752845" cy="17767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500965" y="444500"/>
            <a:ext cx="389890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50" normalizeH="0" baseline="0" noProof="0" dirty="0">
                <a:ln>
                  <a:noFill/>
                </a:ln>
                <a:solidFill>
                  <a:srgbClr val="002060"/>
                </a:solidFill>
                <a:effectLst/>
                <a:uLnTx/>
                <a:uFillTx/>
                <a:latin typeface="Trebuchet MS"/>
                <a:ea typeface="+mn-ea"/>
                <a:cs typeface="Trebuchet MS"/>
              </a:rPr>
              <a:t>RansaC: </a:t>
            </a:r>
            <a:r>
              <a:rPr kumimoji="1" sz="3600" b="1" i="0" u="none" strike="noStrike" kern="1200" cap="none" spc="-160" normalizeH="0" baseline="0" noProof="0" dirty="0">
                <a:ln>
                  <a:noFill/>
                </a:ln>
                <a:solidFill>
                  <a:srgbClr val="002060"/>
                </a:solidFill>
                <a:effectLst/>
                <a:uLnTx/>
                <a:uFillTx/>
                <a:latin typeface="Trebuchet MS"/>
                <a:ea typeface="+mn-ea"/>
                <a:cs typeface="Trebuchet MS"/>
              </a:rPr>
              <a:t>Iteration</a:t>
            </a:r>
            <a:r>
              <a:rPr kumimoji="1" sz="3600" b="1" i="0" u="none" strike="noStrike" kern="1200" cap="none" spc="-5" normalizeH="0" baseline="0" noProof="0" dirty="0">
                <a:ln>
                  <a:noFill/>
                </a:ln>
                <a:solidFill>
                  <a:srgbClr val="002060"/>
                </a:solidFill>
                <a:effectLst/>
                <a:uLnTx/>
                <a:uFillTx/>
                <a:latin typeface="Trebuchet MS"/>
                <a:ea typeface="+mn-ea"/>
                <a:cs typeface="Trebuchet MS"/>
              </a:rPr>
              <a:t> </a:t>
            </a:r>
            <a:r>
              <a:rPr kumimoji="1" sz="3600" b="1" i="0" u="none" strike="noStrike" kern="1200" cap="none" spc="90" normalizeH="0" baseline="0" noProof="0" dirty="0">
                <a:ln>
                  <a:noFill/>
                </a:ln>
                <a:solidFill>
                  <a:srgbClr val="002060"/>
                </a:solidFill>
                <a:effectLst/>
                <a:uLnTx/>
                <a:uFillTx/>
                <a:latin typeface="Trebuchet MS"/>
                <a:ea typeface="+mn-ea"/>
                <a:cs typeface="Trebuchet MS"/>
              </a:rPr>
              <a:t>1</a:t>
            </a:r>
            <a:endParaRPr kumimoji="1" sz="36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5" name="object 5"/>
          <p:cNvSpPr/>
          <p:nvPr/>
        </p:nvSpPr>
        <p:spPr>
          <a:xfrm>
            <a:off x="1407289" y="2359023"/>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578988" y="4043043"/>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605016" y="3547871"/>
            <a:ext cx="637031" cy="64922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object 8"/>
              <p:cNvSpPr txBox="1"/>
              <p:nvPr/>
            </p:nvSpPr>
            <p:spPr>
              <a:xfrm>
                <a:off x="1002027" y="4283964"/>
                <a:ext cx="1053465"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𝐶</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=0</m:t>
                      </m:r>
                    </m:oMath>
                  </m:oMathPara>
                </a14:m>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002027" y="4283964"/>
                <a:ext cx="1053465" cy="505267"/>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836487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898900" cy="574040"/>
          </a:xfrm>
          <a:prstGeom prst="rect">
            <a:avLst/>
          </a:prstGeom>
        </p:spPr>
        <p:txBody>
          <a:bodyPr vert="horz" wrap="square" lIns="0" tIns="12700" rIns="0" bIns="0" rtlCol="0">
            <a:spAutoFit/>
          </a:bodyPr>
          <a:lstStyle/>
          <a:p>
            <a:pPr marL="12700">
              <a:lnSpc>
                <a:spcPct val="100000"/>
              </a:lnSpc>
              <a:spcBef>
                <a:spcPts val="100"/>
              </a:spcBef>
            </a:pPr>
            <a:r>
              <a:rPr spc="-50" dirty="0">
                <a:latin typeface="Trebuchet MS"/>
                <a:cs typeface="Trebuchet MS"/>
              </a:rPr>
              <a:t>RansaC: </a:t>
            </a:r>
            <a:r>
              <a:rPr spc="-160" dirty="0">
                <a:latin typeface="Trebuchet MS"/>
                <a:cs typeface="Trebuchet MS"/>
              </a:rPr>
              <a:t>Iteration</a:t>
            </a:r>
            <a:r>
              <a:rPr spc="-5" dirty="0">
                <a:latin typeface="Trebuchet MS"/>
                <a:cs typeface="Trebuchet MS"/>
              </a:rPr>
              <a:t> </a:t>
            </a:r>
            <a:r>
              <a:rPr spc="90" dirty="0">
                <a:latin typeface="Trebuchet MS"/>
                <a:cs typeface="Trebuchet MS"/>
              </a:rPr>
              <a:t>2</a:t>
            </a:r>
          </a:p>
        </p:txBody>
      </p:sp>
      <p:sp>
        <p:nvSpPr>
          <p:cNvPr id="3" name="object 3"/>
          <p:cNvSpPr/>
          <p:nvPr/>
        </p:nvSpPr>
        <p:spPr>
          <a:xfrm>
            <a:off x="4777754" y="3556515"/>
            <a:ext cx="382905" cy="394335"/>
          </a:xfrm>
          <a:custGeom>
            <a:avLst/>
            <a:gdLst/>
            <a:ahLst/>
            <a:cxnLst/>
            <a:rect l="l" t="t" r="r" b="b"/>
            <a:pathLst>
              <a:path w="382904"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5458435" y="3392235"/>
            <a:ext cx="382905" cy="394335"/>
          </a:xfrm>
          <a:custGeom>
            <a:avLst/>
            <a:gdLst/>
            <a:ahLst/>
            <a:cxnLst/>
            <a:rect l="l" t="t" r="r" b="b"/>
            <a:pathLst>
              <a:path w="382904" h="394335">
                <a:moveTo>
                  <a:pt x="0" y="196990"/>
                </a:moveTo>
                <a:lnTo>
                  <a:pt x="5050" y="151822"/>
                </a:lnTo>
                <a:lnTo>
                  <a:pt x="19436" y="110358"/>
                </a:lnTo>
                <a:lnTo>
                  <a:pt x="42009" y="73782"/>
                </a:lnTo>
                <a:lnTo>
                  <a:pt x="71622" y="43276"/>
                </a:lnTo>
                <a:lnTo>
                  <a:pt x="107127" y="20022"/>
                </a:lnTo>
                <a:lnTo>
                  <a:pt x="147376" y="5202"/>
                </a:lnTo>
                <a:lnTo>
                  <a:pt x="191222" y="0"/>
                </a:lnTo>
                <a:lnTo>
                  <a:pt x="235067" y="5202"/>
                </a:lnTo>
                <a:lnTo>
                  <a:pt x="275316" y="20022"/>
                </a:lnTo>
                <a:lnTo>
                  <a:pt x="310821" y="43276"/>
                </a:lnTo>
                <a:lnTo>
                  <a:pt x="340434" y="73782"/>
                </a:lnTo>
                <a:lnTo>
                  <a:pt x="363007" y="110358"/>
                </a:lnTo>
                <a:lnTo>
                  <a:pt x="377393" y="151822"/>
                </a:lnTo>
                <a:lnTo>
                  <a:pt x="382444" y="196990"/>
                </a:lnTo>
                <a:lnTo>
                  <a:pt x="377393" y="242158"/>
                </a:lnTo>
                <a:lnTo>
                  <a:pt x="363007" y="283621"/>
                </a:lnTo>
                <a:lnTo>
                  <a:pt x="340434" y="320197"/>
                </a:lnTo>
                <a:lnTo>
                  <a:pt x="310821" y="350703"/>
                </a:lnTo>
                <a:lnTo>
                  <a:pt x="275316" y="373957"/>
                </a:lnTo>
                <a:lnTo>
                  <a:pt x="235067" y="388777"/>
                </a:lnTo>
                <a:lnTo>
                  <a:pt x="191222" y="393980"/>
                </a:lnTo>
                <a:lnTo>
                  <a:pt x="147376" y="388777"/>
                </a:lnTo>
                <a:lnTo>
                  <a:pt x="107127" y="373957"/>
                </a:lnTo>
                <a:lnTo>
                  <a:pt x="71622" y="350703"/>
                </a:lnTo>
                <a:lnTo>
                  <a:pt x="42009" y="320197"/>
                </a:lnTo>
                <a:lnTo>
                  <a:pt x="19436" y="283621"/>
                </a:lnTo>
                <a:lnTo>
                  <a:pt x="5050" y="242158"/>
                </a:lnTo>
                <a:lnTo>
                  <a:pt x="0" y="196990"/>
                </a:lnTo>
                <a:close/>
              </a:path>
            </a:pathLst>
          </a:custGeom>
          <a:ln w="4445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0754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4152900" cy="574040"/>
          </a:xfrm>
          <a:prstGeom prst="rect">
            <a:avLst/>
          </a:prstGeom>
        </p:spPr>
        <p:txBody>
          <a:bodyPr vert="horz" wrap="square" lIns="0" tIns="12700" rIns="0" bIns="0" rtlCol="0">
            <a:spAutoFit/>
          </a:bodyPr>
          <a:lstStyle/>
          <a:p>
            <a:pPr marL="12700">
              <a:lnSpc>
                <a:spcPct val="100000"/>
              </a:lnSpc>
              <a:spcBef>
                <a:spcPts val="100"/>
              </a:spcBef>
            </a:pPr>
            <a:r>
              <a:rPr spc="50" dirty="0">
                <a:latin typeface="Trebuchet MS"/>
                <a:cs typeface="Trebuchet MS"/>
              </a:rPr>
              <a:t>RANSAC: </a:t>
            </a:r>
            <a:r>
              <a:rPr spc="-160" dirty="0">
                <a:latin typeface="Trebuchet MS"/>
                <a:cs typeface="Trebuchet MS"/>
              </a:rPr>
              <a:t>Iteration</a:t>
            </a:r>
            <a:r>
              <a:rPr spc="-95" dirty="0">
                <a:latin typeface="Trebuchet MS"/>
                <a:cs typeface="Trebuchet MS"/>
              </a:rPr>
              <a:t> </a:t>
            </a:r>
            <a:r>
              <a:rPr spc="90" dirty="0">
                <a:latin typeface="Trebuchet MS"/>
                <a:cs typeface="Trebuchet MS"/>
              </a:rPr>
              <a:t>2</a:t>
            </a:r>
          </a:p>
        </p:txBody>
      </p:sp>
      <p:sp>
        <p:nvSpPr>
          <p:cNvPr id="3" name="object 3"/>
          <p:cNvSpPr/>
          <p:nvPr/>
        </p:nvSpPr>
        <p:spPr>
          <a:xfrm>
            <a:off x="880238" y="3438523"/>
            <a:ext cx="243951" cy="2431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617207" y="3560064"/>
            <a:ext cx="637031" cy="64922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617463" y="3560121"/>
            <a:ext cx="636270" cy="647700"/>
          </a:xfrm>
          <a:custGeom>
            <a:avLst/>
            <a:gdLst/>
            <a:ahLst/>
            <a:cxnLst/>
            <a:rect l="l" t="t" r="r" b="b"/>
            <a:pathLst>
              <a:path w="636270" h="647700">
                <a:moveTo>
                  <a:pt x="0" y="0"/>
                </a:moveTo>
                <a:lnTo>
                  <a:pt x="635794" y="0"/>
                </a:lnTo>
                <a:lnTo>
                  <a:pt x="635794" y="647700"/>
                </a:lnTo>
                <a:lnTo>
                  <a:pt x="0" y="647700"/>
                </a:lnTo>
                <a:lnTo>
                  <a:pt x="0" y="0"/>
                </a:lnTo>
                <a:close/>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595238" y="3943671"/>
            <a:ext cx="243951" cy="2431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2823673" y="2200299"/>
            <a:ext cx="3794125" cy="0"/>
          </a:xfrm>
          <a:custGeom>
            <a:avLst/>
            <a:gdLst/>
            <a:ahLst/>
            <a:cxnLst/>
            <a:rect l="l" t="t" r="r" b="b"/>
            <a:pathLst>
              <a:path w="3794125">
                <a:moveTo>
                  <a:pt x="0" y="0"/>
                </a:moveTo>
                <a:lnTo>
                  <a:pt x="3793791" y="1"/>
                </a:lnTo>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617463" y="2200300"/>
            <a:ext cx="0" cy="1360170"/>
          </a:xfrm>
          <a:custGeom>
            <a:avLst/>
            <a:gdLst/>
            <a:ahLst/>
            <a:cxnLst/>
            <a:rect l="l" t="t" r="r" b="b"/>
            <a:pathLst>
              <a:path h="1360170">
                <a:moveTo>
                  <a:pt x="0" y="1359821"/>
                </a:moveTo>
                <a:lnTo>
                  <a:pt x="1" y="0"/>
                </a:lnTo>
              </a:path>
            </a:pathLst>
          </a:custGeom>
          <a:ln w="25400">
            <a:solidFill>
              <a:srgbClr val="4A8EF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9" name="object 9"/>
              <p:cNvSpPr txBox="1"/>
              <p:nvPr/>
            </p:nvSpPr>
            <p:spPr>
              <a:xfrm>
                <a:off x="6698995" y="2631948"/>
                <a:ext cx="421640" cy="493918"/>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ctrlPr>
                        </m:sSubPr>
                        <m:e>
                          <m:r>
                            <a:rPr kumimoji="1" lang="ja-JP" altLang="en-US" sz="3200" b="0" i="1"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𝑡</m:t>
                          </m:r>
                        </m:e>
                        <m:sub>
                          <m:r>
                            <a:rPr kumimoji="1" lang="en-US" altLang="ja-JP" sz="3200" b="0" i="1" u="none" strike="noStrike" kern="1200" cap="none" spc="570" normalizeH="0" baseline="0" noProof="0" smtClean="0">
                              <a:ln>
                                <a:noFill/>
                              </a:ln>
                              <a:solidFill>
                                <a:srgbClr val="4A8EF2"/>
                              </a:solidFill>
                              <a:effectLst/>
                              <a:uLnTx/>
                              <a:uFillTx/>
                              <a:latin typeface="Cambria Math" panose="02040503050406030204" pitchFamily="18" charset="0"/>
                              <a:ea typeface="+mn-ea"/>
                              <a:cs typeface="Cambria Math"/>
                            </a:rPr>
                            <m:t>𝑣</m:t>
                          </m:r>
                        </m:sub>
                      </m:sSub>
                    </m:oMath>
                  </m:oMathPara>
                </a14:m>
                <a:endParaRPr kumimoji="1" sz="3450" b="0" i="0" u="none" strike="noStrike" kern="1200" cap="none" spc="0" normalizeH="0" baseline="-15700" noProof="0" dirty="0">
                  <a:ln>
                    <a:noFill/>
                  </a:ln>
                  <a:solidFill>
                    <a:prstClr val="black"/>
                  </a:solidFill>
                  <a:effectLst/>
                  <a:uLnTx/>
                  <a:uFillTx/>
                  <a:latin typeface="Cambria Math"/>
                  <a:ea typeface="+mn-ea"/>
                  <a:cs typeface="Cambria Math"/>
                </a:endParaRPr>
              </a:p>
            </p:txBody>
          </p:sp>
        </mc:Choice>
        <mc:Fallback xmlns="">
          <p:sp>
            <p:nvSpPr>
              <p:cNvPr id="9" name="object 9"/>
              <p:cNvSpPr txBox="1">
                <a:spLocks noRot="1" noChangeAspect="1" noMove="1" noResize="1" noEditPoints="1" noAdjustHandles="1" noChangeArrowheads="1" noChangeShapeType="1" noTextEdit="1"/>
              </p:cNvSpPr>
              <p:nvPr/>
            </p:nvSpPr>
            <p:spPr>
              <a:xfrm>
                <a:off x="6698995" y="2631948"/>
                <a:ext cx="421640" cy="493918"/>
              </a:xfrm>
              <a:prstGeom prst="rect">
                <a:avLst/>
              </a:prstGeom>
              <a:blipFill>
                <a:blip r:embed="rId4"/>
                <a:stretch>
                  <a:fillRect r="-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object 10"/>
              <p:cNvSpPr txBox="1"/>
              <p:nvPr/>
            </p:nvSpPr>
            <p:spPr>
              <a:xfrm>
                <a:off x="4412987" y="1522476"/>
                <a:ext cx="434975" cy="493918"/>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ctrlPr>
                        </m:sSubPr>
                        <m:e>
                          <m:r>
                            <a:rPr kumimoji="1" lang="ja-JP" altLang="en-US"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t>𝑡</m:t>
                          </m:r>
                        </m:e>
                        <m:sub>
                          <m:r>
                            <a:rPr kumimoji="1" lang="en-US" altLang="ja-JP" sz="3200" b="0" i="1" u="none" strike="noStrike" kern="1200" cap="none" spc="500" normalizeH="0" baseline="0" noProof="0" smtClean="0">
                              <a:ln>
                                <a:noFill/>
                              </a:ln>
                              <a:solidFill>
                                <a:srgbClr val="4A8EF2"/>
                              </a:solidFill>
                              <a:effectLst/>
                              <a:uLnTx/>
                              <a:uFillTx/>
                              <a:latin typeface="Cambria Math" panose="02040503050406030204" pitchFamily="18" charset="0"/>
                              <a:ea typeface="+mn-ea"/>
                              <a:cs typeface="Cambria Math"/>
                            </a:rPr>
                            <m:t>𝑢</m:t>
                          </m:r>
                        </m:sub>
                      </m:sSub>
                    </m:oMath>
                  </m:oMathPara>
                </a14:m>
                <a:endParaRPr kumimoji="1" sz="3450" b="0" i="0" u="none" strike="noStrike" kern="1200" cap="none" spc="0" normalizeH="0" baseline="-15700" noProof="0" dirty="0">
                  <a:ln>
                    <a:noFill/>
                  </a:ln>
                  <a:solidFill>
                    <a:prstClr val="black"/>
                  </a:solidFill>
                  <a:effectLst/>
                  <a:uLnTx/>
                  <a:uFillTx/>
                  <a:latin typeface="Cambria Math"/>
                  <a:ea typeface="+mn-ea"/>
                  <a:cs typeface="Cambria Math"/>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4412987" y="1522476"/>
                <a:ext cx="434975" cy="493918"/>
              </a:xfrm>
              <a:prstGeom prst="rect">
                <a:avLst/>
              </a:prstGeom>
              <a:blipFill>
                <a:blip r:embed="rId5"/>
                <a:stretch>
                  <a:fillRect r="-14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957310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5442" y="2200299"/>
            <a:ext cx="1752845" cy="177673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23673" y="2206185"/>
            <a:ext cx="7151991" cy="356523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500965" y="444500"/>
            <a:ext cx="415290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50" normalizeH="0" baseline="0" noProof="0" dirty="0">
                <a:ln>
                  <a:noFill/>
                </a:ln>
                <a:solidFill>
                  <a:srgbClr val="002060"/>
                </a:solidFill>
                <a:effectLst/>
                <a:uLnTx/>
                <a:uFillTx/>
                <a:latin typeface="Trebuchet MS"/>
                <a:ea typeface="+mn-ea"/>
                <a:cs typeface="Trebuchet MS"/>
              </a:rPr>
              <a:t>RANSAC: </a:t>
            </a:r>
            <a:r>
              <a:rPr kumimoji="1" sz="3600" b="1" i="0" u="none" strike="noStrike" kern="1200" cap="none" spc="-160" normalizeH="0" baseline="0" noProof="0" dirty="0">
                <a:ln>
                  <a:noFill/>
                </a:ln>
                <a:solidFill>
                  <a:srgbClr val="002060"/>
                </a:solidFill>
                <a:effectLst/>
                <a:uLnTx/>
                <a:uFillTx/>
                <a:latin typeface="Trebuchet MS"/>
                <a:ea typeface="+mn-ea"/>
                <a:cs typeface="Trebuchet MS"/>
              </a:rPr>
              <a:t>Iteration</a:t>
            </a:r>
            <a:r>
              <a:rPr kumimoji="1" sz="3600" b="1" i="0" u="none" strike="noStrike" kern="1200" cap="none" spc="-95" normalizeH="0" baseline="0" noProof="0" dirty="0">
                <a:ln>
                  <a:noFill/>
                </a:ln>
                <a:solidFill>
                  <a:srgbClr val="002060"/>
                </a:solidFill>
                <a:effectLst/>
                <a:uLnTx/>
                <a:uFillTx/>
                <a:latin typeface="Trebuchet MS"/>
                <a:ea typeface="+mn-ea"/>
                <a:cs typeface="Trebuchet MS"/>
              </a:rPr>
              <a:t> </a:t>
            </a:r>
            <a:r>
              <a:rPr kumimoji="1" sz="3600" b="1" i="0" u="none" strike="noStrike" kern="1200" cap="none" spc="90" normalizeH="0" baseline="0" noProof="0" dirty="0">
                <a:ln>
                  <a:noFill/>
                </a:ln>
                <a:solidFill>
                  <a:srgbClr val="002060"/>
                </a:solidFill>
                <a:effectLst/>
                <a:uLnTx/>
                <a:uFillTx/>
                <a:latin typeface="Trebuchet MS"/>
                <a:ea typeface="+mn-ea"/>
                <a:cs typeface="Trebuchet MS"/>
              </a:rPr>
              <a:t>2</a:t>
            </a:r>
            <a:endParaRPr kumimoji="1" sz="36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5" name="object 5"/>
          <p:cNvSpPr/>
          <p:nvPr/>
        </p:nvSpPr>
        <p:spPr>
          <a:xfrm>
            <a:off x="880238" y="3438523"/>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595238" y="3943671"/>
            <a:ext cx="243951" cy="24319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 name="object 7"/>
              <p:cNvSpPr txBox="1"/>
              <p:nvPr/>
            </p:nvSpPr>
            <p:spPr>
              <a:xfrm>
                <a:off x="923217" y="4283964"/>
                <a:ext cx="1296035"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𝐶</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m:t>
                      </m:r>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a:rPr>
                        <m:t>11</m:t>
                      </m:r>
                    </m:oMath>
                  </m:oMathPara>
                </a14:m>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7" name="object 7"/>
              <p:cNvSpPr txBox="1">
                <a:spLocks noRot="1" noChangeAspect="1" noMove="1" noResize="1" noEditPoints="1" noAdjustHandles="1" noChangeArrowheads="1" noChangeShapeType="1" noTextEdit="1"/>
              </p:cNvSpPr>
              <p:nvPr/>
            </p:nvSpPr>
            <p:spPr>
              <a:xfrm>
                <a:off x="923217" y="4283964"/>
                <a:ext cx="1296035" cy="505267"/>
              </a:xfrm>
              <a:prstGeom prst="rect">
                <a:avLst/>
              </a:prstGeom>
              <a:blipFill>
                <a:blip r:embed="rId5"/>
                <a:stretch>
                  <a:fillRect/>
                </a:stretch>
              </a:blipFill>
            </p:spPr>
            <p:txBody>
              <a:bodyPr/>
              <a:lstStyle/>
              <a:p>
                <a:r>
                  <a:rPr lang="ja-JP" altLang="en-US">
                    <a:noFill/>
                  </a:rPr>
                  <a:t> </a:t>
                </a:r>
              </a:p>
            </p:txBody>
          </p:sp>
        </mc:Fallback>
      </mc:AlternateContent>
      <p:sp>
        <p:nvSpPr>
          <p:cNvPr id="8" name="object 8"/>
          <p:cNvSpPr/>
          <p:nvPr/>
        </p:nvSpPr>
        <p:spPr>
          <a:xfrm>
            <a:off x="1967675" y="3057071"/>
            <a:ext cx="90169" cy="9016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132508" y="3011352"/>
            <a:ext cx="139399" cy="13588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5243" y="2747228"/>
            <a:ext cx="154281" cy="21080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944815" y="2554055"/>
            <a:ext cx="90169" cy="9016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80238" y="2678452"/>
            <a:ext cx="113027" cy="18813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10413" y="2531195"/>
            <a:ext cx="90169" cy="9016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67227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1905000" cy="574040"/>
          </a:xfrm>
          <a:prstGeom prst="rect">
            <a:avLst/>
          </a:prstGeom>
        </p:spPr>
        <p:txBody>
          <a:bodyPr vert="horz" wrap="square" lIns="0" tIns="12700" rIns="0" bIns="0" rtlCol="0">
            <a:spAutoFit/>
          </a:bodyPr>
          <a:lstStyle/>
          <a:p>
            <a:pPr marL="12700">
              <a:lnSpc>
                <a:spcPct val="100000"/>
              </a:lnSpc>
              <a:spcBef>
                <a:spcPts val="100"/>
              </a:spcBef>
            </a:pPr>
            <a:r>
              <a:rPr spc="350" dirty="0"/>
              <a:t>S</a:t>
            </a:r>
            <a:r>
              <a:rPr spc="-155" dirty="0"/>
              <a:t>u</a:t>
            </a:r>
            <a:r>
              <a:rPr spc="-210" dirty="0"/>
              <a:t>mm</a:t>
            </a:r>
            <a:r>
              <a:rPr spc="-295" dirty="0"/>
              <a:t>ar</a:t>
            </a:r>
            <a:r>
              <a:rPr spc="-315" dirty="0"/>
              <a:t>y</a:t>
            </a:r>
          </a:p>
        </p:txBody>
      </p:sp>
      <p:sp>
        <p:nvSpPr>
          <p:cNvPr id="3" name="object 3"/>
          <p:cNvSpPr txBox="1"/>
          <p:nvPr/>
        </p:nvSpPr>
        <p:spPr>
          <a:xfrm>
            <a:off x="500965" y="1473200"/>
            <a:ext cx="7950834" cy="3855543"/>
          </a:xfrm>
          <a:prstGeom prst="rect">
            <a:avLst/>
          </a:prstGeom>
        </p:spPr>
        <p:txBody>
          <a:bodyPr vert="horz" wrap="square" lIns="0" tIns="31115" rIns="0" bIns="0" rtlCol="0">
            <a:spAutoFit/>
          </a:bodyPr>
          <a:lstStyle/>
          <a:p>
            <a:pPr marL="298450" marR="5080" lvl="0" indent="-285750" algn="l" defTabSz="914400" rtl="0" eaLnBrk="1" fontAlgn="auto" latinLnBrk="0" hangingPunct="1">
              <a:lnSpc>
                <a:spcPts val="3190"/>
              </a:lnSpc>
              <a:spcBef>
                <a:spcPts val="245"/>
              </a:spcBef>
              <a:spcAft>
                <a:spcPts val="0"/>
              </a:spcAft>
              <a:buClrTx/>
              <a:buSzTx/>
              <a:buFont typeface="Arial"/>
              <a:buChar char="•"/>
              <a:tabLst>
                <a:tab pos="297815" algn="l"/>
                <a:tab pos="298450" algn="l"/>
              </a:tabLst>
              <a:defRPr/>
            </a:pPr>
            <a:r>
              <a:rPr kumimoji="1" sz="2700" b="0" i="0" u="none" strike="noStrike" kern="1200" cap="none" spc="-20" normalizeH="0" baseline="0" noProof="0" dirty="0">
                <a:ln>
                  <a:noFill/>
                </a:ln>
                <a:solidFill>
                  <a:srgbClr val="002060"/>
                </a:solidFill>
                <a:effectLst/>
                <a:uLnTx/>
                <a:uFillTx/>
                <a:latin typeface="Tahoma"/>
                <a:ea typeface="+mn-ea"/>
                <a:cs typeface="Tahoma"/>
              </a:rPr>
              <a:t>Outliers </a:t>
            </a:r>
            <a:r>
              <a:rPr kumimoji="1" sz="2700" b="0" i="0" u="none" strike="noStrike" kern="1200" cap="none" spc="-85" normalizeH="0" baseline="0" noProof="0" dirty="0">
                <a:ln>
                  <a:noFill/>
                </a:ln>
                <a:solidFill>
                  <a:srgbClr val="002060"/>
                </a:solidFill>
                <a:effectLst/>
                <a:uLnTx/>
                <a:uFillTx/>
                <a:latin typeface="Tahoma"/>
                <a:ea typeface="+mn-ea"/>
                <a:cs typeface="Tahoma"/>
              </a:rPr>
              <a:t>are </a:t>
            </a:r>
            <a:r>
              <a:rPr kumimoji="1" sz="2700" b="0" i="0" u="none" strike="noStrike" kern="1200" cap="none" spc="-125" normalizeH="0" baseline="0" noProof="0" dirty="0">
                <a:ln>
                  <a:noFill/>
                </a:ln>
                <a:solidFill>
                  <a:srgbClr val="FF0000"/>
                </a:solidFill>
                <a:effectLst/>
                <a:uLnTx/>
                <a:uFillTx/>
                <a:latin typeface="Tahoma"/>
                <a:ea typeface="+mn-ea"/>
                <a:cs typeface="Tahoma"/>
              </a:rPr>
              <a:t>wrong</a:t>
            </a:r>
            <a:r>
              <a:rPr kumimoji="1" sz="2700" b="0" i="0" u="none" strike="noStrike" kern="1200" cap="none" spc="-125"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FF0000"/>
                </a:solidFill>
                <a:effectLst/>
                <a:uLnTx/>
                <a:uFillTx/>
                <a:latin typeface="Tahoma"/>
                <a:ea typeface="+mn-ea"/>
                <a:cs typeface="Tahoma"/>
              </a:rPr>
              <a:t>feature</a:t>
            </a:r>
            <a:r>
              <a:rPr kumimoji="1" sz="2700" b="0" i="0" u="none" strike="noStrike" kern="1200" cap="none" spc="-50" normalizeH="0" baseline="0" noProof="0" dirty="0">
                <a:ln>
                  <a:noFill/>
                </a:ln>
                <a:solidFill>
                  <a:srgbClr val="002060"/>
                </a:solidFill>
                <a:effectLst/>
                <a:uLnTx/>
                <a:uFillTx/>
                <a:latin typeface="Tahoma"/>
                <a:ea typeface="+mn-ea"/>
                <a:cs typeface="Tahoma"/>
              </a:rPr>
              <a:t> </a:t>
            </a:r>
            <a:r>
              <a:rPr kumimoji="1" sz="2700" b="0" i="0" u="none" strike="noStrike" kern="1200" cap="none" spc="-15" normalizeH="0" baseline="0" noProof="0" dirty="0">
                <a:ln>
                  <a:noFill/>
                </a:ln>
                <a:solidFill>
                  <a:srgbClr val="FF0000"/>
                </a:solidFill>
                <a:effectLst/>
                <a:uLnTx/>
                <a:uFillTx/>
                <a:latin typeface="Tahoma"/>
                <a:ea typeface="+mn-ea"/>
                <a:cs typeface="Tahoma"/>
              </a:rPr>
              <a:t>matching</a:t>
            </a:r>
            <a:r>
              <a:rPr kumimoji="1" sz="2700" b="0" i="0" u="none" strike="noStrike" kern="1200" cap="none" spc="-15" normalizeH="0" baseline="0" noProof="0" dirty="0">
                <a:ln>
                  <a:noFill/>
                </a:ln>
                <a:solidFill>
                  <a:srgbClr val="002060"/>
                </a:solidFill>
                <a:effectLst/>
                <a:uLnTx/>
                <a:uFillTx/>
                <a:latin typeface="Tahoma"/>
                <a:ea typeface="+mn-ea"/>
                <a:cs typeface="Tahoma"/>
              </a:rPr>
              <a:t> </a:t>
            </a:r>
            <a:r>
              <a:rPr kumimoji="1" sz="2700" b="0" i="0" u="none" strike="noStrike" kern="1200" cap="none" spc="-30" normalizeH="0" baseline="0" noProof="0" dirty="0">
                <a:ln>
                  <a:noFill/>
                </a:ln>
                <a:solidFill>
                  <a:srgbClr val="002060"/>
                </a:solidFill>
                <a:effectLst/>
                <a:uLnTx/>
                <a:uFillTx/>
                <a:latin typeface="Tahoma"/>
                <a:ea typeface="+mn-ea"/>
                <a:cs typeface="Tahoma"/>
              </a:rPr>
              <a:t>outputs, </a:t>
            </a:r>
            <a:r>
              <a:rPr kumimoji="1" sz="2700" b="0" i="0" u="none" strike="noStrike" kern="1200" cap="none" spc="-35" normalizeH="0" baseline="0" noProof="0" dirty="0">
                <a:ln>
                  <a:noFill/>
                </a:ln>
                <a:solidFill>
                  <a:srgbClr val="002060"/>
                </a:solidFill>
                <a:effectLst/>
                <a:uLnTx/>
                <a:uFillTx/>
                <a:latin typeface="Tahoma"/>
                <a:ea typeface="+mn-ea"/>
                <a:cs typeface="Tahoma"/>
              </a:rPr>
              <a:t>that  </a:t>
            </a:r>
            <a:r>
              <a:rPr kumimoji="1" sz="2700" b="0" i="0" u="none" strike="noStrike" kern="1200" cap="none" spc="0" normalizeH="0" baseline="0" noProof="0" dirty="0">
                <a:ln>
                  <a:noFill/>
                </a:ln>
                <a:solidFill>
                  <a:srgbClr val="002060"/>
                </a:solidFill>
                <a:effectLst/>
                <a:uLnTx/>
                <a:uFillTx/>
                <a:latin typeface="Tahoma"/>
                <a:ea typeface="+mn-ea"/>
                <a:cs typeface="Tahoma"/>
              </a:rPr>
              <a:t>can </a:t>
            </a:r>
            <a:r>
              <a:rPr kumimoji="1" sz="2700" b="0" i="0" u="none" strike="noStrike" kern="1200" cap="none" spc="-15" normalizeH="0" baseline="0" noProof="0" dirty="0">
                <a:ln>
                  <a:noFill/>
                </a:ln>
                <a:solidFill>
                  <a:srgbClr val="002060"/>
                </a:solidFill>
                <a:effectLst/>
                <a:uLnTx/>
                <a:uFillTx/>
                <a:latin typeface="Tahoma"/>
                <a:ea typeface="+mn-ea"/>
                <a:cs typeface="Tahoma"/>
              </a:rPr>
              <a:t>occur </a:t>
            </a:r>
            <a:r>
              <a:rPr kumimoji="1" sz="2700" b="0" i="0" u="none" strike="noStrike" kern="1200" cap="none" spc="-40" normalizeH="0" baseline="0" noProof="0" dirty="0">
                <a:ln>
                  <a:noFill/>
                </a:ln>
                <a:solidFill>
                  <a:srgbClr val="002060"/>
                </a:solidFill>
                <a:effectLst/>
                <a:uLnTx/>
                <a:uFillTx/>
                <a:latin typeface="Tahoma"/>
                <a:ea typeface="+mn-ea"/>
                <a:cs typeface="Tahoma"/>
              </a:rPr>
              <a:t>due </a:t>
            </a:r>
            <a:r>
              <a:rPr kumimoji="1" sz="2700" b="0" i="0" u="none" strike="noStrike" kern="1200" cap="none" spc="-70" normalizeH="0" baseline="0" noProof="0" dirty="0">
                <a:ln>
                  <a:noFill/>
                </a:ln>
                <a:solidFill>
                  <a:srgbClr val="002060"/>
                </a:solidFill>
                <a:effectLst/>
                <a:uLnTx/>
                <a:uFillTx/>
                <a:latin typeface="Tahoma"/>
                <a:ea typeface="+mn-ea"/>
                <a:cs typeface="Tahoma"/>
              </a:rPr>
              <a:t>to </a:t>
            </a:r>
            <a:r>
              <a:rPr kumimoji="1" sz="2700" b="0" i="0" u="none" strike="noStrike" kern="1200" cap="none" spc="-85" normalizeH="0" baseline="0" noProof="0" dirty="0">
                <a:ln>
                  <a:noFill/>
                </a:ln>
                <a:solidFill>
                  <a:srgbClr val="FF0000"/>
                </a:solidFill>
                <a:effectLst/>
                <a:uLnTx/>
                <a:uFillTx/>
                <a:latin typeface="Tahoma"/>
                <a:ea typeface="+mn-ea"/>
                <a:cs typeface="Tahoma"/>
              </a:rPr>
              <a:t>errors</a:t>
            </a:r>
            <a:r>
              <a:rPr kumimoji="1" sz="2700" b="0" i="0" u="none" strike="noStrike" kern="1200" cap="none" spc="-85"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85" normalizeH="0" baseline="0" noProof="0" dirty="0">
                <a:ln>
                  <a:noFill/>
                </a:ln>
                <a:solidFill>
                  <a:srgbClr val="FF0000"/>
                </a:solidFill>
                <a:effectLst/>
                <a:uLnTx/>
                <a:uFillTx/>
                <a:latin typeface="Tahoma"/>
                <a:ea typeface="+mn-ea"/>
                <a:cs typeface="Tahoma"/>
              </a:rPr>
              <a:t>any</a:t>
            </a:r>
            <a:r>
              <a:rPr kumimoji="1" sz="2700" b="0" i="0" u="none" strike="noStrike" kern="1200" cap="none" spc="-85" normalizeH="0" baseline="0" noProof="0" dirty="0">
                <a:ln>
                  <a:noFill/>
                </a:ln>
                <a:solidFill>
                  <a:srgbClr val="002060"/>
                </a:solidFill>
                <a:effectLst/>
                <a:uLnTx/>
                <a:uFillTx/>
                <a:latin typeface="Tahoma"/>
                <a:ea typeface="+mn-ea"/>
                <a:cs typeface="Tahoma"/>
              </a:rPr>
              <a:t> </a:t>
            </a:r>
            <a:r>
              <a:rPr kumimoji="1" sz="2700" b="0" i="0" u="none" strike="noStrike" kern="1200" cap="none" spc="-50" normalizeH="0" baseline="0" noProof="0" dirty="0">
                <a:ln>
                  <a:noFill/>
                </a:ln>
                <a:solidFill>
                  <a:srgbClr val="FF0000"/>
                </a:solidFill>
                <a:effectLst/>
                <a:uLnTx/>
                <a:uFillTx/>
                <a:latin typeface="Tahoma"/>
                <a:ea typeface="+mn-ea"/>
                <a:cs typeface="Tahoma"/>
              </a:rPr>
              <a:t>of</a:t>
            </a:r>
            <a:r>
              <a:rPr kumimoji="1" sz="2700" b="0" i="0" u="none" strike="noStrike" kern="1200" cap="none" spc="-50" normalizeH="0" baseline="0" noProof="0" dirty="0">
                <a:ln>
                  <a:noFill/>
                </a:ln>
                <a:solidFill>
                  <a:srgbClr val="002060"/>
                </a:solidFill>
                <a:effectLst/>
                <a:uLnTx/>
                <a:uFillTx/>
                <a:latin typeface="Tahoma"/>
                <a:ea typeface="+mn-ea"/>
                <a:cs typeface="Tahoma"/>
              </a:rPr>
              <a:t>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60" normalizeH="0" baseline="0" noProof="0" dirty="0">
                <a:ln>
                  <a:noFill/>
                </a:ln>
                <a:solidFill>
                  <a:srgbClr val="FF0000"/>
                </a:solidFill>
                <a:effectLst/>
                <a:uLnTx/>
                <a:uFillTx/>
                <a:latin typeface="Tahoma"/>
                <a:ea typeface="+mn-ea"/>
                <a:cs typeface="Tahoma"/>
              </a:rPr>
              <a:t>three</a:t>
            </a:r>
            <a:r>
              <a:rPr kumimoji="1" sz="2700" b="0" i="0" u="none" strike="noStrike" kern="1200" cap="none" spc="-60" normalizeH="0" baseline="0" noProof="0" dirty="0">
                <a:ln>
                  <a:noFill/>
                </a:ln>
                <a:solidFill>
                  <a:srgbClr val="002060"/>
                </a:solidFill>
                <a:effectLst/>
                <a:uLnTx/>
                <a:uFillTx/>
                <a:latin typeface="Tahoma"/>
                <a:ea typeface="+mn-ea"/>
                <a:cs typeface="Tahoma"/>
              </a:rPr>
              <a:t> </a:t>
            </a:r>
            <a:r>
              <a:rPr kumimoji="1" sz="2700" b="0" i="0" u="none" strike="noStrike" kern="1200" cap="none" spc="-65" normalizeH="0" baseline="0" noProof="0" dirty="0">
                <a:ln>
                  <a:noFill/>
                </a:ln>
                <a:solidFill>
                  <a:srgbClr val="FF0000"/>
                </a:solidFill>
                <a:effectLst/>
                <a:uLnTx/>
                <a:uFillTx/>
                <a:latin typeface="Tahoma"/>
                <a:ea typeface="+mn-ea"/>
                <a:cs typeface="Tahoma"/>
              </a:rPr>
              <a:t>stages</a:t>
            </a:r>
            <a:r>
              <a:rPr kumimoji="1" sz="2700" b="0" i="0" u="none" strike="noStrike" kern="1200" cap="none" spc="-65"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of  </a:t>
            </a:r>
            <a:r>
              <a:rPr kumimoji="1" sz="2700" b="0" i="0" u="none" strike="noStrike" kern="1200" cap="none" spc="-50" normalizeH="0" baseline="0" noProof="0" dirty="0">
                <a:ln>
                  <a:noFill/>
                </a:ln>
                <a:solidFill>
                  <a:srgbClr val="002060"/>
                </a:solidFill>
                <a:effectLst/>
                <a:uLnTx/>
                <a:uFillTx/>
                <a:latin typeface="Tahoma"/>
                <a:ea typeface="+mn-ea"/>
                <a:cs typeface="Tahoma"/>
              </a:rPr>
              <a:t>feature </a:t>
            </a:r>
            <a:r>
              <a:rPr kumimoji="1" sz="2700" b="0" i="0" u="none" strike="noStrike" kern="1200" cap="none" spc="-75" normalizeH="0" baseline="0" noProof="0" dirty="0">
                <a:ln>
                  <a:noFill/>
                </a:ln>
                <a:solidFill>
                  <a:srgbClr val="002060"/>
                </a:solidFill>
                <a:effectLst/>
                <a:uLnTx/>
                <a:uFillTx/>
                <a:latin typeface="Tahoma"/>
                <a:ea typeface="+mn-ea"/>
                <a:cs typeface="Tahoma"/>
              </a:rPr>
              <a:t>usage</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0" marR="0" lvl="0" indent="0" algn="l" defTabSz="914400" rtl="0" eaLnBrk="1" fontAlgn="auto" latinLnBrk="0" hangingPunct="1">
              <a:lnSpc>
                <a:spcPct val="100000"/>
              </a:lnSpc>
              <a:spcBef>
                <a:spcPts val="10"/>
              </a:spcBef>
              <a:spcAft>
                <a:spcPts val="0"/>
              </a:spcAft>
              <a:buClr>
                <a:srgbClr val="002060"/>
              </a:buClr>
              <a:buSzTx/>
              <a:buFont typeface="Arial"/>
              <a:buChar char="•"/>
              <a:tabLst/>
              <a:defRPr/>
            </a:pPr>
            <a:endParaRPr kumimoji="1" sz="3150" b="0" i="0" u="none" strike="noStrike" kern="1200" cap="none" spc="0" normalizeH="0" baseline="0" noProof="0" dirty="0">
              <a:ln>
                <a:noFill/>
              </a:ln>
              <a:solidFill>
                <a:prstClr val="black"/>
              </a:solidFill>
              <a:effectLst/>
              <a:uLnTx/>
              <a:uFillTx/>
              <a:latin typeface="Times New Roman"/>
              <a:ea typeface="+mn-ea"/>
              <a:cs typeface="Times New Roman"/>
            </a:endParaRPr>
          </a:p>
          <a:p>
            <a:pPr marL="298450" marR="118745" lvl="0" indent="-285750" algn="l" defTabSz="914400" rtl="0" eaLnBrk="1" fontAlgn="auto" latinLnBrk="0" hangingPunct="1">
              <a:lnSpc>
                <a:spcPts val="3190"/>
              </a:lnSpc>
              <a:spcBef>
                <a:spcPts val="0"/>
              </a:spcBef>
              <a:spcAft>
                <a:spcPts val="0"/>
              </a:spcAft>
              <a:buClrTx/>
              <a:buSzTx/>
              <a:buFont typeface="Arial"/>
              <a:buChar char="•"/>
              <a:tabLst>
                <a:tab pos="297815" algn="l"/>
                <a:tab pos="298450" algn="l"/>
              </a:tabLst>
              <a:defRPr/>
            </a:pPr>
            <a:r>
              <a:rPr kumimoji="1" sz="2700" b="0" i="0" u="none" strike="noStrike" kern="1200" cap="none" spc="60" normalizeH="0" baseline="0" noProof="0" dirty="0">
                <a:ln>
                  <a:noFill/>
                </a:ln>
                <a:solidFill>
                  <a:srgbClr val="002060"/>
                </a:solidFill>
                <a:effectLst/>
                <a:uLnTx/>
                <a:uFillTx/>
                <a:latin typeface="Tahoma"/>
                <a:ea typeface="+mn-ea"/>
                <a:cs typeface="Tahoma"/>
              </a:rPr>
              <a:t>RANSAC </a:t>
            </a:r>
            <a:r>
              <a:rPr kumimoji="1" sz="2700" b="0" i="0" u="none" strike="noStrike" kern="1200" cap="none" spc="0" normalizeH="0" baseline="0" noProof="0" dirty="0">
                <a:ln>
                  <a:noFill/>
                </a:ln>
                <a:solidFill>
                  <a:srgbClr val="002060"/>
                </a:solidFill>
                <a:effectLst/>
                <a:uLnTx/>
                <a:uFillTx/>
                <a:latin typeface="Tahoma"/>
                <a:ea typeface="+mn-ea"/>
                <a:cs typeface="Tahoma"/>
              </a:rPr>
              <a:t>can </a:t>
            </a:r>
            <a:r>
              <a:rPr kumimoji="1" sz="2700" b="0" i="0" u="none" strike="noStrike" kern="1200" cap="none" spc="-40" normalizeH="0" baseline="0" noProof="0" dirty="0">
                <a:ln>
                  <a:noFill/>
                </a:ln>
                <a:solidFill>
                  <a:srgbClr val="002060"/>
                </a:solidFill>
                <a:effectLst/>
                <a:uLnTx/>
                <a:uFillTx/>
                <a:latin typeface="Tahoma"/>
                <a:ea typeface="+mn-ea"/>
                <a:cs typeface="Tahoma"/>
              </a:rPr>
              <a:t>be </a:t>
            </a:r>
            <a:r>
              <a:rPr kumimoji="1" sz="2700" b="0" i="0" u="none" strike="noStrike" kern="1200" cap="none" spc="-30" normalizeH="0" baseline="0" noProof="0" dirty="0">
                <a:ln>
                  <a:noFill/>
                </a:ln>
                <a:solidFill>
                  <a:srgbClr val="002060"/>
                </a:solidFill>
                <a:effectLst/>
                <a:uLnTx/>
                <a:uFillTx/>
                <a:latin typeface="Tahoma"/>
                <a:ea typeface="+mn-ea"/>
                <a:cs typeface="Tahoma"/>
              </a:rPr>
              <a:t>used </a:t>
            </a:r>
            <a:r>
              <a:rPr kumimoji="1" sz="2700" b="0" i="0" u="none" strike="noStrike" kern="1200" cap="none" spc="-70" normalizeH="0" baseline="0" noProof="0" dirty="0">
                <a:ln>
                  <a:noFill/>
                </a:ln>
                <a:solidFill>
                  <a:srgbClr val="002060"/>
                </a:solidFill>
                <a:effectLst/>
                <a:uLnTx/>
                <a:uFillTx/>
                <a:latin typeface="Tahoma"/>
                <a:ea typeface="+mn-ea"/>
                <a:cs typeface="Tahoma"/>
              </a:rPr>
              <a:t>to </a:t>
            </a:r>
            <a:r>
              <a:rPr kumimoji="1" sz="2700" b="0" i="0" u="none" strike="noStrike" kern="1200" cap="none" spc="10" normalizeH="0" baseline="0" noProof="0" dirty="0">
                <a:ln>
                  <a:noFill/>
                </a:ln>
                <a:solidFill>
                  <a:srgbClr val="002060"/>
                </a:solidFill>
                <a:effectLst/>
                <a:uLnTx/>
                <a:uFillTx/>
                <a:latin typeface="Tahoma"/>
                <a:ea typeface="+mn-ea"/>
                <a:cs typeface="Tahoma"/>
              </a:rPr>
              <a:t>efficiently </a:t>
            </a:r>
            <a:r>
              <a:rPr kumimoji="1" sz="2700" b="0" i="0" u="none" strike="noStrike" kern="1200" cap="none" spc="-65" normalizeH="0" baseline="0" noProof="0" dirty="0">
                <a:ln>
                  <a:noFill/>
                </a:ln>
                <a:solidFill>
                  <a:srgbClr val="002060"/>
                </a:solidFill>
                <a:effectLst/>
                <a:uLnTx/>
                <a:uFillTx/>
                <a:latin typeface="Tahoma"/>
                <a:ea typeface="+mn-ea"/>
                <a:cs typeface="Tahoma"/>
              </a:rPr>
              <a:t>arrive </a:t>
            </a:r>
            <a:r>
              <a:rPr kumimoji="1" sz="2700" b="0" i="0" u="none" strike="noStrike" kern="1200" cap="none" spc="-70" normalizeH="0" baseline="0" noProof="0" dirty="0">
                <a:ln>
                  <a:noFill/>
                </a:ln>
                <a:solidFill>
                  <a:srgbClr val="002060"/>
                </a:solidFill>
                <a:effectLst/>
                <a:uLnTx/>
                <a:uFillTx/>
                <a:latin typeface="Tahoma"/>
                <a:ea typeface="+mn-ea"/>
                <a:cs typeface="Tahoma"/>
              </a:rPr>
              <a:t>to a</a:t>
            </a:r>
            <a:r>
              <a:rPr kumimoji="1" sz="2700" b="0" i="0" u="none" strike="noStrike" kern="1200" cap="none" spc="-220" normalizeH="0" baseline="0" noProof="0" dirty="0">
                <a:ln>
                  <a:noFill/>
                </a:ln>
                <a:solidFill>
                  <a:srgbClr val="002060"/>
                </a:solidFill>
                <a:effectLst/>
                <a:uLnTx/>
                <a:uFillTx/>
                <a:latin typeface="Tahoma"/>
                <a:ea typeface="+mn-ea"/>
                <a:cs typeface="Tahoma"/>
              </a:rPr>
              <a:t> </a:t>
            </a:r>
            <a:r>
              <a:rPr kumimoji="1" sz="2700" b="0" i="0" u="none" strike="noStrike" kern="1200" cap="none" spc="-105" normalizeH="0" baseline="0" noProof="0" dirty="0">
                <a:ln>
                  <a:noFill/>
                </a:ln>
                <a:solidFill>
                  <a:srgbClr val="002060"/>
                </a:solidFill>
                <a:effectLst/>
                <a:uLnTx/>
                <a:uFillTx/>
                <a:latin typeface="Tahoma"/>
                <a:ea typeface="+mn-ea"/>
                <a:cs typeface="Tahoma"/>
              </a:rPr>
              <a:t>good  </a:t>
            </a:r>
            <a:r>
              <a:rPr kumimoji="1" sz="2700" b="0" i="0" u="none" strike="noStrike" kern="1200" cap="none" spc="-30" normalizeH="0" baseline="0" noProof="0" dirty="0">
                <a:ln>
                  <a:noFill/>
                </a:ln>
                <a:solidFill>
                  <a:srgbClr val="002060"/>
                </a:solidFill>
                <a:effectLst/>
                <a:uLnTx/>
                <a:uFillTx/>
                <a:latin typeface="Tahoma"/>
                <a:ea typeface="+mn-ea"/>
                <a:cs typeface="Tahoma"/>
              </a:rPr>
              <a:t>model </a:t>
            </a:r>
            <a:r>
              <a:rPr kumimoji="1" sz="2700" b="0" i="0" u="none" strike="noStrike" kern="1200" cap="none" spc="-85" normalizeH="0" baseline="0" noProof="0" dirty="0">
                <a:ln>
                  <a:noFill/>
                </a:ln>
                <a:solidFill>
                  <a:srgbClr val="002060"/>
                </a:solidFill>
                <a:effectLst/>
                <a:uLnTx/>
                <a:uFillTx/>
                <a:latin typeface="Tahoma"/>
                <a:ea typeface="+mn-ea"/>
                <a:cs typeface="Tahoma"/>
              </a:rPr>
              <a:t>even </a:t>
            </a:r>
            <a:r>
              <a:rPr kumimoji="1" sz="2700" b="0" i="0" u="none" strike="noStrike" kern="1200" cap="none" spc="-90" normalizeH="0" baseline="0" noProof="0" dirty="0">
                <a:ln>
                  <a:noFill/>
                </a:ln>
                <a:solidFill>
                  <a:srgbClr val="002060"/>
                </a:solidFill>
                <a:effectLst/>
                <a:uLnTx/>
                <a:uFillTx/>
                <a:latin typeface="Tahoma"/>
                <a:ea typeface="+mn-ea"/>
                <a:cs typeface="Tahoma"/>
              </a:rPr>
              <a:t>when </a:t>
            </a:r>
            <a:r>
              <a:rPr kumimoji="1" sz="2700" b="0" i="0" u="none" strike="noStrike" kern="1200" cap="none" spc="-15" normalizeH="0" baseline="0" noProof="0" dirty="0">
                <a:ln>
                  <a:noFill/>
                </a:ln>
                <a:solidFill>
                  <a:srgbClr val="002060"/>
                </a:solidFill>
                <a:effectLst/>
                <a:uLnTx/>
                <a:uFillTx/>
                <a:latin typeface="Tahoma"/>
                <a:ea typeface="+mn-ea"/>
                <a:cs typeface="Tahoma"/>
              </a:rPr>
              <a:t>outliers </a:t>
            </a:r>
            <a:r>
              <a:rPr kumimoji="1" sz="2700" b="0" i="0" u="none" strike="noStrike" kern="1200" cap="none" spc="-85" normalizeH="0" baseline="0" noProof="0" dirty="0">
                <a:ln>
                  <a:noFill/>
                </a:ln>
                <a:solidFill>
                  <a:srgbClr val="002060"/>
                </a:solidFill>
                <a:effectLst/>
                <a:uLnTx/>
                <a:uFillTx/>
                <a:latin typeface="Tahoma"/>
                <a:ea typeface="+mn-ea"/>
                <a:cs typeface="Tahoma"/>
              </a:rPr>
              <a:t>are among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25" normalizeH="0" baseline="0" noProof="0" dirty="0">
                <a:ln>
                  <a:noFill/>
                </a:ln>
                <a:solidFill>
                  <a:srgbClr val="002060"/>
                </a:solidFill>
                <a:effectLst/>
                <a:uLnTx/>
                <a:uFillTx/>
                <a:latin typeface="Tahoma"/>
                <a:ea typeface="+mn-ea"/>
                <a:cs typeface="Tahoma"/>
              </a:rPr>
              <a:t>matched  </a:t>
            </a:r>
            <a:r>
              <a:rPr kumimoji="1" sz="2700" b="0" i="0" u="none" strike="noStrike" kern="1200" cap="none" spc="-50" normalizeH="0" baseline="0" noProof="0" dirty="0">
                <a:ln>
                  <a:noFill/>
                </a:ln>
                <a:solidFill>
                  <a:srgbClr val="002060"/>
                </a:solidFill>
                <a:effectLst/>
                <a:uLnTx/>
                <a:uFillTx/>
                <a:latin typeface="Tahoma"/>
                <a:ea typeface="+mn-ea"/>
                <a:cs typeface="Tahoma"/>
              </a:rPr>
              <a:t>features</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0" marR="0" lvl="0" indent="0" algn="l" defTabSz="914400" rtl="0" eaLnBrk="1" fontAlgn="auto" latinLnBrk="0" hangingPunct="1">
              <a:lnSpc>
                <a:spcPct val="100000"/>
              </a:lnSpc>
              <a:spcBef>
                <a:spcPts val="30"/>
              </a:spcBef>
              <a:spcAft>
                <a:spcPts val="0"/>
              </a:spcAft>
              <a:buClr>
                <a:srgbClr val="002060"/>
              </a:buClr>
              <a:buSzTx/>
              <a:buFont typeface="Arial"/>
              <a:buChar char="•"/>
              <a:tabLst/>
              <a:defRPr/>
            </a:pPr>
            <a:endParaRPr kumimoji="1" sz="3000" b="0" i="0" u="none" strike="noStrike" kern="1200" cap="none" spc="0" normalizeH="0" baseline="0" noProof="0" dirty="0">
              <a:ln>
                <a:noFill/>
              </a:ln>
              <a:solidFill>
                <a:prstClr val="black"/>
              </a:solidFill>
              <a:effectLst/>
              <a:uLnTx/>
              <a:uFillTx/>
              <a:latin typeface="Times New Roman"/>
              <a:ea typeface="+mn-ea"/>
              <a:cs typeface="Times New Roman"/>
            </a:endParaRPr>
          </a:p>
          <a:p>
            <a:pPr marL="298450" marR="0" lvl="0" indent="-285750" algn="l" defTabSz="914400" rtl="0" eaLnBrk="1" fontAlgn="auto" latinLnBrk="0" hangingPunct="1">
              <a:lnSpc>
                <a:spcPct val="100000"/>
              </a:lnSpc>
              <a:spcBef>
                <a:spcPts val="0"/>
              </a:spcBef>
              <a:spcAft>
                <a:spcPts val="0"/>
              </a:spcAft>
              <a:buClrTx/>
              <a:buSzTx/>
              <a:buFont typeface="Arial"/>
              <a:buChar char="•"/>
              <a:tabLst>
                <a:tab pos="297815" algn="l"/>
                <a:tab pos="298450" algn="l"/>
              </a:tabLst>
              <a:defRPr/>
            </a:pPr>
            <a:r>
              <a:rPr kumimoji="1" sz="2700" b="1" i="0" u="none" strike="noStrike" kern="1200" cap="none" spc="15" normalizeH="0" baseline="0" noProof="0" dirty="0">
                <a:ln>
                  <a:noFill/>
                </a:ln>
                <a:solidFill>
                  <a:srgbClr val="002060"/>
                </a:solidFill>
                <a:effectLst/>
                <a:uLnTx/>
                <a:uFillTx/>
                <a:latin typeface="Calibri"/>
                <a:ea typeface="+mn-ea"/>
                <a:cs typeface="Calibri"/>
              </a:rPr>
              <a:t>Next: </a:t>
            </a:r>
            <a:r>
              <a:rPr kumimoji="1" sz="2700" b="1" i="0" u="none" strike="noStrike" kern="1200" cap="none" spc="30" normalizeH="0" baseline="0" noProof="0" dirty="0">
                <a:ln>
                  <a:noFill/>
                </a:ln>
                <a:solidFill>
                  <a:srgbClr val="002060"/>
                </a:solidFill>
                <a:effectLst/>
                <a:uLnTx/>
                <a:uFillTx/>
                <a:latin typeface="Calibri"/>
                <a:ea typeface="+mn-ea"/>
                <a:cs typeface="Calibri"/>
              </a:rPr>
              <a:t>Visual</a:t>
            </a:r>
            <a:r>
              <a:rPr kumimoji="1" sz="2700" b="1" i="0" u="none" strike="noStrike" kern="1200" cap="none" spc="355" normalizeH="0" baseline="0" noProof="0" dirty="0">
                <a:ln>
                  <a:noFill/>
                </a:ln>
                <a:solidFill>
                  <a:srgbClr val="002060"/>
                </a:solidFill>
                <a:effectLst/>
                <a:uLnTx/>
                <a:uFillTx/>
                <a:latin typeface="Calibri"/>
                <a:ea typeface="+mn-ea"/>
                <a:cs typeface="Calibri"/>
              </a:rPr>
              <a:t> </a:t>
            </a:r>
            <a:r>
              <a:rPr kumimoji="1" sz="2700" b="1" i="0" u="none" strike="noStrike" kern="1200" cap="none" spc="-45" normalizeH="0" baseline="0" noProof="0" dirty="0">
                <a:ln>
                  <a:noFill/>
                </a:ln>
                <a:solidFill>
                  <a:srgbClr val="002060"/>
                </a:solidFill>
                <a:effectLst/>
                <a:uLnTx/>
                <a:uFillTx/>
                <a:latin typeface="Calibri"/>
                <a:ea typeface="+mn-ea"/>
                <a:cs typeface="Calibri"/>
              </a:rPr>
              <a:t>Odometry</a:t>
            </a:r>
            <a:endParaRPr kumimoji="1" sz="27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4" name="正方形/長方形 3"/>
          <p:cNvSpPr/>
          <p:nvPr/>
        </p:nvSpPr>
        <p:spPr>
          <a:xfrm>
            <a:off x="4953000" y="4267200"/>
            <a:ext cx="6096000" cy="923330"/>
          </a:xfrm>
          <a:prstGeom prst="rect">
            <a:avLst/>
          </a:prstGeom>
        </p:spPr>
        <p:txBody>
          <a:bodyPr>
            <a:spAutoFit/>
          </a:bodyPr>
          <a:lstStyle/>
          <a:p>
            <a:r>
              <a:rPr lang="en-US" altLang="ja-JP" dirty="0">
                <a:solidFill>
                  <a:srgbClr val="FF0000"/>
                </a:solidFill>
                <a:latin typeface="BSZPYG+HelveticaNeue"/>
              </a:rPr>
              <a:t>Outlier</a:t>
            </a:r>
            <a:r>
              <a:rPr lang="en-US" altLang="ja-JP" dirty="0">
                <a:solidFill>
                  <a:srgbClr val="000000"/>
                </a:solidFill>
                <a:latin typeface="BSZPYG+HelveticaNeue"/>
              </a:rPr>
              <a:t> </a:t>
            </a:r>
            <a:r>
              <a:rPr lang="en-US" altLang="ja-JP" dirty="0">
                <a:solidFill>
                  <a:srgbClr val="FF0000"/>
                </a:solidFill>
                <a:latin typeface="BSZPYG+HelveticaNeue"/>
              </a:rPr>
              <a:t>removal</a:t>
            </a:r>
            <a:r>
              <a:rPr lang="en-US" altLang="ja-JP" dirty="0">
                <a:solidFill>
                  <a:srgbClr val="000000"/>
                </a:solidFill>
                <a:latin typeface="BSZPYG+HelveticaNeue"/>
              </a:rPr>
              <a:t> is a </a:t>
            </a:r>
            <a:r>
              <a:rPr lang="en-US" altLang="ja-JP" dirty="0">
                <a:solidFill>
                  <a:srgbClr val="FF0000"/>
                </a:solidFill>
                <a:latin typeface="BSZPYG+HelveticaNeue"/>
              </a:rPr>
              <a:t>key</a:t>
            </a:r>
            <a:r>
              <a:rPr lang="en-US" altLang="ja-JP" dirty="0">
                <a:solidFill>
                  <a:srgbClr val="000000"/>
                </a:solidFill>
                <a:latin typeface="BSZPYG+HelveticaNeue"/>
              </a:rPr>
              <a:t> </a:t>
            </a:r>
            <a:r>
              <a:rPr lang="en-US" altLang="ja-JP" dirty="0">
                <a:solidFill>
                  <a:srgbClr val="FF0000"/>
                </a:solidFill>
                <a:latin typeface="BSZPYG+HelveticaNeue"/>
              </a:rPr>
              <a:t>process</a:t>
            </a:r>
            <a:r>
              <a:rPr lang="en-US" altLang="ja-JP" dirty="0">
                <a:solidFill>
                  <a:srgbClr val="000000"/>
                </a:solidFill>
                <a:latin typeface="BSZPYG+HelveticaNeue"/>
              </a:rPr>
              <a:t> in improving robustness when using feature matching, and greatly improves the quality of localization results. </a:t>
            </a:r>
            <a:endParaRPr lang="ja-JP" altLang="en-US" dirty="0"/>
          </a:p>
        </p:txBody>
      </p:sp>
      <p:sp>
        <p:nvSpPr>
          <p:cNvPr id="5" name="テキスト ボックス 4"/>
          <p:cNvSpPr txBox="1"/>
          <p:nvPr/>
        </p:nvSpPr>
        <p:spPr>
          <a:xfrm>
            <a:off x="8451799" y="426345"/>
            <a:ext cx="3505200" cy="2031325"/>
          </a:xfrm>
          <a:prstGeom prst="rect">
            <a:avLst/>
          </a:prstGeom>
          <a:noFill/>
        </p:spPr>
        <p:txBody>
          <a:bodyPr wrap="square" rtlCol="0">
            <a:spAutoFit/>
          </a:bodyPr>
          <a:lstStyle/>
          <a:p>
            <a:r>
              <a:rPr lang="ja-JP" altLang="en-US" dirty="0" smtClean="0"/>
              <a:t>カメラ</a:t>
            </a:r>
            <a:r>
              <a:rPr lang="en-US" altLang="ja-JP" dirty="0" smtClean="0"/>
              <a:t>project</a:t>
            </a:r>
            <a:r>
              <a:rPr lang="ja-JP" altLang="en-US" dirty="0" smtClean="0"/>
              <a:t>に</a:t>
            </a:r>
            <a:r>
              <a:rPr kumimoji="1" lang="en-US" altLang="ja-JP" dirty="0" smtClean="0"/>
              <a:t>cv::</a:t>
            </a:r>
            <a:r>
              <a:rPr kumimoji="1" lang="en-US" altLang="ja-JP" dirty="0" err="1" smtClean="0"/>
              <a:t>findHomography</a:t>
            </a:r>
            <a:r>
              <a:rPr kumimoji="1" lang="ja-JP" altLang="en-US" dirty="0" smtClean="0"/>
              <a:t>を使って、</a:t>
            </a:r>
            <a:r>
              <a:rPr lang="ja-JP" altLang="en-US" dirty="0" smtClean="0"/>
              <a:t>外れたマッチングを消してみた。</a:t>
            </a:r>
            <a:r>
              <a:rPr lang="en-US" altLang="ja-JP" dirty="0" err="1" smtClean="0"/>
              <a:t>Homography</a:t>
            </a:r>
            <a:r>
              <a:rPr lang="ja-JP" altLang="en-US" dirty="0" smtClean="0"/>
              <a:t>は２つフレームの変換モデル。</a:t>
            </a:r>
            <a:r>
              <a:rPr lang="en-US" altLang="ja-JP" dirty="0" err="1" smtClean="0"/>
              <a:t>findHomography</a:t>
            </a:r>
            <a:r>
              <a:rPr lang="ja-JP" altLang="en-US" dirty="0"/>
              <a:t>は</a:t>
            </a:r>
            <a:r>
              <a:rPr lang="en-US" altLang="ja-JP" dirty="0" smtClean="0"/>
              <a:t>RANSAN</a:t>
            </a:r>
            <a:r>
              <a:rPr lang="ja-JP" altLang="en-US" dirty="0" smtClean="0"/>
              <a:t>方法を利用して、最適</a:t>
            </a:r>
            <a:r>
              <a:rPr lang="en-US" altLang="ja-JP" dirty="0" err="1" smtClean="0"/>
              <a:t>Homography</a:t>
            </a:r>
            <a:r>
              <a:rPr lang="ja-JP" altLang="en-US" dirty="0" smtClean="0"/>
              <a:t>を計算する。また、外れ値もマークされる。</a:t>
            </a:r>
            <a:endParaRPr kumimoji="1" lang="ja-JP" altLang="en-US" dirty="0"/>
          </a:p>
        </p:txBody>
      </p:sp>
    </p:spTree>
    <p:extLst>
      <p:ext uri="{BB962C8B-B14F-4D97-AF65-F5344CB8AC3E}">
        <p14:creationId xmlns:p14="http://schemas.microsoft.com/office/powerpoint/2010/main" val="30787859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0965" y="3240532"/>
            <a:ext cx="2539365"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600" b="1" i="0" u="none" strike="noStrike" kern="1200" cap="none" spc="-10" normalizeH="0" baseline="0" noProof="0" dirty="0">
                <a:ln>
                  <a:noFill/>
                </a:ln>
                <a:solidFill>
                  <a:srgbClr val="4A66AC"/>
                </a:solidFill>
                <a:effectLst/>
                <a:uLnTx/>
                <a:uFillTx/>
                <a:latin typeface="Calibri"/>
                <a:ea typeface="+mn-ea"/>
                <a:cs typeface="Calibri"/>
              </a:rPr>
              <a:t>Course </a:t>
            </a:r>
            <a:r>
              <a:rPr kumimoji="1" sz="1600" b="1" i="0" u="none" strike="noStrike" kern="1200" cap="none" spc="50" normalizeH="0" baseline="0" noProof="0" dirty="0">
                <a:ln>
                  <a:noFill/>
                </a:ln>
                <a:solidFill>
                  <a:srgbClr val="4A66AC"/>
                </a:solidFill>
                <a:effectLst/>
                <a:uLnTx/>
                <a:uFillTx/>
                <a:latin typeface="Calibri"/>
                <a:ea typeface="+mn-ea"/>
                <a:cs typeface="Calibri"/>
              </a:rPr>
              <a:t>3, </a:t>
            </a:r>
            <a:r>
              <a:rPr kumimoji="1" sz="1600" b="1" i="0" u="none" strike="noStrike" kern="1200" cap="none" spc="-50" normalizeH="0" baseline="0" noProof="0" dirty="0">
                <a:ln>
                  <a:noFill/>
                </a:ln>
                <a:solidFill>
                  <a:srgbClr val="4A66AC"/>
                </a:solidFill>
                <a:effectLst/>
                <a:uLnTx/>
                <a:uFillTx/>
                <a:latin typeface="Calibri"/>
                <a:ea typeface="+mn-ea"/>
                <a:cs typeface="Calibri"/>
              </a:rPr>
              <a:t>Module </a:t>
            </a:r>
            <a:r>
              <a:rPr kumimoji="1" sz="1600" b="1" i="0" u="none" strike="noStrike" kern="1200" cap="none" spc="50" normalizeH="0" baseline="0" noProof="0" dirty="0">
                <a:ln>
                  <a:noFill/>
                </a:ln>
                <a:solidFill>
                  <a:srgbClr val="4A66AC"/>
                </a:solidFill>
                <a:effectLst/>
                <a:uLnTx/>
                <a:uFillTx/>
                <a:latin typeface="Calibri"/>
                <a:ea typeface="+mn-ea"/>
                <a:cs typeface="Calibri"/>
              </a:rPr>
              <a:t>2, </a:t>
            </a:r>
            <a:r>
              <a:rPr kumimoji="1" sz="1600" b="1" i="0" u="none" strike="noStrike" kern="1200" cap="none" spc="5" normalizeH="0" baseline="0" noProof="0" dirty="0">
                <a:ln>
                  <a:noFill/>
                </a:ln>
                <a:solidFill>
                  <a:srgbClr val="4A66AC"/>
                </a:solidFill>
                <a:effectLst/>
                <a:uLnTx/>
                <a:uFillTx/>
                <a:latin typeface="Calibri"/>
                <a:ea typeface="+mn-ea"/>
                <a:cs typeface="Calibri"/>
              </a:rPr>
              <a:t>Lesson</a:t>
            </a:r>
            <a:r>
              <a:rPr kumimoji="1" sz="1600" b="1" i="0" u="none" strike="noStrike" kern="1200" cap="none" spc="55" normalizeH="0" baseline="0" noProof="0" dirty="0">
                <a:ln>
                  <a:noFill/>
                </a:ln>
                <a:solidFill>
                  <a:srgbClr val="4A66AC"/>
                </a:solidFill>
                <a:effectLst/>
                <a:uLnTx/>
                <a:uFillTx/>
                <a:latin typeface="Calibri"/>
                <a:ea typeface="+mn-ea"/>
                <a:cs typeface="Calibri"/>
              </a:rPr>
              <a:t> </a:t>
            </a:r>
            <a:r>
              <a:rPr kumimoji="1" sz="1600" b="1" i="0" u="none" strike="noStrike" kern="1200" cap="none" spc="75" normalizeH="0" baseline="0" noProof="0" dirty="0">
                <a:ln>
                  <a:noFill/>
                </a:ln>
                <a:solidFill>
                  <a:srgbClr val="4A66AC"/>
                </a:solidFill>
                <a:effectLst/>
                <a:uLnTx/>
                <a:uFillTx/>
                <a:latin typeface="Calibri"/>
                <a:ea typeface="+mn-ea"/>
                <a:cs typeface="Calibri"/>
              </a:rPr>
              <a:t>5</a:t>
            </a:r>
            <a:endParaRPr kumimoji="1"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p:nvPr/>
        </p:nvSpPr>
        <p:spPr>
          <a:xfrm>
            <a:off x="500965" y="2017267"/>
            <a:ext cx="326390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3600" b="1" i="0" u="none" strike="noStrike" kern="1200" cap="none" spc="55" normalizeH="0" baseline="0" noProof="0" dirty="0">
                <a:ln>
                  <a:noFill/>
                </a:ln>
                <a:solidFill>
                  <a:srgbClr val="FFFFFF"/>
                </a:solidFill>
                <a:effectLst/>
                <a:uLnTx/>
                <a:uFillTx/>
                <a:latin typeface="Calibri"/>
                <a:ea typeface="+mn-ea"/>
                <a:cs typeface="Calibri"/>
              </a:rPr>
              <a:t>Visual</a:t>
            </a:r>
            <a:r>
              <a:rPr kumimoji="1" sz="3600" b="1" i="0" u="none" strike="noStrike" kern="1200" cap="none" spc="235" normalizeH="0" baseline="0" noProof="0" dirty="0">
                <a:ln>
                  <a:noFill/>
                </a:ln>
                <a:solidFill>
                  <a:srgbClr val="FFFFFF"/>
                </a:solidFill>
                <a:effectLst/>
                <a:uLnTx/>
                <a:uFillTx/>
                <a:latin typeface="Calibri"/>
                <a:ea typeface="+mn-ea"/>
                <a:cs typeface="Calibri"/>
              </a:rPr>
              <a:t> </a:t>
            </a:r>
            <a:r>
              <a:rPr kumimoji="1" sz="3600" b="1" i="0" u="none" strike="noStrike" kern="1200" cap="none" spc="-40" normalizeH="0" baseline="0" noProof="0" dirty="0">
                <a:ln>
                  <a:noFill/>
                </a:ln>
                <a:solidFill>
                  <a:srgbClr val="FFFFFF"/>
                </a:solidFill>
                <a:effectLst/>
                <a:uLnTx/>
                <a:uFillTx/>
                <a:latin typeface="Calibri"/>
                <a:ea typeface="+mn-ea"/>
                <a:cs typeface="Calibri"/>
              </a:rPr>
              <a:t>Odometry</a:t>
            </a:r>
            <a:endParaRPr kumimoji="1" sz="36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テキスト ボックス 3"/>
          <p:cNvSpPr txBox="1"/>
          <p:nvPr/>
        </p:nvSpPr>
        <p:spPr>
          <a:xfrm>
            <a:off x="5105400" y="5638800"/>
            <a:ext cx="5867400" cy="369332"/>
          </a:xfrm>
          <a:prstGeom prst="rect">
            <a:avLst/>
          </a:prstGeom>
          <a:noFill/>
        </p:spPr>
        <p:txBody>
          <a:bodyPr wrap="square" rtlCol="0">
            <a:spAutoFit/>
          </a:bodyPr>
          <a:lstStyle/>
          <a:p>
            <a:r>
              <a:rPr kumimoji="1" lang="ja-JP" altLang="en-US" dirty="0" smtClean="0"/>
              <a:t>正に</a:t>
            </a:r>
            <a:r>
              <a:rPr kumimoji="1" lang="en-US" altLang="ja-JP" dirty="0" smtClean="0"/>
              <a:t>ORB_SLAM2</a:t>
            </a:r>
            <a:r>
              <a:rPr kumimoji="1" lang="ja-JP" altLang="en-US" dirty="0" smtClean="0"/>
              <a:t>がやっていることだと思う。</a:t>
            </a:r>
            <a:endParaRPr kumimoji="1" lang="ja-JP" altLang="en-US" dirty="0"/>
          </a:p>
        </p:txBody>
      </p:sp>
    </p:spTree>
    <p:extLst>
      <p:ext uri="{BB962C8B-B14F-4D97-AF65-F5344CB8AC3E}">
        <p14:creationId xmlns:p14="http://schemas.microsoft.com/office/powerpoint/2010/main" val="3747510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981700" cy="574040"/>
          </a:xfrm>
          <a:prstGeom prst="rect">
            <a:avLst/>
          </a:prstGeom>
        </p:spPr>
        <p:txBody>
          <a:bodyPr vert="horz" wrap="square" lIns="0" tIns="12700" rIns="0" bIns="0" rtlCol="0">
            <a:spAutoFit/>
          </a:bodyPr>
          <a:lstStyle/>
          <a:p>
            <a:pPr marL="12700">
              <a:lnSpc>
                <a:spcPct val="100000"/>
              </a:lnSpc>
              <a:spcBef>
                <a:spcPts val="100"/>
              </a:spcBef>
            </a:pPr>
            <a:r>
              <a:rPr spc="-210" dirty="0">
                <a:latin typeface="Trebuchet MS"/>
                <a:cs typeface="Trebuchet MS"/>
              </a:rPr>
              <a:t>Feature </a:t>
            </a:r>
            <a:r>
              <a:rPr spc="-165" dirty="0">
                <a:latin typeface="Trebuchet MS"/>
                <a:cs typeface="Trebuchet MS"/>
              </a:rPr>
              <a:t>Detection:</a:t>
            </a:r>
            <a:r>
              <a:rPr spc="210" dirty="0">
                <a:latin typeface="Trebuchet MS"/>
                <a:cs typeface="Trebuchet MS"/>
              </a:rPr>
              <a:t> </a:t>
            </a:r>
            <a:r>
              <a:rPr spc="-125" dirty="0">
                <a:latin typeface="Trebuchet MS"/>
                <a:cs typeface="Trebuchet MS"/>
              </a:rPr>
              <a:t>Algorithms</a:t>
            </a:r>
          </a:p>
        </p:txBody>
      </p:sp>
      <p:sp>
        <p:nvSpPr>
          <p:cNvPr id="3" name="object 3"/>
          <p:cNvSpPr txBox="1"/>
          <p:nvPr/>
        </p:nvSpPr>
        <p:spPr>
          <a:xfrm>
            <a:off x="500965" y="1485391"/>
            <a:ext cx="9185910" cy="3686175"/>
          </a:xfrm>
          <a:prstGeom prst="rect">
            <a:avLst/>
          </a:prstGeom>
        </p:spPr>
        <p:txBody>
          <a:bodyPr vert="horz" wrap="square" lIns="0" tIns="25400" rIns="0" bIns="0" rtlCol="0">
            <a:spAutoFit/>
          </a:bodyPr>
          <a:lstStyle/>
          <a:p>
            <a:pPr marL="298450" marR="651510" indent="-285750">
              <a:lnSpc>
                <a:spcPts val="2500"/>
              </a:lnSpc>
              <a:spcBef>
                <a:spcPts val="200"/>
              </a:spcBef>
              <a:buFont typeface="Arial"/>
              <a:buChar char="•"/>
              <a:tabLst>
                <a:tab pos="297815" algn="l"/>
                <a:tab pos="298450" algn="l"/>
              </a:tabLst>
            </a:pPr>
            <a:r>
              <a:rPr sz="2100" b="1" spc="-60" dirty="0">
                <a:solidFill>
                  <a:srgbClr val="002060"/>
                </a:solidFill>
                <a:latin typeface="Trebuchet MS"/>
                <a:cs typeface="Trebuchet MS"/>
              </a:rPr>
              <a:t>Harris </a:t>
            </a:r>
            <a:r>
              <a:rPr sz="2100" b="1" spc="-125" dirty="0">
                <a:solidFill>
                  <a:srgbClr val="002060"/>
                </a:solidFill>
                <a:latin typeface="Trebuchet MS"/>
                <a:cs typeface="Trebuchet MS"/>
              </a:rPr>
              <a:t>{corners}: </a:t>
            </a:r>
            <a:r>
              <a:rPr sz="2100" spc="-10" dirty="0">
                <a:solidFill>
                  <a:srgbClr val="002060"/>
                </a:solidFill>
                <a:latin typeface="Tahoma"/>
                <a:cs typeface="Tahoma"/>
              </a:rPr>
              <a:t>Easy </a:t>
            </a:r>
            <a:r>
              <a:rPr sz="2100" spc="-45" dirty="0">
                <a:solidFill>
                  <a:srgbClr val="002060"/>
                </a:solidFill>
                <a:latin typeface="Tahoma"/>
                <a:cs typeface="Tahoma"/>
              </a:rPr>
              <a:t>to </a:t>
            </a:r>
            <a:r>
              <a:rPr sz="2100" dirty="0">
                <a:solidFill>
                  <a:srgbClr val="002060"/>
                </a:solidFill>
                <a:latin typeface="Tahoma"/>
                <a:cs typeface="Tahoma"/>
              </a:rPr>
              <a:t>compute, </a:t>
            </a:r>
            <a:r>
              <a:rPr sz="2100" spc="10" dirty="0">
                <a:solidFill>
                  <a:srgbClr val="002060"/>
                </a:solidFill>
                <a:latin typeface="Tahoma"/>
                <a:cs typeface="Tahoma"/>
              </a:rPr>
              <a:t>but </a:t>
            </a:r>
            <a:r>
              <a:rPr sz="2100" spc="-25" dirty="0">
                <a:solidFill>
                  <a:srgbClr val="FF0000"/>
                </a:solidFill>
                <a:latin typeface="Tahoma"/>
                <a:cs typeface="Tahoma"/>
              </a:rPr>
              <a:t>not </a:t>
            </a:r>
            <a:r>
              <a:rPr sz="2100" spc="20" dirty="0">
                <a:solidFill>
                  <a:srgbClr val="FF0000"/>
                </a:solidFill>
                <a:latin typeface="Tahoma"/>
                <a:cs typeface="Tahoma"/>
              </a:rPr>
              <a:t>scale </a:t>
            </a:r>
            <a:r>
              <a:rPr sz="2100" dirty="0">
                <a:solidFill>
                  <a:srgbClr val="FF0000"/>
                </a:solidFill>
                <a:latin typeface="Tahoma"/>
                <a:cs typeface="Tahoma"/>
              </a:rPr>
              <a:t>invariant</a:t>
            </a:r>
            <a:r>
              <a:rPr sz="2100" dirty="0">
                <a:solidFill>
                  <a:srgbClr val="002060"/>
                </a:solidFill>
                <a:latin typeface="Tahoma"/>
                <a:cs typeface="Tahoma"/>
              </a:rPr>
              <a:t>. </a:t>
            </a:r>
            <a:r>
              <a:rPr sz="2100" spc="-5" dirty="0">
                <a:solidFill>
                  <a:srgbClr val="002060"/>
                </a:solidFill>
                <a:latin typeface="Tahoma"/>
                <a:cs typeface="Tahoma"/>
              </a:rPr>
              <a:t>[Harris </a:t>
            </a:r>
            <a:r>
              <a:rPr sz="2100" spc="-10" dirty="0">
                <a:solidFill>
                  <a:srgbClr val="002060"/>
                </a:solidFill>
                <a:latin typeface="Tahoma"/>
                <a:cs typeface="Tahoma"/>
              </a:rPr>
              <a:t>and  </a:t>
            </a:r>
            <a:r>
              <a:rPr sz="2100" spc="10" dirty="0">
                <a:solidFill>
                  <a:srgbClr val="002060"/>
                </a:solidFill>
                <a:latin typeface="Tahoma"/>
                <a:cs typeface="Tahoma"/>
              </a:rPr>
              <a:t>Stephens,</a:t>
            </a:r>
            <a:r>
              <a:rPr sz="2100" spc="-5" dirty="0">
                <a:solidFill>
                  <a:srgbClr val="002060"/>
                </a:solidFill>
                <a:latin typeface="Tahoma"/>
                <a:cs typeface="Tahoma"/>
              </a:rPr>
              <a:t> </a:t>
            </a:r>
            <a:r>
              <a:rPr sz="2100" spc="100" dirty="0">
                <a:solidFill>
                  <a:srgbClr val="002060"/>
                </a:solidFill>
                <a:latin typeface="Tahoma"/>
                <a:cs typeface="Tahoma"/>
              </a:rPr>
              <a:t>1988]</a:t>
            </a:r>
            <a:endParaRPr sz="2100" dirty="0">
              <a:latin typeface="Tahoma"/>
              <a:cs typeface="Tahoma"/>
            </a:endParaRPr>
          </a:p>
          <a:p>
            <a:pPr marL="298450" marR="149225" indent="-285750">
              <a:lnSpc>
                <a:spcPts val="2500"/>
              </a:lnSpc>
              <a:spcBef>
                <a:spcPts val="305"/>
              </a:spcBef>
              <a:buFont typeface="Arial"/>
              <a:buChar char="•"/>
              <a:tabLst>
                <a:tab pos="297815" algn="l"/>
                <a:tab pos="298450" algn="l"/>
              </a:tabLst>
            </a:pPr>
            <a:r>
              <a:rPr sz="2100" b="1" spc="-55" dirty="0">
                <a:solidFill>
                  <a:srgbClr val="002060"/>
                </a:solidFill>
                <a:latin typeface="Trebuchet MS"/>
                <a:cs typeface="Trebuchet MS"/>
              </a:rPr>
              <a:t>Harris-Laplace </a:t>
            </a:r>
            <a:r>
              <a:rPr sz="2100" b="1" spc="-125" dirty="0">
                <a:solidFill>
                  <a:srgbClr val="002060"/>
                </a:solidFill>
                <a:latin typeface="Trebuchet MS"/>
                <a:cs typeface="Trebuchet MS"/>
              </a:rPr>
              <a:t>{corners}: </a:t>
            </a:r>
            <a:r>
              <a:rPr sz="2100" spc="10" dirty="0">
                <a:solidFill>
                  <a:srgbClr val="002060"/>
                </a:solidFill>
                <a:latin typeface="Tahoma"/>
                <a:cs typeface="Tahoma"/>
              </a:rPr>
              <a:t>Same </a:t>
            </a:r>
            <a:r>
              <a:rPr sz="2100" spc="-15" dirty="0">
                <a:solidFill>
                  <a:srgbClr val="002060"/>
                </a:solidFill>
                <a:latin typeface="Tahoma"/>
                <a:cs typeface="Tahoma"/>
              </a:rPr>
              <a:t>procedure </a:t>
            </a:r>
            <a:r>
              <a:rPr sz="2100" spc="-25" dirty="0">
                <a:solidFill>
                  <a:srgbClr val="002060"/>
                </a:solidFill>
                <a:latin typeface="Tahoma"/>
                <a:cs typeface="Tahoma"/>
              </a:rPr>
              <a:t>as </a:t>
            </a:r>
            <a:r>
              <a:rPr sz="2100" spc="10" dirty="0">
                <a:solidFill>
                  <a:srgbClr val="002060"/>
                </a:solidFill>
                <a:latin typeface="Tahoma"/>
                <a:cs typeface="Tahoma"/>
              </a:rPr>
              <a:t>Harris </a:t>
            </a:r>
            <a:r>
              <a:rPr sz="2100" spc="-10" dirty="0">
                <a:solidFill>
                  <a:srgbClr val="002060"/>
                </a:solidFill>
                <a:latin typeface="Tahoma"/>
                <a:cs typeface="Tahoma"/>
              </a:rPr>
              <a:t>detector, </a:t>
            </a:r>
            <a:r>
              <a:rPr sz="2100" spc="15" dirty="0">
                <a:solidFill>
                  <a:srgbClr val="002060"/>
                </a:solidFill>
                <a:latin typeface="Tahoma"/>
                <a:cs typeface="Tahoma"/>
              </a:rPr>
              <a:t>addition </a:t>
            </a:r>
            <a:r>
              <a:rPr sz="2100" spc="-25" dirty="0">
                <a:solidFill>
                  <a:srgbClr val="002060"/>
                </a:solidFill>
                <a:latin typeface="Tahoma"/>
                <a:cs typeface="Tahoma"/>
              </a:rPr>
              <a:t>of  </a:t>
            </a:r>
            <a:r>
              <a:rPr sz="2100" spc="20" dirty="0">
                <a:solidFill>
                  <a:srgbClr val="FF0000"/>
                </a:solidFill>
                <a:latin typeface="Tahoma"/>
                <a:cs typeface="Tahoma"/>
              </a:rPr>
              <a:t>scale</a:t>
            </a:r>
            <a:r>
              <a:rPr sz="2100" spc="20" dirty="0">
                <a:solidFill>
                  <a:srgbClr val="002060"/>
                </a:solidFill>
                <a:latin typeface="Tahoma"/>
                <a:cs typeface="Tahoma"/>
              </a:rPr>
              <a:t> </a:t>
            </a:r>
            <a:r>
              <a:rPr sz="2100" spc="15" dirty="0">
                <a:solidFill>
                  <a:srgbClr val="FF0000"/>
                </a:solidFill>
                <a:latin typeface="Tahoma"/>
                <a:cs typeface="Tahoma"/>
              </a:rPr>
              <a:t>selection</a:t>
            </a:r>
            <a:r>
              <a:rPr sz="2100" spc="15" dirty="0">
                <a:solidFill>
                  <a:srgbClr val="002060"/>
                </a:solidFill>
                <a:latin typeface="Tahoma"/>
                <a:cs typeface="Tahoma"/>
              </a:rPr>
              <a:t> </a:t>
            </a:r>
            <a:r>
              <a:rPr sz="2100" spc="-10" dirty="0">
                <a:solidFill>
                  <a:srgbClr val="002060"/>
                </a:solidFill>
                <a:latin typeface="Tahoma"/>
                <a:cs typeface="Tahoma"/>
              </a:rPr>
              <a:t>based </a:t>
            </a:r>
            <a:r>
              <a:rPr sz="2100" spc="-45" dirty="0">
                <a:solidFill>
                  <a:srgbClr val="002060"/>
                </a:solidFill>
                <a:latin typeface="Tahoma"/>
                <a:cs typeface="Tahoma"/>
              </a:rPr>
              <a:t>on </a:t>
            </a:r>
            <a:r>
              <a:rPr sz="2100" spc="30" dirty="0">
                <a:solidFill>
                  <a:srgbClr val="FF0000"/>
                </a:solidFill>
                <a:latin typeface="Tahoma"/>
                <a:cs typeface="Tahoma"/>
              </a:rPr>
              <a:t>Laplacian</a:t>
            </a:r>
            <a:r>
              <a:rPr sz="2100" spc="30" dirty="0">
                <a:solidFill>
                  <a:srgbClr val="002060"/>
                </a:solidFill>
                <a:latin typeface="Tahoma"/>
                <a:cs typeface="Tahoma"/>
              </a:rPr>
              <a:t>. </a:t>
            </a:r>
            <a:r>
              <a:rPr sz="2100" spc="45" dirty="0">
                <a:solidFill>
                  <a:srgbClr val="002060"/>
                </a:solidFill>
                <a:latin typeface="Tahoma"/>
                <a:cs typeface="Tahoma"/>
              </a:rPr>
              <a:t>Scale </a:t>
            </a:r>
            <a:r>
              <a:rPr sz="2100" dirty="0">
                <a:solidFill>
                  <a:srgbClr val="002060"/>
                </a:solidFill>
                <a:latin typeface="Tahoma"/>
                <a:cs typeface="Tahoma"/>
              </a:rPr>
              <a:t>invariance. </a:t>
            </a:r>
            <a:r>
              <a:rPr sz="2100" spc="10" dirty="0">
                <a:solidFill>
                  <a:srgbClr val="002060"/>
                </a:solidFill>
                <a:latin typeface="Tahoma"/>
                <a:cs typeface="Tahoma"/>
              </a:rPr>
              <a:t>[Mikolajczyk,</a:t>
            </a:r>
            <a:r>
              <a:rPr sz="2100" spc="40" dirty="0">
                <a:solidFill>
                  <a:srgbClr val="002060"/>
                </a:solidFill>
                <a:latin typeface="Tahoma"/>
                <a:cs typeface="Tahoma"/>
              </a:rPr>
              <a:t> </a:t>
            </a:r>
            <a:r>
              <a:rPr sz="2100" spc="100" dirty="0">
                <a:solidFill>
                  <a:srgbClr val="002060"/>
                </a:solidFill>
                <a:latin typeface="Tahoma"/>
                <a:cs typeface="Tahoma"/>
              </a:rPr>
              <a:t>2001]</a:t>
            </a:r>
            <a:endParaRPr sz="2100" dirty="0">
              <a:latin typeface="Tahoma"/>
              <a:cs typeface="Tahoma"/>
            </a:endParaRPr>
          </a:p>
          <a:p>
            <a:pPr marL="298450" marR="5080" indent="-285750">
              <a:lnSpc>
                <a:spcPct val="102899"/>
              </a:lnSpc>
              <a:spcBef>
                <a:spcPts val="130"/>
              </a:spcBef>
              <a:buFont typeface="Arial"/>
              <a:buChar char="•"/>
              <a:tabLst>
                <a:tab pos="297815" algn="l"/>
                <a:tab pos="298450" algn="l"/>
              </a:tabLst>
            </a:pPr>
            <a:r>
              <a:rPr sz="2100" b="1" spc="-95" dirty="0">
                <a:solidFill>
                  <a:srgbClr val="002060"/>
                </a:solidFill>
                <a:latin typeface="Trebuchet MS"/>
                <a:cs typeface="Trebuchet MS"/>
              </a:rPr>
              <a:t>Features </a:t>
            </a:r>
            <a:r>
              <a:rPr sz="2100" b="1" spc="-110" dirty="0">
                <a:solidFill>
                  <a:srgbClr val="002060"/>
                </a:solidFill>
                <a:latin typeface="Trebuchet MS"/>
                <a:cs typeface="Trebuchet MS"/>
              </a:rPr>
              <a:t>from </a:t>
            </a:r>
            <a:r>
              <a:rPr sz="2100" b="1" spc="-90" dirty="0">
                <a:solidFill>
                  <a:srgbClr val="002060"/>
                </a:solidFill>
                <a:latin typeface="Trebuchet MS"/>
                <a:cs typeface="Trebuchet MS"/>
              </a:rPr>
              <a:t>accelerated </a:t>
            </a:r>
            <a:r>
              <a:rPr sz="2100" b="1" spc="-70" dirty="0">
                <a:solidFill>
                  <a:srgbClr val="002060"/>
                </a:solidFill>
                <a:latin typeface="Trebuchet MS"/>
                <a:cs typeface="Trebuchet MS"/>
              </a:rPr>
              <a:t>segment </a:t>
            </a:r>
            <a:r>
              <a:rPr sz="2100" b="1" spc="-95" dirty="0">
                <a:solidFill>
                  <a:srgbClr val="002060"/>
                </a:solidFill>
                <a:latin typeface="Trebuchet MS"/>
                <a:cs typeface="Trebuchet MS"/>
              </a:rPr>
              <a:t>test </a:t>
            </a:r>
            <a:r>
              <a:rPr sz="2100" b="1" spc="-15" dirty="0">
                <a:solidFill>
                  <a:srgbClr val="002060"/>
                </a:solidFill>
                <a:latin typeface="Trebuchet MS"/>
                <a:cs typeface="Trebuchet MS"/>
              </a:rPr>
              <a:t>(</a:t>
            </a:r>
            <a:r>
              <a:rPr sz="2100" b="1" spc="-15" dirty="0">
                <a:solidFill>
                  <a:srgbClr val="FF0000"/>
                </a:solidFill>
                <a:latin typeface="Trebuchet MS"/>
                <a:cs typeface="Trebuchet MS"/>
              </a:rPr>
              <a:t>FAST</a:t>
            </a:r>
            <a:r>
              <a:rPr sz="2100" b="1" spc="-15" dirty="0">
                <a:solidFill>
                  <a:srgbClr val="002060"/>
                </a:solidFill>
                <a:latin typeface="Trebuchet MS"/>
                <a:cs typeface="Trebuchet MS"/>
              </a:rPr>
              <a:t>) </a:t>
            </a:r>
            <a:r>
              <a:rPr sz="2100" b="1" spc="-125" dirty="0">
                <a:solidFill>
                  <a:srgbClr val="002060"/>
                </a:solidFill>
                <a:latin typeface="Trebuchet MS"/>
                <a:cs typeface="Trebuchet MS"/>
              </a:rPr>
              <a:t>{corners}: </a:t>
            </a:r>
            <a:r>
              <a:rPr sz="2100" spc="35" dirty="0">
                <a:solidFill>
                  <a:srgbClr val="FF0000"/>
                </a:solidFill>
                <a:latin typeface="Tahoma"/>
                <a:cs typeface="Tahoma"/>
              </a:rPr>
              <a:t>Machine</a:t>
            </a:r>
            <a:r>
              <a:rPr sz="2100" spc="35" dirty="0">
                <a:solidFill>
                  <a:srgbClr val="002060"/>
                </a:solidFill>
                <a:latin typeface="Tahoma"/>
                <a:cs typeface="Tahoma"/>
              </a:rPr>
              <a:t> </a:t>
            </a:r>
            <a:r>
              <a:rPr sz="2100" spc="-5" dirty="0">
                <a:solidFill>
                  <a:srgbClr val="FF0000"/>
                </a:solidFill>
                <a:latin typeface="Tahoma"/>
                <a:cs typeface="Tahoma"/>
              </a:rPr>
              <a:t>learning</a:t>
            </a:r>
            <a:r>
              <a:rPr sz="2100" spc="-5" dirty="0">
                <a:solidFill>
                  <a:srgbClr val="002060"/>
                </a:solidFill>
                <a:latin typeface="Tahoma"/>
                <a:cs typeface="Tahoma"/>
              </a:rPr>
              <a:t>  </a:t>
            </a:r>
            <a:r>
              <a:rPr sz="2100" spc="-10" dirty="0">
                <a:solidFill>
                  <a:srgbClr val="FF0000"/>
                </a:solidFill>
                <a:latin typeface="Tahoma"/>
                <a:cs typeface="Tahoma"/>
              </a:rPr>
              <a:t>approach</a:t>
            </a:r>
            <a:r>
              <a:rPr sz="2100" spc="-10" dirty="0">
                <a:solidFill>
                  <a:srgbClr val="002060"/>
                </a:solidFill>
                <a:latin typeface="Tahoma"/>
                <a:cs typeface="Tahoma"/>
              </a:rPr>
              <a:t> </a:t>
            </a:r>
            <a:r>
              <a:rPr sz="2100" spc="-35" dirty="0">
                <a:solidFill>
                  <a:srgbClr val="002060"/>
                </a:solidFill>
                <a:latin typeface="Tahoma"/>
                <a:cs typeface="Tahoma"/>
              </a:rPr>
              <a:t>for </a:t>
            </a:r>
            <a:r>
              <a:rPr sz="2100" dirty="0">
                <a:solidFill>
                  <a:srgbClr val="002060"/>
                </a:solidFill>
                <a:latin typeface="Tahoma"/>
                <a:cs typeface="Tahoma"/>
              </a:rPr>
              <a:t>fast </a:t>
            </a:r>
            <a:r>
              <a:rPr sz="2100" spc="-25" dirty="0">
                <a:solidFill>
                  <a:srgbClr val="002060"/>
                </a:solidFill>
                <a:latin typeface="Tahoma"/>
                <a:cs typeface="Tahoma"/>
              </a:rPr>
              <a:t>corner </a:t>
            </a:r>
            <a:r>
              <a:rPr sz="2100" spc="5" dirty="0">
                <a:solidFill>
                  <a:srgbClr val="002060"/>
                </a:solidFill>
                <a:latin typeface="Tahoma"/>
                <a:cs typeface="Tahoma"/>
              </a:rPr>
              <a:t>detection. </a:t>
            </a:r>
            <a:r>
              <a:rPr sz="2100" spc="-15" dirty="0">
                <a:solidFill>
                  <a:srgbClr val="002060"/>
                </a:solidFill>
                <a:latin typeface="Tahoma"/>
                <a:cs typeface="Tahoma"/>
              </a:rPr>
              <a:t>[Rosten </a:t>
            </a:r>
            <a:r>
              <a:rPr sz="2100" spc="-10" dirty="0">
                <a:solidFill>
                  <a:srgbClr val="002060"/>
                </a:solidFill>
                <a:latin typeface="Tahoma"/>
                <a:cs typeface="Tahoma"/>
              </a:rPr>
              <a:t>and </a:t>
            </a:r>
            <a:r>
              <a:rPr sz="2100" spc="-5" dirty="0">
                <a:solidFill>
                  <a:srgbClr val="002060"/>
                </a:solidFill>
                <a:latin typeface="Tahoma"/>
                <a:cs typeface="Tahoma"/>
              </a:rPr>
              <a:t>Drummond,</a:t>
            </a:r>
            <a:r>
              <a:rPr sz="2100" spc="145" dirty="0">
                <a:solidFill>
                  <a:srgbClr val="002060"/>
                </a:solidFill>
                <a:latin typeface="Tahoma"/>
                <a:cs typeface="Tahoma"/>
              </a:rPr>
              <a:t> </a:t>
            </a:r>
            <a:r>
              <a:rPr sz="2100" spc="100" dirty="0">
                <a:solidFill>
                  <a:srgbClr val="002060"/>
                </a:solidFill>
                <a:latin typeface="Tahoma"/>
                <a:cs typeface="Tahoma"/>
              </a:rPr>
              <a:t>2006]</a:t>
            </a:r>
            <a:endParaRPr sz="2100" dirty="0">
              <a:latin typeface="Tahoma"/>
              <a:cs typeface="Tahoma"/>
            </a:endParaRPr>
          </a:p>
          <a:p>
            <a:pPr marL="298450" marR="364490" indent="-285750">
              <a:lnSpc>
                <a:spcPct val="101400"/>
              </a:lnSpc>
              <a:spcBef>
                <a:spcPts val="130"/>
              </a:spcBef>
              <a:buFont typeface="Arial"/>
              <a:buChar char="•"/>
              <a:tabLst>
                <a:tab pos="297815" algn="l"/>
                <a:tab pos="298450" algn="l"/>
              </a:tabLst>
            </a:pPr>
            <a:r>
              <a:rPr sz="2100" b="1" spc="-40" dirty="0">
                <a:solidFill>
                  <a:srgbClr val="002060"/>
                </a:solidFill>
                <a:latin typeface="Trebuchet MS"/>
                <a:cs typeface="Trebuchet MS"/>
              </a:rPr>
              <a:t>Laplacian </a:t>
            </a:r>
            <a:r>
              <a:rPr sz="2100" b="1" spc="-105" dirty="0">
                <a:solidFill>
                  <a:srgbClr val="002060"/>
                </a:solidFill>
                <a:latin typeface="Trebuchet MS"/>
                <a:cs typeface="Trebuchet MS"/>
              </a:rPr>
              <a:t>of </a:t>
            </a:r>
            <a:r>
              <a:rPr sz="2100" b="1" spc="-25" dirty="0">
                <a:solidFill>
                  <a:srgbClr val="002060"/>
                </a:solidFill>
                <a:latin typeface="Trebuchet MS"/>
                <a:cs typeface="Trebuchet MS"/>
              </a:rPr>
              <a:t>Gaussian </a:t>
            </a:r>
            <a:r>
              <a:rPr sz="2100" b="1" spc="-35" dirty="0">
                <a:solidFill>
                  <a:srgbClr val="002060"/>
                </a:solidFill>
                <a:latin typeface="Trebuchet MS"/>
                <a:cs typeface="Trebuchet MS"/>
              </a:rPr>
              <a:t>(</a:t>
            </a:r>
            <a:r>
              <a:rPr sz="2100" b="1" spc="-35" dirty="0">
                <a:solidFill>
                  <a:srgbClr val="FF0000"/>
                </a:solidFill>
                <a:latin typeface="Trebuchet MS"/>
                <a:cs typeface="Trebuchet MS"/>
              </a:rPr>
              <a:t>LOG</a:t>
            </a:r>
            <a:r>
              <a:rPr sz="2100" b="1" spc="-35" dirty="0">
                <a:solidFill>
                  <a:srgbClr val="002060"/>
                </a:solidFill>
                <a:latin typeface="Trebuchet MS"/>
                <a:cs typeface="Trebuchet MS"/>
              </a:rPr>
              <a:t>) </a:t>
            </a:r>
            <a:r>
              <a:rPr sz="2100" b="1" spc="-114" dirty="0">
                <a:solidFill>
                  <a:srgbClr val="002060"/>
                </a:solidFill>
                <a:latin typeface="Trebuchet MS"/>
                <a:cs typeface="Trebuchet MS"/>
              </a:rPr>
              <a:t>detector </a:t>
            </a:r>
            <a:r>
              <a:rPr sz="2100" b="1" spc="-95" dirty="0">
                <a:solidFill>
                  <a:srgbClr val="002060"/>
                </a:solidFill>
                <a:latin typeface="Trebuchet MS"/>
                <a:cs typeface="Trebuchet MS"/>
              </a:rPr>
              <a:t>{</a:t>
            </a:r>
            <a:r>
              <a:rPr sz="2100" b="1" spc="-95" dirty="0">
                <a:solidFill>
                  <a:srgbClr val="FF0000"/>
                </a:solidFill>
                <a:latin typeface="Trebuchet MS"/>
                <a:cs typeface="Trebuchet MS"/>
              </a:rPr>
              <a:t>blobs</a:t>
            </a:r>
            <a:r>
              <a:rPr sz="2100" b="1" spc="-95" dirty="0">
                <a:solidFill>
                  <a:srgbClr val="002060"/>
                </a:solidFill>
                <a:latin typeface="Trebuchet MS"/>
                <a:cs typeface="Trebuchet MS"/>
              </a:rPr>
              <a:t>}: </a:t>
            </a:r>
            <a:r>
              <a:rPr sz="2100" spc="25" dirty="0">
                <a:solidFill>
                  <a:srgbClr val="002060"/>
                </a:solidFill>
                <a:latin typeface="Tahoma"/>
                <a:cs typeface="Tahoma"/>
              </a:rPr>
              <a:t>Uses </a:t>
            </a:r>
            <a:r>
              <a:rPr sz="2100" spc="-15" dirty="0">
                <a:solidFill>
                  <a:srgbClr val="002060"/>
                </a:solidFill>
                <a:latin typeface="Tahoma"/>
                <a:cs typeface="Tahoma"/>
              </a:rPr>
              <a:t>the </a:t>
            </a:r>
            <a:r>
              <a:rPr sz="2100" spc="10" dirty="0">
                <a:solidFill>
                  <a:srgbClr val="002060"/>
                </a:solidFill>
                <a:latin typeface="Tahoma"/>
                <a:cs typeface="Tahoma"/>
              </a:rPr>
              <a:t>concept </a:t>
            </a:r>
            <a:r>
              <a:rPr sz="2100" spc="-25" dirty="0">
                <a:solidFill>
                  <a:srgbClr val="002060"/>
                </a:solidFill>
                <a:latin typeface="Tahoma"/>
                <a:cs typeface="Tahoma"/>
              </a:rPr>
              <a:t>of </a:t>
            </a:r>
            <a:r>
              <a:rPr sz="2100" spc="20" dirty="0">
                <a:solidFill>
                  <a:srgbClr val="FF0000"/>
                </a:solidFill>
                <a:latin typeface="Tahoma"/>
                <a:cs typeface="Tahoma"/>
              </a:rPr>
              <a:t>scale  </a:t>
            </a:r>
            <a:r>
              <a:rPr sz="2100" spc="5" dirty="0">
                <a:solidFill>
                  <a:srgbClr val="FF0000"/>
                </a:solidFill>
                <a:latin typeface="Tahoma"/>
                <a:cs typeface="Tahoma"/>
              </a:rPr>
              <a:t>space </a:t>
            </a:r>
            <a:r>
              <a:rPr sz="2100" spc="50" dirty="0">
                <a:solidFill>
                  <a:srgbClr val="FF0000"/>
                </a:solidFill>
                <a:latin typeface="Tahoma"/>
                <a:cs typeface="Tahoma"/>
              </a:rPr>
              <a:t>in </a:t>
            </a:r>
            <a:r>
              <a:rPr sz="2100" spc="-55" dirty="0">
                <a:solidFill>
                  <a:srgbClr val="FF0000"/>
                </a:solidFill>
                <a:latin typeface="Tahoma"/>
                <a:cs typeface="Tahoma"/>
              </a:rPr>
              <a:t>a </a:t>
            </a:r>
            <a:r>
              <a:rPr sz="2100" spc="-30" dirty="0">
                <a:solidFill>
                  <a:srgbClr val="FF0000"/>
                </a:solidFill>
                <a:latin typeface="Tahoma"/>
                <a:cs typeface="Tahoma"/>
              </a:rPr>
              <a:t>large </a:t>
            </a:r>
            <a:r>
              <a:rPr sz="2100" spc="-25" dirty="0">
                <a:solidFill>
                  <a:srgbClr val="FF0000"/>
                </a:solidFill>
                <a:latin typeface="Tahoma"/>
                <a:cs typeface="Tahoma"/>
              </a:rPr>
              <a:t>neighborhood </a:t>
            </a:r>
            <a:r>
              <a:rPr sz="2100" spc="-20" dirty="0">
                <a:solidFill>
                  <a:srgbClr val="FF0000"/>
                </a:solidFill>
                <a:latin typeface="Tahoma"/>
                <a:cs typeface="Tahoma"/>
              </a:rPr>
              <a:t>(blob)</a:t>
            </a:r>
            <a:r>
              <a:rPr sz="2100" spc="-20" dirty="0">
                <a:solidFill>
                  <a:srgbClr val="002060"/>
                </a:solidFill>
                <a:latin typeface="Tahoma"/>
                <a:cs typeface="Tahoma"/>
              </a:rPr>
              <a:t>. Somewhat </a:t>
            </a:r>
            <a:r>
              <a:rPr sz="2100" spc="20" dirty="0">
                <a:solidFill>
                  <a:srgbClr val="002060"/>
                </a:solidFill>
                <a:latin typeface="Tahoma"/>
                <a:cs typeface="Tahoma"/>
              </a:rPr>
              <a:t>scale </a:t>
            </a:r>
            <a:r>
              <a:rPr sz="2100" dirty="0">
                <a:solidFill>
                  <a:srgbClr val="002060"/>
                </a:solidFill>
                <a:latin typeface="Tahoma"/>
                <a:cs typeface="Tahoma"/>
              </a:rPr>
              <a:t>invariant.  </a:t>
            </a:r>
            <a:r>
              <a:rPr sz="2100" spc="25" dirty="0">
                <a:solidFill>
                  <a:srgbClr val="002060"/>
                </a:solidFill>
                <a:latin typeface="Tahoma"/>
                <a:cs typeface="Tahoma"/>
              </a:rPr>
              <a:t>[</a:t>
            </a:r>
            <a:r>
              <a:rPr sz="2100" spc="25" dirty="0">
                <a:solidFill>
                  <a:srgbClr val="FF0000"/>
                </a:solidFill>
                <a:latin typeface="Tahoma"/>
                <a:cs typeface="Tahoma"/>
              </a:rPr>
              <a:t>Lindeberg,1998</a:t>
            </a:r>
            <a:r>
              <a:rPr sz="2100" spc="25" dirty="0">
                <a:solidFill>
                  <a:srgbClr val="002060"/>
                </a:solidFill>
                <a:latin typeface="Tahoma"/>
                <a:cs typeface="Tahoma"/>
              </a:rPr>
              <a:t>]</a:t>
            </a:r>
            <a:endParaRPr sz="2100" dirty="0">
              <a:latin typeface="Tahoma"/>
              <a:cs typeface="Tahoma"/>
            </a:endParaRPr>
          </a:p>
          <a:p>
            <a:pPr marL="298450" marR="351790" indent="-285750">
              <a:lnSpc>
                <a:spcPts val="2500"/>
              </a:lnSpc>
              <a:spcBef>
                <a:spcPts val="390"/>
              </a:spcBef>
              <a:buFont typeface="Arial"/>
              <a:buChar char="•"/>
              <a:tabLst>
                <a:tab pos="297815" algn="l"/>
                <a:tab pos="298450" algn="l"/>
              </a:tabLst>
            </a:pPr>
            <a:r>
              <a:rPr sz="2100" b="1" spc="-85" dirty="0">
                <a:solidFill>
                  <a:srgbClr val="002060"/>
                </a:solidFill>
                <a:latin typeface="Trebuchet MS"/>
                <a:cs typeface="Trebuchet MS"/>
              </a:rPr>
              <a:t>Difference </a:t>
            </a:r>
            <a:r>
              <a:rPr sz="2100" b="1" spc="-105" dirty="0">
                <a:solidFill>
                  <a:srgbClr val="002060"/>
                </a:solidFill>
                <a:latin typeface="Trebuchet MS"/>
                <a:cs typeface="Trebuchet MS"/>
              </a:rPr>
              <a:t>of </a:t>
            </a:r>
            <a:r>
              <a:rPr sz="2100" b="1" spc="-25" dirty="0">
                <a:solidFill>
                  <a:srgbClr val="002060"/>
                </a:solidFill>
                <a:latin typeface="Trebuchet MS"/>
                <a:cs typeface="Trebuchet MS"/>
              </a:rPr>
              <a:t>Gaussian (DOG) </a:t>
            </a:r>
            <a:r>
              <a:rPr sz="2100" b="1" spc="-114" dirty="0">
                <a:solidFill>
                  <a:srgbClr val="002060"/>
                </a:solidFill>
                <a:latin typeface="Trebuchet MS"/>
                <a:cs typeface="Trebuchet MS"/>
              </a:rPr>
              <a:t>detector </a:t>
            </a:r>
            <a:r>
              <a:rPr sz="2100" b="1" spc="-95" dirty="0">
                <a:solidFill>
                  <a:srgbClr val="002060"/>
                </a:solidFill>
                <a:latin typeface="Trebuchet MS"/>
                <a:cs typeface="Trebuchet MS"/>
              </a:rPr>
              <a:t>{blobs}: </a:t>
            </a:r>
            <a:r>
              <a:rPr sz="2100" spc="-10" dirty="0">
                <a:solidFill>
                  <a:srgbClr val="002060"/>
                </a:solidFill>
                <a:latin typeface="Tahoma"/>
                <a:cs typeface="Tahoma"/>
              </a:rPr>
              <a:t>Approximates </a:t>
            </a:r>
            <a:r>
              <a:rPr sz="2100" spc="25" dirty="0">
                <a:solidFill>
                  <a:srgbClr val="002060"/>
                </a:solidFill>
                <a:latin typeface="Tahoma"/>
                <a:cs typeface="Tahoma"/>
              </a:rPr>
              <a:t>LOG </a:t>
            </a:r>
            <a:r>
              <a:rPr sz="2100" spc="10" dirty="0">
                <a:solidFill>
                  <a:srgbClr val="002060"/>
                </a:solidFill>
                <a:latin typeface="Tahoma"/>
                <a:cs typeface="Tahoma"/>
              </a:rPr>
              <a:t>but </a:t>
            </a:r>
            <a:r>
              <a:rPr sz="2100" spc="45" dirty="0">
                <a:solidFill>
                  <a:srgbClr val="002060"/>
                </a:solidFill>
                <a:latin typeface="Tahoma"/>
                <a:cs typeface="Tahoma"/>
              </a:rPr>
              <a:t>is  </a:t>
            </a:r>
            <a:r>
              <a:rPr sz="2100" spc="-15" dirty="0">
                <a:solidFill>
                  <a:srgbClr val="002060"/>
                </a:solidFill>
                <a:latin typeface="Tahoma"/>
                <a:cs typeface="Tahoma"/>
              </a:rPr>
              <a:t>faster </a:t>
            </a:r>
            <a:r>
              <a:rPr sz="2100" spc="-45" dirty="0">
                <a:solidFill>
                  <a:srgbClr val="002060"/>
                </a:solidFill>
                <a:latin typeface="Tahoma"/>
                <a:cs typeface="Tahoma"/>
              </a:rPr>
              <a:t>to </a:t>
            </a:r>
            <a:r>
              <a:rPr sz="2100" dirty="0">
                <a:solidFill>
                  <a:srgbClr val="002060"/>
                </a:solidFill>
                <a:latin typeface="Tahoma"/>
                <a:cs typeface="Tahoma"/>
              </a:rPr>
              <a:t>compute. </a:t>
            </a:r>
            <a:r>
              <a:rPr sz="2100" spc="-40" dirty="0">
                <a:solidFill>
                  <a:srgbClr val="002060"/>
                </a:solidFill>
                <a:latin typeface="Tahoma"/>
                <a:cs typeface="Tahoma"/>
              </a:rPr>
              <a:t>[</a:t>
            </a:r>
            <a:r>
              <a:rPr sz="2100" spc="-40" dirty="0">
                <a:solidFill>
                  <a:srgbClr val="FF0000"/>
                </a:solidFill>
                <a:latin typeface="Tahoma"/>
                <a:cs typeface="Tahoma"/>
              </a:rPr>
              <a:t>Lowe</a:t>
            </a:r>
            <a:r>
              <a:rPr sz="2100" spc="-40" dirty="0">
                <a:solidFill>
                  <a:srgbClr val="002060"/>
                </a:solidFill>
                <a:latin typeface="Tahoma"/>
                <a:cs typeface="Tahoma"/>
              </a:rPr>
              <a:t>,</a:t>
            </a:r>
            <a:r>
              <a:rPr sz="2100" spc="65" dirty="0">
                <a:solidFill>
                  <a:srgbClr val="002060"/>
                </a:solidFill>
                <a:latin typeface="Tahoma"/>
                <a:cs typeface="Tahoma"/>
              </a:rPr>
              <a:t> </a:t>
            </a:r>
            <a:r>
              <a:rPr sz="2100" spc="100" dirty="0">
                <a:solidFill>
                  <a:srgbClr val="002060"/>
                </a:solidFill>
                <a:latin typeface="Tahoma"/>
                <a:cs typeface="Tahoma"/>
              </a:rPr>
              <a:t>2004]</a:t>
            </a:r>
            <a:endParaRPr sz="2100" dirty="0">
              <a:latin typeface="Tahoma"/>
              <a:cs typeface="Tahoma"/>
            </a:endParaRPr>
          </a:p>
        </p:txBody>
      </p:sp>
      <p:sp>
        <p:nvSpPr>
          <p:cNvPr id="4" name="正方形/長方形 3"/>
          <p:cNvSpPr/>
          <p:nvPr/>
        </p:nvSpPr>
        <p:spPr>
          <a:xfrm>
            <a:off x="8915400" y="838200"/>
            <a:ext cx="3276600" cy="1477328"/>
          </a:xfrm>
          <a:prstGeom prst="rect">
            <a:avLst/>
          </a:prstGeom>
        </p:spPr>
        <p:txBody>
          <a:bodyPr wrap="square">
            <a:spAutoFit/>
          </a:bodyPr>
          <a:lstStyle/>
          <a:p>
            <a:r>
              <a:rPr lang="en-US" altLang="ja-JP" dirty="0">
                <a:solidFill>
                  <a:srgbClr val="000000"/>
                </a:solidFill>
                <a:latin typeface="BSZPYG+HelveticaNeue"/>
              </a:rPr>
              <a:t>Meaning that the corners can look di</a:t>
            </a:r>
            <a:r>
              <a:rPr lang="en-US" altLang="ja-JP" dirty="0">
                <a:solidFill>
                  <a:srgbClr val="000000"/>
                </a:solidFill>
                <a:latin typeface="GRXRJK+HelveticaNeue"/>
              </a:rPr>
              <a:t>ff</a:t>
            </a:r>
            <a:r>
              <a:rPr lang="en-US" altLang="ja-JP" dirty="0">
                <a:solidFill>
                  <a:srgbClr val="000000"/>
                </a:solidFill>
                <a:latin typeface="BSZPYG+HelveticaNeue"/>
              </a:rPr>
              <a:t>erent depending on the distance the camera is away from the object generating the corner. </a:t>
            </a:r>
            <a:endParaRPr lang="ja-JP" altLang="en-US" dirty="0"/>
          </a:p>
        </p:txBody>
      </p:sp>
      <p:sp>
        <p:nvSpPr>
          <p:cNvPr id="7" name="正方形/長方形 6"/>
          <p:cNvSpPr/>
          <p:nvPr/>
        </p:nvSpPr>
        <p:spPr>
          <a:xfrm>
            <a:off x="4724400" y="5410200"/>
            <a:ext cx="6096000" cy="923330"/>
          </a:xfrm>
          <a:prstGeom prst="rect">
            <a:avLst/>
          </a:prstGeom>
        </p:spPr>
        <p:txBody>
          <a:bodyPr>
            <a:spAutoFit/>
          </a:bodyPr>
          <a:lstStyle/>
          <a:p>
            <a:r>
              <a:rPr lang="ja-JP" altLang="en-US" dirty="0" smtClean="0">
                <a:hlinkClick r:id="rId2"/>
              </a:rPr>
              <a:t>https</a:t>
            </a:r>
            <a:r>
              <a:rPr lang="ja-JP" altLang="en-US" dirty="0">
                <a:hlinkClick r:id="rId2"/>
              </a:rPr>
              <a:t>://docs.opencv.org/master/d0/d13/classcv_1_1Feature2D.</a:t>
            </a:r>
            <a:r>
              <a:rPr lang="ja-JP" altLang="en-US" dirty="0" smtClean="0">
                <a:hlinkClick r:id="rId2"/>
              </a:rPr>
              <a:t>html</a:t>
            </a:r>
            <a:endParaRPr lang="en-US" altLang="ja-JP" dirty="0" smtClean="0"/>
          </a:p>
          <a:p>
            <a:endParaRPr lang="ja-JP" altLang="en-US" dirty="0"/>
          </a:p>
        </p:txBody>
      </p:sp>
      <p:sp>
        <p:nvSpPr>
          <p:cNvPr id="8" name="正方形/長方形 7"/>
          <p:cNvSpPr/>
          <p:nvPr/>
        </p:nvSpPr>
        <p:spPr>
          <a:xfrm>
            <a:off x="9686874" y="3163669"/>
            <a:ext cx="2367889" cy="923330"/>
          </a:xfrm>
          <a:prstGeom prst="rect">
            <a:avLst/>
          </a:prstGeom>
        </p:spPr>
        <p:txBody>
          <a:bodyPr wrap="square">
            <a:spAutoFit/>
          </a:bodyPr>
          <a:lstStyle/>
          <a:p>
            <a:r>
              <a:rPr kumimoji="0" lang="ja-JP" altLang="ja-JP" b="1" dirty="0">
                <a:solidFill>
                  <a:srgbClr val="FF0000"/>
                </a:solidFill>
                <a:latin typeface="Open Sans" panose="020B0606030504020204" pitchFamily="34" charset="0"/>
                <a:cs typeface="Open Sans" panose="020B0606030504020204" pitchFamily="34" charset="0"/>
              </a:rPr>
              <a:t>second-degree intensity </a:t>
            </a:r>
            <a:r>
              <a:rPr kumimoji="0" lang="ja-JP" altLang="ja-JP" b="1" dirty="0" smtClean="0">
                <a:solidFill>
                  <a:srgbClr val="FF0000"/>
                </a:solidFill>
                <a:latin typeface="Open Sans" panose="020B0606030504020204" pitchFamily="34" charset="0"/>
                <a:cs typeface="Open Sans" panose="020B0606030504020204" pitchFamily="34" charset="0"/>
              </a:rPr>
              <a:t>derivatives</a:t>
            </a:r>
            <a:r>
              <a:rPr kumimoji="0" lang="ja-JP" altLang="en-US" b="1" dirty="0" smtClean="0">
                <a:solidFill>
                  <a:srgbClr val="FF0000"/>
                </a:solidFill>
                <a:latin typeface="Open Sans" panose="020B0606030504020204" pitchFamily="34" charset="0"/>
                <a:cs typeface="Open Sans" panose="020B0606030504020204" pitchFamily="34" charset="0"/>
              </a:rPr>
              <a:t>（</a:t>
            </a:r>
            <a:r>
              <a:rPr kumimoji="0" lang="en-US" altLang="ja-JP" b="1" dirty="0" smtClean="0">
                <a:solidFill>
                  <a:srgbClr val="FF0000"/>
                </a:solidFill>
                <a:latin typeface="Open Sans" panose="020B0606030504020204" pitchFamily="34" charset="0"/>
                <a:cs typeface="Open Sans" panose="020B0606030504020204" pitchFamily="34" charset="0"/>
              </a:rPr>
              <a:t>2</a:t>
            </a:r>
            <a:r>
              <a:rPr kumimoji="0" lang="ja-JP" altLang="en-US" b="1" dirty="0" smtClean="0">
                <a:solidFill>
                  <a:srgbClr val="FF0000"/>
                </a:solidFill>
                <a:latin typeface="Open Sans" panose="020B0606030504020204" pitchFamily="34" charset="0"/>
                <a:cs typeface="Open Sans" panose="020B0606030504020204" pitchFamily="34" charset="0"/>
              </a:rPr>
              <a:t>次微分）</a:t>
            </a:r>
            <a:endParaRPr lang="ja-JP" altLang="en-US" dirty="0">
              <a:solidFill>
                <a:srgbClr val="FF0000"/>
              </a:solidFill>
            </a:endParaRPr>
          </a:p>
        </p:txBody>
      </p:sp>
      <p:cxnSp>
        <p:nvCxnSpPr>
          <p:cNvPr id="10" name="直線矢印コネクタ 9"/>
          <p:cNvCxnSpPr>
            <a:endCxn id="8" idx="1"/>
          </p:cNvCxnSpPr>
          <p:nvPr/>
        </p:nvCxnSpPr>
        <p:spPr>
          <a:xfrm>
            <a:off x="4876800" y="2743200"/>
            <a:ext cx="4810074" cy="882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5029200" y="4848400"/>
            <a:ext cx="1676400" cy="369332"/>
          </a:xfrm>
          <a:prstGeom prst="rect">
            <a:avLst/>
          </a:prstGeom>
          <a:noFill/>
        </p:spPr>
        <p:txBody>
          <a:bodyPr wrap="square" rtlCol="0">
            <a:spAutoFit/>
          </a:bodyPr>
          <a:lstStyle/>
          <a:p>
            <a:r>
              <a:rPr kumimoji="1" lang="en-US" altLang="ja-JP" dirty="0" smtClean="0"/>
              <a:t>SIFT</a:t>
            </a:r>
            <a:r>
              <a:rPr kumimoji="1" lang="ja-JP" altLang="en-US" dirty="0" smtClean="0"/>
              <a:t>に使われる</a:t>
            </a:r>
            <a:endParaRPr kumimoji="1" lang="ja-JP"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3783"/>
            <a:ext cx="3263900" cy="574040"/>
          </a:xfrm>
          <a:prstGeom prst="rect">
            <a:avLst/>
          </a:prstGeom>
        </p:spPr>
        <p:txBody>
          <a:bodyPr vert="horz" wrap="square" lIns="0" tIns="12700" rIns="0" bIns="0" rtlCol="0">
            <a:spAutoFit/>
          </a:bodyPr>
          <a:lstStyle/>
          <a:p>
            <a:pPr marL="12700">
              <a:lnSpc>
                <a:spcPct val="100000"/>
              </a:lnSpc>
              <a:spcBef>
                <a:spcPts val="100"/>
              </a:spcBef>
            </a:pPr>
            <a:r>
              <a:rPr spc="55" dirty="0">
                <a:latin typeface="Calibri"/>
                <a:cs typeface="Calibri"/>
              </a:rPr>
              <a:t>Visual</a:t>
            </a:r>
            <a:r>
              <a:rPr spc="235" dirty="0">
                <a:latin typeface="Calibri"/>
                <a:cs typeface="Calibri"/>
              </a:rPr>
              <a:t> </a:t>
            </a:r>
            <a:r>
              <a:rPr spc="-40" dirty="0">
                <a:latin typeface="Calibri"/>
                <a:cs typeface="Calibri"/>
              </a:rPr>
              <a:t>Odometry</a:t>
            </a:r>
          </a:p>
        </p:txBody>
      </p:sp>
      <p:sp>
        <p:nvSpPr>
          <p:cNvPr id="3" name="object 3"/>
          <p:cNvSpPr txBox="1"/>
          <p:nvPr/>
        </p:nvSpPr>
        <p:spPr>
          <a:xfrm>
            <a:off x="252730" y="777823"/>
            <a:ext cx="8548370" cy="4835170"/>
          </a:xfrm>
          <a:prstGeom prst="rect">
            <a:avLst/>
          </a:prstGeom>
        </p:spPr>
        <p:txBody>
          <a:bodyPr vert="horz" wrap="square" lIns="0" tIns="59690" rIns="0" bIns="0" rtlCol="0">
            <a:spAutoFit/>
          </a:bodyPr>
          <a:lstStyle/>
          <a:p>
            <a:pPr marL="298450" marR="368935" lvl="0" indent="-285750" algn="l" defTabSz="914400" rtl="0" eaLnBrk="1" fontAlgn="auto" latinLnBrk="0" hangingPunct="1">
              <a:lnSpc>
                <a:spcPct val="88600"/>
              </a:lnSpc>
              <a:spcBef>
                <a:spcPts val="470"/>
              </a:spcBef>
              <a:spcAft>
                <a:spcPts val="0"/>
              </a:spcAft>
              <a:buClrTx/>
              <a:buSzTx/>
              <a:buFont typeface="Arial"/>
              <a:buChar char="•"/>
              <a:tabLst>
                <a:tab pos="297815" algn="l"/>
                <a:tab pos="298450" algn="l"/>
              </a:tabLst>
              <a:defRPr/>
            </a:pPr>
            <a:r>
              <a:rPr kumimoji="1" sz="2700" b="1" i="0" u="none" strike="noStrike" kern="1200" cap="none" spc="30" normalizeH="0" baseline="0" noProof="0" dirty="0">
                <a:ln>
                  <a:noFill/>
                </a:ln>
                <a:solidFill>
                  <a:srgbClr val="002060"/>
                </a:solidFill>
                <a:effectLst/>
                <a:uLnTx/>
                <a:uFillTx/>
                <a:latin typeface="Calibri"/>
                <a:ea typeface="+mn-ea"/>
                <a:cs typeface="Calibri"/>
              </a:rPr>
              <a:t>Visual </a:t>
            </a:r>
            <a:r>
              <a:rPr kumimoji="1" sz="2700" b="1" i="0" u="none" strike="noStrike" kern="1200" cap="none" spc="-45" normalizeH="0" baseline="0" noProof="0" dirty="0">
                <a:ln>
                  <a:noFill/>
                </a:ln>
                <a:solidFill>
                  <a:srgbClr val="002060"/>
                </a:solidFill>
                <a:effectLst/>
                <a:uLnTx/>
                <a:uFillTx/>
                <a:latin typeface="Calibri"/>
                <a:ea typeface="+mn-ea"/>
                <a:cs typeface="Calibri"/>
              </a:rPr>
              <a:t>Odometry </a:t>
            </a:r>
            <a:r>
              <a:rPr kumimoji="1" sz="2700" b="1" i="0" u="none" strike="noStrike" kern="1200" cap="none" spc="-5" normalizeH="0" baseline="0" noProof="0" dirty="0">
                <a:ln>
                  <a:noFill/>
                </a:ln>
                <a:solidFill>
                  <a:srgbClr val="002060"/>
                </a:solidFill>
                <a:effectLst/>
                <a:uLnTx/>
                <a:uFillTx/>
                <a:latin typeface="Calibri"/>
                <a:ea typeface="+mn-ea"/>
                <a:cs typeface="Calibri"/>
              </a:rPr>
              <a:t>(VO): </a:t>
            </a:r>
            <a:r>
              <a:rPr kumimoji="1" sz="2700" b="0" i="0" u="none" strike="noStrike" kern="1200" cap="none" spc="170" normalizeH="0" baseline="0" noProof="0" dirty="0">
                <a:ln>
                  <a:noFill/>
                </a:ln>
                <a:solidFill>
                  <a:srgbClr val="002060"/>
                </a:solidFill>
                <a:effectLst/>
                <a:uLnTx/>
                <a:uFillTx/>
                <a:latin typeface="Century Gothic"/>
                <a:ea typeface="+mn-ea"/>
                <a:cs typeface="Century Gothic"/>
              </a:rPr>
              <a:t>is </a:t>
            </a:r>
            <a:r>
              <a:rPr kumimoji="1" sz="2700" b="0" i="0" u="none" strike="noStrike" kern="1200" cap="none" spc="-200" normalizeH="0" baseline="0" noProof="0" dirty="0">
                <a:ln>
                  <a:noFill/>
                </a:ln>
                <a:solidFill>
                  <a:srgbClr val="002060"/>
                </a:solidFill>
                <a:effectLst/>
                <a:uLnTx/>
                <a:uFillTx/>
                <a:latin typeface="Century Gothic"/>
                <a:ea typeface="+mn-ea"/>
                <a:cs typeface="Century Gothic"/>
              </a:rPr>
              <a:t>the </a:t>
            </a:r>
            <a:r>
              <a:rPr kumimoji="1" sz="2700" b="0" i="0" u="none" strike="noStrike" kern="1200" cap="none" spc="-185" normalizeH="0" baseline="0" noProof="0" dirty="0">
                <a:ln>
                  <a:noFill/>
                </a:ln>
                <a:solidFill>
                  <a:srgbClr val="002060"/>
                </a:solidFill>
                <a:effectLst/>
                <a:uLnTx/>
                <a:uFillTx/>
                <a:latin typeface="Century Gothic"/>
                <a:ea typeface="+mn-ea"/>
                <a:cs typeface="Century Gothic"/>
              </a:rPr>
              <a:t>process </a:t>
            </a:r>
            <a:r>
              <a:rPr kumimoji="1" sz="2700" b="0" i="0" u="none" strike="noStrike" kern="1200" cap="none" spc="-195" normalizeH="0" baseline="0" noProof="0" dirty="0">
                <a:ln>
                  <a:noFill/>
                </a:ln>
                <a:solidFill>
                  <a:srgbClr val="002060"/>
                </a:solidFill>
                <a:effectLst/>
                <a:uLnTx/>
                <a:uFillTx/>
                <a:latin typeface="Century Gothic"/>
                <a:ea typeface="+mn-ea"/>
                <a:cs typeface="Century Gothic"/>
              </a:rPr>
              <a:t>of </a:t>
            </a:r>
            <a:r>
              <a:rPr kumimoji="1" sz="2700" b="0" i="0" u="none" strike="noStrike" kern="1200" cap="none" spc="-160" normalizeH="0" baseline="0" noProof="0" dirty="0" smtClean="0">
                <a:ln>
                  <a:noFill/>
                </a:ln>
                <a:solidFill>
                  <a:srgbClr val="FF0000"/>
                </a:solidFill>
                <a:effectLst/>
                <a:uLnTx/>
                <a:uFillTx/>
                <a:latin typeface="Century Gothic"/>
                <a:ea typeface="+mn-ea"/>
                <a:cs typeface="Century Gothic"/>
              </a:rPr>
              <a:t>incrementally</a:t>
            </a:r>
            <a:r>
              <a:rPr kumimoji="1" lang="ja-JP" altLang="en-US" sz="2700" b="0" i="0" u="none" strike="noStrike" kern="1200" cap="none" spc="-160" normalizeH="0" baseline="0" noProof="0" dirty="0" smtClean="0">
                <a:ln>
                  <a:noFill/>
                </a:ln>
                <a:effectLst/>
                <a:uLnTx/>
                <a:uFillTx/>
                <a:latin typeface="Century Gothic"/>
                <a:ea typeface="+mn-ea"/>
                <a:cs typeface="Century Gothic"/>
              </a:rPr>
              <a:t>（徐々に）</a:t>
            </a:r>
            <a:r>
              <a:rPr kumimoji="1" sz="2700" b="0" i="0" u="none" strike="noStrike" kern="1200" cap="none" spc="-160" normalizeH="0" baseline="0" noProof="0" dirty="0" smtClean="0">
                <a:ln>
                  <a:noFill/>
                </a:ln>
                <a:effectLst/>
                <a:uLnTx/>
                <a:uFillTx/>
                <a:latin typeface="Century Gothic"/>
                <a:ea typeface="+mn-ea"/>
                <a:cs typeface="Century Gothic"/>
              </a:rPr>
              <a:t>  </a:t>
            </a:r>
            <a:r>
              <a:rPr kumimoji="1" sz="2700" b="0" i="0" u="none" strike="noStrike" kern="1200" cap="none" spc="-145" normalizeH="0" baseline="0" noProof="0" dirty="0">
                <a:ln>
                  <a:noFill/>
                </a:ln>
                <a:solidFill>
                  <a:srgbClr val="FF0000"/>
                </a:solidFill>
                <a:effectLst/>
                <a:uLnTx/>
                <a:uFillTx/>
                <a:latin typeface="Century Gothic"/>
                <a:ea typeface="+mn-ea"/>
                <a:cs typeface="Century Gothic"/>
              </a:rPr>
              <a:t>estimating</a:t>
            </a:r>
            <a:r>
              <a:rPr kumimoji="1" sz="2700" b="0" i="0" u="none" strike="noStrike" kern="1200" cap="none" spc="-145"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204" normalizeH="0" baseline="0" noProof="0" dirty="0">
                <a:ln>
                  <a:noFill/>
                </a:ln>
                <a:solidFill>
                  <a:srgbClr val="002060"/>
                </a:solidFill>
                <a:effectLst/>
                <a:uLnTx/>
                <a:uFillTx/>
                <a:latin typeface="Century Gothic"/>
                <a:ea typeface="+mn-ea"/>
                <a:cs typeface="Century Gothic"/>
              </a:rPr>
              <a:t>the </a:t>
            </a:r>
            <a:r>
              <a:rPr kumimoji="1" sz="2700" b="0" i="0" u="none" strike="noStrike" kern="1200" cap="none" spc="-270" normalizeH="0" baseline="0" noProof="0" dirty="0">
                <a:ln>
                  <a:noFill/>
                </a:ln>
                <a:solidFill>
                  <a:srgbClr val="FF0000"/>
                </a:solidFill>
                <a:effectLst/>
                <a:uLnTx/>
                <a:uFillTx/>
                <a:latin typeface="Century Gothic"/>
                <a:ea typeface="+mn-ea"/>
                <a:cs typeface="Century Gothic"/>
              </a:rPr>
              <a:t>pose</a:t>
            </a:r>
            <a:r>
              <a:rPr kumimoji="1" sz="2700" b="0" i="0" u="none" strike="noStrike" kern="1200" cap="none" spc="-270"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195" normalizeH="0" baseline="0" noProof="0" dirty="0">
                <a:ln>
                  <a:noFill/>
                </a:ln>
                <a:solidFill>
                  <a:srgbClr val="002060"/>
                </a:solidFill>
                <a:effectLst/>
                <a:uLnTx/>
                <a:uFillTx/>
                <a:latin typeface="Century Gothic"/>
                <a:ea typeface="+mn-ea"/>
                <a:cs typeface="Century Gothic"/>
              </a:rPr>
              <a:t>of </a:t>
            </a:r>
            <a:r>
              <a:rPr kumimoji="1" sz="2700" b="0" i="0" u="none" strike="noStrike" kern="1200" cap="none" spc="-204" normalizeH="0" baseline="0" noProof="0" dirty="0">
                <a:ln>
                  <a:noFill/>
                </a:ln>
                <a:solidFill>
                  <a:srgbClr val="002060"/>
                </a:solidFill>
                <a:effectLst/>
                <a:uLnTx/>
                <a:uFillTx/>
                <a:latin typeface="Century Gothic"/>
                <a:ea typeface="+mn-ea"/>
                <a:cs typeface="Century Gothic"/>
              </a:rPr>
              <a:t>the </a:t>
            </a:r>
            <a:r>
              <a:rPr kumimoji="1" sz="2700" b="0" i="0" u="none" strike="noStrike" kern="1200" cap="none" spc="-190" normalizeH="0" baseline="0" noProof="0" dirty="0">
                <a:ln>
                  <a:noFill/>
                </a:ln>
                <a:solidFill>
                  <a:srgbClr val="002060"/>
                </a:solidFill>
                <a:effectLst/>
                <a:uLnTx/>
                <a:uFillTx/>
                <a:latin typeface="Century Gothic"/>
                <a:ea typeface="+mn-ea"/>
                <a:cs typeface="Century Gothic"/>
              </a:rPr>
              <a:t>vehicle </a:t>
            </a:r>
            <a:r>
              <a:rPr kumimoji="1" sz="2700" b="0" i="0" u="none" strike="noStrike" kern="1200" cap="none" spc="-305" normalizeH="0" baseline="0" noProof="0" dirty="0">
                <a:ln>
                  <a:noFill/>
                </a:ln>
                <a:solidFill>
                  <a:srgbClr val="002060"/>
                </a:solidFill>
                <a:effectLst/>
                <a:uLnTx/>
                <a:uFillTx/>
                <a:latin typeface="Century Gothic"/>
                <a:ea typeface="+mn-ea"/>
                <a:cs typeface="Century Gothic"/>
              </a:rPr>
              <a:t>by </a:t>
            </a:r>
            <a:r>
              <a:rPr kumimoji="1" sz="2700" b="0" i="0" u="none" strike="noStrike" kern="1200" cap="none" spc="-200" normalizeH="0" baseline="0" noProof="0" dirty="0">
                <a:ln>
                  <a:noFill/>
                </a:ln>
                <a:solidFill>
                  <a:srgbClr val="002060"/>
                </a:solidFill>
                <a:effectLst/>
                <a:uLnTx/>
                <a:uFillTx/>
                <a:latin typeface="Century Gothic"/>
                <a:ea typeface="+mn-ea"/>
                <a:cs typeface="Century Gothic"/>
              </a:rPr>
              <a:t>examining </a:t>
            </a:r>
            <a:r>
              <a:rPr kumimoji="1" sz="2700" b="0" i="0" u="none" strike="noStrike" kern="1200" cap="none" spc="-204" normalizeH="0" baseline="0" noProof="0" dirty="0">
                <a:ln>
                  <a:noFill/>
                </a:ln>
                <a:solidFill>
                  <a:srgbClr val="002060"/>
                </a:solidFill>
                <a:effectLst/>
                <a:uLnTx/>
                <a:uFillTx/>
                <a:latin typeface="Century Gothic"/>
                <a:ea typeface="+mn-ea"/>
                <a:cs typeface="Century Gothic"/>
              </a:rPr>
              <a:t>the  </a:t>
            </a:r>
            <a:r>
              <a:rPr kumimoji="1" sz="2700" b="0" i="0" u="none" strike="noStrike" kern="1200" cap="none" spc="-290" normalizeH="0" baseline="0" noProof="0" dirty="0">
                <a:ln>
                  <a:noFill/>
                </a:ln>
                <a:solidFill>
                  <a:srgbClr val="002060"/>
                </a:solidFill>
                <a:effectLst/>
                <a:uLnTx/>
                <a:uFillTx/>
                <a:latin typeface="Century Gothic"/>
                <a:ea typeface="+mn-ea"/>
                <a:cs typeface="Century Gothic"/>
              </a:rPr>
              <a:t>changes </a:t>
            </a:r>
            <a:r>
              <a:rPr kumimoji="1" sz="2700" b="0" i="0" u="none" strike="noStrike" kern="1200" cap="none" spc="-185" normalizeH="0" baseline="0" noProof="0" dirty="0">
                <a:ln>
                  <a:noFill/>
                </a:ln>
                <a:solidFill>
                  <a:srgbClr val="002060"/>
                </a:solidFill>
                <a:effectLst/>
                <a:uLnTx/>
                <a:uFillTx/>
                <a:latin typeface="Century Gothic"/>
                <a:ea typeface="+mn-ea"/>
                <a:cs typeface="Century Gothic"/>
              </a:rPr>
              <a:t>that </a:t>
            </a:r>
            <a:r>
              <a:rPr kumimoji="1" sz="2700" b="0" i="0" u="none" strike="noStrike" kern="1200" cap="none" spc="-195" normalizeH="0" baseline="0" noProof="0" dirty="0">
                <a:ln>
                  <a:noFill/>
                </a:ln>
                <a:solidFill>
                  <a:srgbClr val="FF0000"/>
                </a:solidFill>
                <a:effectLst/>
                <a:uLnTx/>
                <a:uFillTx/>
                <a:latin typeface="Century Gothic"/>
                <a:ea typeface="+mn-ea"/>
                <a:cs typeface="Century Gothic"/>
              </a:rPr>
              <a:t>motion</a:t>
            </a:r>
            <a:r>
              <a:rPr kumimoji="1" sz="2700" b="0" i="0" u="none" strike="noStrike" kern="1200" cap="none" spc="-195"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170" normalizeH="0" baseline="0" noProof="0" dirty="0">
                <a:ln>
                  <a:noFill/>
                </a:ln>
                <a:solidFill>
                  <a:srgbClr val="FF0000"/>
                </a:solidFill>
                <a:effectLst/>
                <a:uLnTx/>
                <a:uFillTx/>
                <a:latin typeface="Century Gothic"/>
                <a:ea typeface="+mn-ea"/>
                <a:cs typeface="Century Gothic"/>
              </a:rPr>
              <a:t>induces</a:t>
            </a:r>
            <a:r>
              <a:rPr kumimoji="1" sz="2700" b="0" i="0" u="none" strike="noStrike" kern="1200" cap="none" spc="-170"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290" normalizeH="0" baseline="0" noProof="0" dirty="0">
                <a:ln>
                  <a:noFill/>
                </a:ln>
                <a:solidFill>
                  <a:srgbClr val="FF0000"/>
                </a:solidFill>
                <a:effectLst/>
                <a:uLnTx/>
                <a:uFillTx/>
                <a:latin typeface="Century Gothic"/>
                <a:ea typeface="+mn-ea"/>
                <a:cs typeface="Century Gothic"/>
              </a:rPr>
              <a:t>on</a:t>
            </a:r>
            <a:r>
              <a:rPr kumimoji="1" sz="2700" b="0" i="0" u="none" strike="noStrike" kern="1200" cap="none" spc="-290"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204" normalizeH="0" baseline="0" noProof="0" dirty="0">
                <a:ln>
                  <a:noFill/>
                </a:ln>
                <a:solidFill>
                  <a:srgbClr val="002060"/>
                </a:solidFill>
                <a:effectLst/>
                <a:uLnTx/>
                <a:uFillTx/>
                <a:latin typeface="Century Gothic"/>
                <a:ea typeface="+mn-ea"/>
                <a:cs typeface="Century Gothic"/>
              </a:rPr>
              <a:t>the </a:t>
            </a:r>
            <a:r>
              <a:rPr kumimoji="1" sz="2700" b="0" i="0" u="none" strike="noStrike" kern="1200" cap="none" spc="-229" normalizeH="0" baseline="0" noProof="0" dirty="0">
                <a:ln>
                  <a:noFill/>
                </a:ln>
                <a:solidFill>
                  <a:srgbClr val="FF0000"/>
                </a:solidFill>
                <a:effectLst/>
                <a:uLnTx/>
                <a:uFillTx/>
                <a:latin typeface="Century Gothic"/>
                <a:ea typeface="+mn-ea"/>
                <a:cs typeface="Century Gothic"/>
              </a:rPr>
              <a:t>images</a:t>
            </a:r>
            <a:r>
              <a:rPr kumimoji="1" sz="2700" b="0" i="0" u="none" strike="noStrike" kern="1200" cap="none" spc="-229"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195" normalizeH="0" baseline="0" noProof="0" dirty="0">
                <a:ln>
                  <a:noFill/>
                </a:ln>
                <a:solidFill>
                  <a:srgbClr val="002060"/>
                </a:solidFill>
                <a:effectLst/>
                <a:uLnTx/>
                <a:uFillTx/>
                <a:latin typeface="Century Gothic"/>
                <a:ea typeface="+mn-ea"/>
                <a:cs typeface="Century Gothic"/>
              </a:rPr>
              <a:t>of </a:t>
            </a:r>
            <a:r>
              <a:rPr kumimoji="1" sz="2700" b="0" i="0" u="none" strike="noStrike" kern="1200" cap="none" spc="100" normalizeH="0" baseline="0" noProof="0" dirty="0">
                <a:ln>
                  <a:noFill/>
                </a:ln>
                <a:solidFill>
                  <a:srgbClr val="002060"/>
                </a:solidFill>
                <a:effectLst/>
                <a:uLnTx/>
                <a:uFillTx/>
                <a:latin typeface="Century Gothic"/>
                <a:ea typeface="+mn-ea"/>
                <a:cs typeface="Century Gothic"/>
              </a:rPr>
              <a:t>its  </a:t>
            </a:r>
            <a:r>
              <a:rPr kumimoji="1" sz="2700" b="0" i="0" u="none" strike="noStrike" kern="1200" cap="none" spc="-315" normalizeH="0" baseline="0" noProof="0" dirty="0">
                <a:ln>
                  <a:noFill/>
                </a:ln>
                <a:solidFill>
                  <a:srgbClr val="002060"/>
                </a:solidFill>
                <a:effectLst/>
                <a:uLnTx/>
                <a:uFillTx/>
                <a:latin typeface="Century Gothic"/>
                <a:ea typeface="+mn-ea"/>
                <a:cs typeface="Century Gothic"/>
              </a:rPr>
              <a:t>onboard</a:t>
            </a:r>
            <a:r>
              <a:rPr kumimoji="1" sz="2700" b="0" i="0" u="none" strike="noStrike" kern="1200" cap="none" spc="45" normalizeH="0" baseline="0" noProof="0" dirty="0">
                <a:ln>
                  <a:noFill/>
                </a:ln>
                <a:solidFill>
                  <a:srgbClr val="002060"/>
                </a:solidFill>
                <a:effectLst/>
                <a:uLnTx/>
                <a:uFillTx/>
                <a:latin typeface="Century Gothic"/>
                <a:ea typeface="+mn-ea"/>
                <a:cs typeface="Century Gothic"/>
              </a:rPr>
              <a:t> </a:t>
            </a:r>
            <a:r>
              <a:rPr kumimoji="1" sz="2700" b="0" i="0" u="none" strike="noStrike" kern="1200" cap="none" spc="-280" normalizeH="0" baseline="0" noProof="0" dirty="0">
                <a:ln>
                  <a:noFill/>
                </a:ln>
                <a:solidFill>
                  <a:srgbClr val="002060"/>
                </a:solidFill>
                <a:effectLst/>
                <a:uLnTx/>
                <a:uFillTx/>
                <a:latin typeface="Century Gothic"/>
                <a:ea typeface="+mn-ea"/>
                <a:cs typeface="Century Gothic"/>
              </a:rPr>
              <a:t>cameras</a:t>
            </a:r>
            <a:endParaRPr kumimoji="1" sz="2700" b="0" i="0" u="none" strike="noStrike" kern="1200" cap="none" spc="0" normalizeH="0" baseline="0" noProof="0" dirty="0">
              <a:ln>
                <a:noFill/>
              </a:ln>
              <a:solidFill>
                <a:prstClr val="black"/>
              </a:solidFill>
              <a:effectLst/>
              <a:uLnTx/>
              <a:uFillTx/>
              <a:latin typeface="Century Gothic"/>
              <a:ea typeface="+mn-ea"/>
              <a:cs typeface="Century Gothic"/>
            </a:endParaRPr>
          </a:p>
          <a:p>
            <a:pPr marL="298450" marR="0" lvl="0" indent="-285750" algn="l" defTabSz="914400" rtl="0" eaLnBrk="1" fontAlgn="auto" latinLnBrk="0" hangingPunct="1">
              <a:lnSpc>
                <a:spcPts val="3070"/>
              </a:lnSpc>
              <a:spcBef>
                <a:spcPts val="0"/>
              </a:spcBef>
              <a:spcAft>
                <a:spcPts val="0"/>
              </a:spcAft>
              <a:buClrTx/>
              <a:buSzTx/>
              <a:buFont typeface="Arial"/>
              <a:buChar char="•"/>
              <a:tabLst>
                <a:tab pos="297815" algn="l"/>
                <a:tab pos="298450" algn="l"/>
              </a:tabLst>
              <a:defRPr/>
            </a:pPr>
            <a:r>
              <a:rPr kumimoji="1" sz="2700" b="1" i="0" u="none" strike="noStrike" kern="1200" cap="none" spc="-70" normalizeH="0" baseline="0" noProof="0" dirty="0">
                <a:ln>
                  <a:noFill/>
                </a:ln>
                <a:solidFill>
                  <a:srgbClr val="002060"/>
                </a:solidFill>
                <a:effectLst/>
                <a:uLnTx/>
                <a:uFillTx/>
                <a:latin typeface="Calibri"/>
                <a:ea typeface="+mn-ea"/>
                <a:cs typeface="Calibri"/>
              </a:rPr>
              <a:t>VO</a:t>
            </a:r>
            <a:r>
              <a:rPr kumimoji="1" sz="2700" b="1" i="0" u="none" strike="noStrike" kern="1200" cap="none" spc="165" normalizeH="0" baseline="0" noProof="0" dirty="0">
                <a:ln>
                  <a:noFill/>
                </a:ln>
                <a:solidFill>
                  <a:srgbClr val="002060"/>
                </a:solidFill>
                <a:effectLst/>
                <a:uLnTx/>
                <a:uFillTx/>
                <a:latin typeface="Calibri"/>
                <a:ea typeface="+mn-ea"/>
                <a:cs typeface="Calibri"/>
              </a:rPr>
              <a:t> </a:t>
            </a:r>
            <a:r>
              <a:rPr kumimoji="1" sz="2700" b="1" i="0" u="none" strike="noStrike" kern="1200" cap="none" spc="35" normalizeH="0" baseline="0" noProof="0" dirty="0">
                <a:ln>
                  <a:noFill/>
                </a:ln>
                <a:solidFill>
                  <a:srgbClr val="002060"/>
                </a:solidFill>
                <a:effectLst/>
                <a:uLnTx/>
                <a:uFillTx/>
                <a:latin typeface="Calibri"/>
                <a:ea typeface="+mn-ea"/>
                <a:cs typeface="Calibri"/>
              </a:rPr>
              <a:t>Pros:</a:t>
            </a:r>
            <a:endParaRPr kumimoji="1" sz="2700" b="0" i="0" u="none" strike="noStrike" kern="1200" cap="none" spc="0" normalizeH="0" baseline="0" noProof="0" dirty="0">
              <a:ln>
                <a:noFill/>
              </a:ln>
              <a:solidFill>
                <a:prstClr val="black"/>
              </a:solidFill>
              <a:effectLst/>
              <a:uLnTx/>
              <a:uFillTx/>
              <a:latin typeface="Calibri"/>
              <a:ea typeface="+mn-ea"/>
              <a:cs typeface="Calibri"/>
            </a:endParaRPr>
          </a:p>
          <a:p>
            <a:pPr marL="771525" marR="5080" lvl="1" indent="-287655" algn="l" defTabSz="914400" rtl="0" eaLnBrk="1" fontAlgn="auto" latinLnBrk="0" hangingPunct="1">
              <a:lnSpc>
                <a:spcPts val="2300"/>
              </a:lnSpc>
              <a:spcBef>
                <a:spcPts val="235"/>
              </a:spcBef>
              <a:spcAft>
                <a:spcPts val="0"/>
              </a:spcAft>
              <a:buClrTx/>
              <a:buSzTx/>
              <a:buFont typeface="Courier New"/>
              <a:buChar char="o"/>
              <a:tabLst>
                <a:tab pos="772160" algn="l"/>
              </a:tabLst>
              <a:defRPr/>
            </a:pPr>
            <a:r>
              <a:rPr kumimoji="1" sz="2100" b="0" i="0" u="none" strike="noStrike" kern="1200" cap="none" spc="-114" normalizeH="0" baseline="0" noProof="0" dirty="0">
                <a:ln>
                  <a:noFill/>
                </a:ln>
                <a:solidFill>
                  <a:srgbClr val="FF0000"/>
                </a:solidFill>
                <a:effectLst/>
                <a:uLnTx/>
                <a:uFillTx/>
                <a:latin typeface="Century Gothic"/>
                <a:ea typeface="+mn-ea"/>
                <a:cs typeface="Century Gothic"/>
              </a:rPr>
              <a:t>Not</a:t>
            </a:r>
            <a:r>
              <a:rPr kumimoji="1" sz="2100" b="0" i="0" u="none" strike="noStrike" kern="1200" cap="none" spc="-114"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85" normalizeH="0" baseline="0" noProof="0" dirty="0">
                <a:ln>
                  <a:noFill/>
                </a:ln>
                <a:solidFill>
                  <a:srgbClr val="FF0000"/>
                </a:solidFill>
                <a:effectLst/>
                <a:uLnTx/>
                <a:uFillTx/>
                <a:latin typeface="Century Gothic"/>
                <a:ea typeface="+mn-ea"/>
                <a:cs typeface="Century Gothic"/>
              </a:rPr>
              <a:t>affected</a:t>
            </a:r>
            <a:r>
              <a:rPr kumimoji="1" sz="2100" b="0" i="0" u="none" strike="noStrike" kern="1200" cap="none" spc="-18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25" normalizeH="0" baseline="0" noProof="0" dirty="0">
                <a:ln>
                  <a:noFill/>
                </a:ln>
                <a:solidFill>
                  <a:srgbClr val="002060"/>
                </a:solidFill>
                <a:effectLst/>
                <a:uLnTx/>
                <a:uFillTx/>
                <a:latin typeface="Century Gothic"/>
                <a:ea typeface="+mn-ea"/>
                <a:cs typeface="Century Gothic"/>
              </a:rPr>
              <a:t>by </a:t>
            </a:r>
            <a:r>
              <a:rPr kumimoji="1" sz="2100" b="0" i="0" u="none" strike="noStrike" kern="1200" cap="none" spc="-175" normalizeH="0" baseline="0" noProof="0" dirty="0">
                <a:ln>
                  <a:noFill/>
                </a:ln>
                <a:solidFill>
                  <a:srgbClr val="FF0000"/>
                </a:solidFill>
                <a:effectLst/>
                <a:uLnTx/>
                <a:uFillTx/>
                <a:latin typeface="Century Gothic"/>
                <a:ea typeface="+mn-ea"/>
                <a:cs typeface="Century Gothic"/>
              </a:rPr>
              <a:t>wheel</a:t>
            </a:r>
            <a:r>
              <a:rPr kumimoji="1" sz="2100" b="0" i="0" u="none" strike="noStrike" kern="1200" cap="none" spc="-17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45" normalizeH="0" baseline="0" noProof="0" dirty="0">
                <a:ln>
                  <a:noFill/>
                </a:ln>
                <a:solidFill>
                  <a:srgbClr val="FF0000"/>
                </a:solidFill>
                <a:effectLst/>
                <a:uLnTx/>
                <a:uFillTx/>
                <a:latin typeface="Century Gothic"/>
                <a:ea typeface="+mn-ea"/>
                <a:cs typeface="Century Gothic"/>
              </a:rPr>
              <a:t>slip</a:t>
            </a:r>
            <a:r>
              <a:rPr kumimoji="1" sz="2100" b="0" i="0" u="none" strike="noStrike" kern="1200" cap="none" spc="4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5" normalizeH="0" baseline="0" noProof="0" dirty="0">
                <a:ln>
                  <a:noFill/>
                </a:ln>
                <a:solidFill>
                  <a:srgbClr val="002060"/>
                </a:solidFill>
                <a:effectLst/>
                <a:uLnTx/>
                <a:uFillTx/>
                <a:latin typeface="Century Gothic"/>
                <a:ea typeface="+mn-ea"/>
                <a:cs typeface="Century Gothic"/>
              </a:rPr>
              <a:t>in </a:t>
            </a:r>
            <a:r>
              <a:rPr kumimoji="1" sz="2100" b="0" i="0" u="none" strike="noStrike" kern="1200" cap="none" spc="-190" normalizeH="0" baseline="0" noProof="0" dirty="0">
                <a:ln>
                  <a:noFill/>
                </a:ln>
                <a:solidFill>
                  <a:srgbClr val="002060"/>
                </a:solidFill>
                <a:effectLst/>
                <a:uLnTx/>
                <a:uFillTx/>
                <a:latin typeface="Century Gothic"/>
                <a:ea typeface="+mn-ea"/>
                <a:cs typeface="Century Gothic"/>
              </a:rPr>
              <a:t>uneven </a:t>
            </a:r>
            <a:r>
              <a:rPr kumimoji="1" sz="2100" b="0" i="0" u="none" strike="noStrike" kern="1200" cap="none" spc="-55" normalizeH="0" baseline="0" noProof="0" dirty="0">
                <a:ln>
                  <a:noFill/>
                </a:ln>
                <a:solidFill>
                  <a:srgbClr val="002060"/>
                </a:solidFill>
                <a:effectLst/>
                <a:uLnTx/>
                <a:uFillTx/>
                <a:latin typeface="Century Gothic"/>
                <a:ea typeface="+mn-ea"/>
                <a:cs typeface="Century Gothic"/>
              </a:rPr>
              <a:t>terrain, </a:t>
            </a:r>
            <a:r>
              <a:rPr kumimoji="1" sz="2100" b="0" i="0" u="none" strike="noStrike" kern="1200" cap="none" spc="-140" normalizeH="0" baseline="0" noProof="0" dirty="0">
                <a:ln>
                  <a:noFill/>
                </a:ln>
                <a:solidFill>
                  <a:srgbClr val="002060"/>
                </a:solidFill>
                <a:effectLst/>
                <a:uLnTx/>
                <a:uFillTx/>
                <a:latin typeface="Century Gothic"/>
                <a:ea typeface="+mn-ea"/>
                <a:cs typeface="Century Gothic"/>
              </a:rPr>
              <a:t>rainy/snowy </a:t>
            </a:r>
            <a:r>
              <a:rPr kumimoji="1" sz="2100" b="0" i="0" u="none" strike="noStrike" kern="1200" cap="none" spc="-160" normalizeH="0" baseline="0" noProof="0" dirty="0">
                <a:ln>
                  <a:noFill/>
                </a:ln>
                <a:solidFill>
                  <a:srgbClr val="002060"/>
                </a:solidFill>
                <a:effectLst/>
                <a:uLnTx/>
                <a:uFillTx/>
                <a:latin typeface="Century Gothic"/>
                <a:ea typeface="+mn-ea"/>
                <a:cs typeface="Century Gothic"/>
              </a:rPr>
              <a:t>weather,  </a:t>
            </a:r>
            <a:r>
              <a:rPr kumimoji="1" sz="2100" b="0" i="0" u="none" strike="noStrike" kern="1200" cap="none" spc="-125" normalizeH="0" baseline="0" noProof="0" dirty="0">
                <a:ln>
                  <a:noFill/>
                </a:ln>
                <a:solidFill>
                  <a:srgbClr val="002060"/>
                </a:solidFill>
                <a:effectLst/>
                <a:uLnTx/>
                <a:uFillTx/>
                <a:latin typeface="Century Gothic"/>
                <a:ea typeface="+mn-ea"/>
                <a:cs typeface="Century Gothic"/>
              </a:rPr>
              <a:t>or </a:t>
            </a:r>
            <a:r>
              <a:rPr kumimoji="1" sz="2100" b="0" i="0" u="none" strike="noStrike" kern="1200" cap="none" spc="-130" normalizeH="0" baseline="0" noProof="0" dirty="0">
                <a:ln>
                  <a:noFill/>
                </a:ln>
                <a:solidFill>
                  <a:srgbClr val="002060"/>
                </a:solidFill>
                <a:effectLst/>
                <a:uLnTx/>
                <a:uFillTx/>
                <a:latin typeface="Century Gothic"/>
                <a:ea typeface="+mn-ea"/>
                <a:cs typeface="Century Gothic"/>
              </a:rPr>
              <a:t>other </a:t>
            </a:r>
            <a:r>
              <a:rPr kumimoji="1" sz="2100" b="0" i="0" u="none" strike="noStrike" kern="1200" cap="none" spc="-180" normalizeH="0" baseline="0" noProof="0" dirty="0">
                <a:ln>
                  <a:noFill/>
                </a:ln>
                <a:solidFill>
                  <a:srgbClr val="002060"/>
                </a:solidFill>
                <a:effectLst/>
                <a:uLnTx/>
                <a:uFillTx/>
                <a:latin typeface="Century Gothic"/>
                <a:ea typeface="+mn-ea"/>
                <a:cs typeface="Century Gothic"/>
              </a:rPr>
              <a:t>adverse</a:t>
            </a:r>
            <a:r>
              <a:rPr kumimoji="1" sz="2100" b="0" i="0" u="none" strike="noStrike" kern="1200" cap="none" spc="9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80" normalizeH="0" baseline="0" noProof="0" dirty="0">
                <a:ln>
                  <a:noFill/>
                </a:ln>
                <a:solidFill>
                  <a:srgbClr val="002060"/>
                </a:solidFill>
                <a:effectLst/>
                <a:uLnTx/>
                <a:uFillTx/>
                <a:latin typeface="Century Gothic"/>
                <a:ea typeface="+mn-ea"/>
                <a:cs typeface="Century Gothic"/>
              </a:rPr>
              <a:t>conditions.</a:t>
            </a:r>
            <a:endParaRPr kumimoji="1" sz="2100" b="0" i="0" u="none" strike="noStrike" kern="1200" cap="none" spc="0" normalizeH="0" baseline="0" noProof="0" dirty="0">
              <a:ln>
                <a:noFill/>
              </a:ln>
              <a:solidFill>
                <a:prstClr val="black"/>
              </a:solidFill>
              <a:effectLst/>
              <a:uLnTx/>
              <a:uFillTx/>
              <a:latin typeface="Century Gothic"/>
              <a:ea typeface="+mn-ea"/>
              <a:cs typeface="Century Gothic"/>
            </a:endParaRPr>
          </a:p>
          <a:p>
            <a:pPr marL="772160" marR="0" lvl="1" indent="-287655" algn="l" defTabSz="914400" rtl="0" eaLnBrk="1" fontAlgn="auto" latinLnBrk="0" hangingPunct="1">
              <a:lnSpc>
                <a:spcPts val="2400"/>
              </a:lnSpc>
              <a:spcBef>
                <a:spcPts val="0"/>
              </a:spcBef>
              <a:spcAft>
                <a:spcPts val="0"/>
              </a:spcAft>
              <a:buClrTx/>
              <a:buSzTx/>
              <a:buFont typeface="Courier New"/>
              <a:buChar char="o"/>
              <a:tabLst>
                <a:tab pos="772160" algn="l"/>
              </a:tabLst>
              <a:defRPr/>
            </a:pPr>
            <a:r>
              <a:rPr kumimoji="1" sz="2100" b="0" i="0" u="none" strike="noStrike" kern="1200" cap="none" spc="-180" normalizeH="0" baseline="0" noProof="0" dirty="0">
                <a:ln>
                  <a:noFill/>
                </a:ln>
                <a:solidFill>
                  <a:srgbClr val="FF0000"/>
                </a:solidFill>
                <a:effectLst/>
                <a:uLnTx/>
                <a:uFillTx/>
                <a:latin typeface="Century Gothic"/>
                <a:ea typeface="+mn-ea"/>
                <a:cs typeface="Century Gothic"/>
              </a:rPr>
              <a:t>More</a:t>
            </a:r>
            <a:r>
              <a:rPr kumimoji="1" sz="2100" b="0" i="0" u="none" strike="noStrike" kern="1200" cap="none" spc="-18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10" normalizeH="0" baseline="0" noProof="0" dirty="0">
                <a:ln>
                  <a:noFill/>
                </a:ln>
                <a:solidFill>
                  <a:srgbClr val="FF0000"/>
                </a:solidFill>
                <a:effectLst/>
                <a:uLnTx/>
                <a:uFillTx/>
                <a:latin typeface="Century Gothic"/>
                <a:ea typeface="+mn-ea"/>
                <a:cs typeface="Century Gothic"/>
              </a:rPr>
              <a:t>accurate</a:t>
            </a:r>
            <a:r>
              <a:rPr kumimoji="1" sz="2100" b="0" i="0" u="none" strike="noStrike" kern="1200" cap="none" spc="-21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20" normalizeH="0" baseline="0" noProof="0" dirty="0">
                <a:ln>
                  <a:noFill/>
                </a:ln>
                <a:solidFill>
                  <a:srgbClr val="002060"/>
                </a:solidFill>
                <a:effectLst/>
                <a:uLnTx/>
                <a:uFillTx/>
                <a:latin typeface="Century Gothic"/>
                <a:ea typeface="+mn-ea"/>
                <a:cs typeface="Century Gothic"/>
              </a:rPr>
              <a:t>trajectory </a:t>
            </a:r>
            <a:r>
              <a:rPr kumimoji="1" sz="2100" b="0" i="0" u="none" strike="noStrike" kern="1200" cap="none" spc="-90" normalizeH="0" baseline="0" noProof="0" dirty="0">
                <a:ln>
                  <a:noFill/>
                </a:ln>
                <a:solidFill>
                  <a:srgbClr val="002060"/>
                </a:solidFill>
                <a:effectLst/>
                <a:uLnTx/>
                <a:uFillTx/>
                <a:latin typeface="Century Gothic"/>
                <a:ea typeface="+mn-ea"/>
                <a:cs typeface="Century Gothic"/>
              </a:rPr>
              <a:t>estimates </a:t>
            </a:r>
            <a:r>
              <a:rPr kumimoji="1" sz="2100" b="0" i="0" u="none" strike="noStrike" kern="1200" cap="none" spc="-245" normalizeH="0" baseline="0" noProof="0" dirty="0">
                <a:ln>
                  <a:noFill/>
                </a:ln>
                <a:solidFill>
                  <a:srgbClr val="002060"/>
                </a:solidFill>
                <a:effectLst/>
                <a:uLnTx/>
                <a:uFillTx/>
                <a:latin typeface="Century Gothic"/>
                <a:ea typeface="+mn-ea"/>
                <a:cs typeface="Century Gothic"/>
              </a:rPr>
              <a:t>compared</a:t>
            </a:r>
            <a:r>
              <a:rPr kumimoji="1" sz="2100" b="0" i="0" u="none" strike="noStrike" kern="1200" cap="none" spc="9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65" normalizeH="0" baseline="0" noProof="0" dirty="0">
                <a:ln>
                  <a:noFill/>
                </a:ln>
                <a:solidFill>
                  <a:srgbClr val="002060"/>
                </a:solidFill>
                <a:effectLst/>
                <a:uLnTx/>
                <a:uFillTx/>
                <a:latin typeface="Century Gothic"/>
                <a:ea typeface="+mn-ea"/>
                <a:cs typeface="Century Gothic"/>
              </a:rPr>
              <a:t>to  </a:t>
            </a:r>
            <a:r>
              <a:rPr kumimoji="1" sz="2100" b="0" i="0" u="none" strike="noStrike" kern="1200" cap="none" spc="-175" normalizeH="0" baseline="0" noProof="0" dirty="0">
                <a:ln>
                  <a:noFill/>
                </a:ln>
                <a:solidFill>
                  <a:srgbClr val="002060"/>
                </a:solidFill>
                <a:effectLst/>
                <a:uLnTx/>
                <a:uFillTx/>
                <a:latin typeface="Century Gothic"/>
                <a:ea typeface="+mn-ea"/>
                <a:cs typeface="Century Gothic"/>
              </a:rPr>
              <a:t>wheel</a:t>
            </a:r>
            <a:r>
              <a:rPr kumimoji="1" sz="2100" b="0" i="0" u="none" strike="noStrike" kern="1200" cap="none" spc="7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60" normalizeH="0" baseline="0" noProof="0" dirty="0">
                <a:ln>
                  <a:noFill/>
                </a:ln>
                <a:solidFill>
                  <a:srgbClr val="002060"/>
                </a:solidFill>
                <a:effectLst/>
                <a:uLnTx/>
                <a:uFillTx/>
                <a:latin typeface="Century Gothic"/>
                <a:ea typeface="+mn-ea"/>
                <a:cs typeface="Century Gothic"/>
              </a:rPr>
              <a:t>odometry.</a:t>
            </a:r>
            <a:endParaRPr kumimoji="1" sz="2100" b="0" i="0" u="none" strike="noStrike" kern="1200" cap="none" spc="0" normalizeH="0" baseline="0" noProof="0" dirty="0">
              <a:ln>
                <a:noFill/>
              </a:ln>
              <a:solidFill>
                <a:prstClr val="black"/>
              </a:solidFill>
              <a:effectLst/>
              <a:uLnTx/>
              <a:uFillTx/>
              <a:latin typeface="Century Gothic"/>
              <a:ea typeface="+mn-ea"/>
              <a:cs typeface="Century Gothic"/>
            </a:endParaRPr>
          </a:p>
          <a:p>
            <a:pPr marL="298450" marR="0" lvl="0" indent="-285750" algn="l" defTabSz="914400" rtl="0" eaLnBrk="1" fontAlgn="auto" latinLnBrk="0" hangingPunct="1">
              <a:lnSpc>
                <a:spcPts val="3155"/>
              </a:lnSpc>
              <a:spcBef>
                <a:spcPts val="0"/>
              </a:spcBef>
              <a:spcAft>
                <a:spcPts val="0"/>
              </a:spcAft>
              <a:buClrTx/>
              <a:buSzTx/>
              <a:buFont typeface="Arial"/>
              <a:buChar char="•"/>
              <a:tabLst>
                <a:tab pos="297815" algn="l"/>
                <a:tab pos="298450" algn="l"/>
              </a:tabLst>
              <a:defRPr/>
            </a:pPr>
            <a:r>
              <a:rPr kumimoji="1" sz="2700" b="1" i="0" u="none" strike="noStrike" kern="1200" cap="none" spc="-70" normalizeH="0" baseline="0" noProof="0" dirty="0">
                <a:ln>
                  <a:noFill/>
                </a:ln>
                <a:solidFill>
                  <a:srgbClr val="002060"/>
                </a:solidFill>
                <a:effectLst/>
                <a:uLnTx/>
                <a:uFillTx/>
                <a:latin typeface="Calibri"/>
                <a:ea typeface="+mn-ea"/>
                <a:cs typeface="Calibri"/>
              </a:rPr>
              <a:t>VO</a:t>
            </a:r>
            <a:r>
              <a:rPr kumimoji="1" sz="2700" b="1" i="0" u="none" strike="noStrike" kern="1200" cap="none" spc="75" normalizeH="0" baseline="0" noProof="0" dirty="0">
                <a:ln>
                  <a:noFill/>
                </a:ln>
                <a:solidFill>
                  <a:srgbClr val="002060"/>
                </a:solidFill>
                <a:effectLst/>
                <a:uLnTx/>
                <a:uFillTx/>
                <a:latin typeface="Calibri"/>
                <a:ea typeface="+mn-ea"/>
                <a:cs typeface="Calibri"/>
              </a:rPr>
              <a:t> </a:t>
            </a:r>
            <a:r>
              <a:rPr kumimoji="1" sz="2700" b="1" i="0" u="none" strike="noStrike" kern="1200" cap="none" spc="60" normalizeH="0" baseline="0" noProof="0" dirty="0">
                <a:ln>
                  <a:noFill/>
                </a:ln>
                <a:solidFill>
                  <a:srgbClr val="002060"/>
                </a:solidFill>
                <a:effectLst/>
                <a:uLnTx/>
                <a:uFillTx/>
                <a:latin typeface="Calibri"/>
                <a:ea typeface="+mn-ea"/>
                <a:cs typeface="Calibri"/>
              </a:rPr>
              <a:t>Cons:</a:t>
            </a:r>
            <a:endParaRPr kumimoji="1" sz="2700" b="0" i="0" u="none" strike="noStrike" kern="1200" cap="none" spc="0" normalizeH="0" baseline="0" noProof="0" dirty="0">
              <a:ln>
                <a:noFill/>
              </a:ln>
              <a:solidFill>
                <a:prstClr val="black"/>
              </a:solidFill>
              <a:effectLst/>
              <a:uLnTx/>
              <a:uFillTx/>
              <a:latin typeface="Calibri"/>
              <a:ea typeface="+mn-ea"/>
              <a:cs typeface="Calibri"/>
            </a:endParaRPr>
          </a:p>
          <a:p>
            <a:pPr marL="772160" marR="0" lvl="1" indent="-287655" algn="l" defTabSz="914400" rtl="0" eaLnBrk="1" fontAlgn="auto" latinLnBrk="0" hangingPunct="1">
              <a:lnSpc>
                <a:spcPts val="2495"/>
              </a:lnSpc>
              <a:spcBef>
                <a:spcPts val="0"/>
              </a:spcBef>
              <a:spcAft>
                <a:spcPts val="0"/>
              </a:spcAft>
              <a:buClrTx/>
              <a:buSzTx/>
              <a:buFont typeface="Courier New"/>
              <a:buChar char="o"/>
              <a:tabLst>
                <a:tab pos="772160" algn="l"/>
              </a:tabLst>
              <a:defRPr/>
            </a:pPr>
            <a:r>
              <a:rPr kumimoji="1" sz="2100" b="0" i="0" u="none" strike="noStrike" kern="1200" cap="none" spc="-10" normalizeH="0" baseline="0" noProof="0" dirty="0">
                <a:ln>
                  <a:noFill/>
                </a:ln>
                <a:solidFill>
                  <a:srgbClr val="002060"/>
                </a:solidFill>
                <a:effectLst/>
                <a:uLnTx/>
                <a:uFillTx/>
                <a:latin typeface="Century Gothic"/>
                <a:ea typeface="+mn-ea"/>
                <a:cs typeface="Century Gothic"/>
              </a:rPr>
              <a:t>Usually </a:t>
            </a:r>
            <a:r>
              <a:rPr kumimoji="1" sz="2100" b="0" i="0" u="none" strike="noStrike" kern="1200" cap="none" spc="-245" normalizeH="0" baseline="0" noProof="0" dirty="0">
                <a:ln>
                  <a:noFill/>
                </a:ln>
                <a:solidFill>
                  <a:srgbClr val="FF0000"/>
                </a:solidFill>
                <a:effectLst/>
                <a:uLnTx/>
                <a:uFillTx/>
                <a:latin typeface="Century Gothic"/>
                <a:ea typeface="+mn-ea"/>
                <a:cs typeface="Century Gothic"/>
              </a:rPr>
              <a:t>need an </a:t>
            </a:r>
            <a:r>
              <a:rPr kumimoji="1" sz="2100" b="0" i="0" u="none" strike="noStrike" kern="1200" cap="none" spc="-114" normalizeH="0" baseline="0" noProof="0" dirty="0">
                <a:ln>
                  <a:noFill/>
                </a:ln>
                <a:solidFill>
                  <a:srgbClr val="FF0000"/>
                </a:solidFill>
                <a:effectLst/>
                <a:uLnTx/>
                <a:uFillTx/>
                <a:latin typeface="Century Gothic"/>
                <a:ea typeface="+mn-ea"/>
                <a:cs typeface="Century Gothic"/>
              </a:rPr>
              <a:t>external </a:t>
            </a:r>
            <a:r>
              <a:rPr kumimoji="1" sz="2100" b="0" i="0" u="none" strike="noStrike" kern="1200" cap="none" spc="-65" normalizeH="0" baseline="0" noProof="0" dirty="0">
                <a:ln>
                  <a:noFill/>
                </a:ln>
                <a:solidFill>
                  <a:srgbClr val="FF0000"/>
                </a:solidFill>
                <a:effectLst/>
                <a:uLnTx/>
                <a:uFillTx/>
                <a:latin typeface="Century Gothic"/>
                <a:ea typeface="+mn-ea"/>
                <a:cs typeface="Century Gothic"/>
              </a:rPr>
              <a:t>sensor </a:t>
            </a:r>
            <a:r>
              <a:rPr kumimoji="1" sz="2100" b="0" i="0" u="none" strike="noStrike" kern="1200" cap="none" spc="-165" normalizeH="0" baseline="0" noProof="0" dirty="0">
                <a:ln>
                  <a:noFill/>
                </a:ln>
                <a:solidFill>
                  <a:srgbClr val="FF0000"/>
                </a:solidFill>
                <a:effectLst/>
                <a:uLnTx/>
                <a:uFillTx/>
                <a:latin typeface="Century Gothic"/>
                <a:ea typeface="+mn-ea"/>
                <a:cs typeface="Century Gothic"/>
              </a:rPr>
              <a:t>to </a:t>
            </a:r>
            <a:r>
              <a:rPr kumimoji="1" sz="2100" b="0" i="0" u="none" strike="noStrike" kern="1200" cap="none" spc="-114" normalizeH="0" baseline="0" noProof="0" dirty="0">
                <a:ln>
                  <a:noFill/>
                </a:ln>
                <a:solidFill>
                  <a:srgbClr val="FF0000"/>
                </a:solidFill>
                <a:effectLst/>
                <a:uLnTx/>
                <a:uFillTx/>
                <a:latin typeface="Century Gothic"/>
                <a:ea typeface="+mn-ea"/>
                <a:cs typeface="Century Gothic"/>
              </a:rPr>
              <a:t>estimate </a:t>
            </a:r>
            <a:r>
              <a:rPr kumimoji="1" sz="2100" b="1" i="0" u="none" strike="noStrike" kern="1200" cap="none" spc="25" normalizeH="0" baseline="0" noProof="0" dirty="0">
                <a:ln>
                  <a:noFill/>
                </a:ln>
                <a:solidFill>
                  <a:srgbClr val="FF0000"/>
                </a:solidFill>
                <a:effectLst/>
                <a:uLnTx/>
                <a:uFillTx/>
                <a:latin typeface="Calibri"/>
                <a:ea typeface="+mn-ea"/>
                <a:cs typeface="Calibri"/>
              </a:rPr>
              <a:t>absolute</a:t>
            </a:r>
            <a:r>
              <a:rPr kumimoji="1" sz="2100" b="1" i="0" u="none" strike="noStrike" kern="1200" cap="none" spc="160" normalizeH="0" baseline="0" noProof="0" dirty="0">
                <a:ln>
                  <a:noFill/>
                </a:ln>
                <a:solidFill>
                  <a:srgbClr val="FF0000"/>
                </a:solidFill>
                <a:effectLst/>
                <a:uLnTx/>
                <a:uFillTx/>
                <a:latin typeface="Calibri"/>
                <a:ea typeface="+mn-ea"/>
                <a:cs typeface="Calibri"/>
              </a:rPr>
              <a:t> </a:t>
            </a:r>
            <a:r>
              <a:rPr kumimoji="1" sz="2100" b="1" i="0" u="none" strike="noStrike" kern="1200" cap="none" spc="75" normalizeH="0" baseline="0" noProof="0" dirty="0">
                <a:ln>
                  <a:noFill/>
                </a:ln>
                <a:solidFill>
                  <a:srgbClr val="FF0000"/>
                </a:solidFill>
                <a:effectLst/>
                <a:uLnTx/>
                <a:uFillTx/>
                <a:latin typeface="Calibri"/>
                <a:ea typeface="+mn-ea"/>
                <a:cs typeface="Calibri"/>
              </a:rPr>
              <a:t>scale</a:t>
            </a:r>
            <a:endParaRPr kumimoji="1" sz="2100" b="0" i="0" u="none" strike="noStrike" kern="1200" cap="none" spc="0" normalizeH="0" baseline="0" noProof="0" dirty="0">
              <a:ln>
                <a:noFill/>
              </a:ln>
              <a:solidFill>
                <a:srgbClr val="FF0000"/>
              </a:solidFill>
              <a:effectLst/>
              <a:uLnTx/>
              <a:uFillTx/>
              <a:latin typeface="Calibri"/>
              <a:ea typeface="+mn-ea"/>
              <a:cs typeface="Calibri"/>
            </a:endParaRPr>
          </a:p>
          <a:p>
            <a:pPr marL="771525" marR="649605" lvl="1" indent="-287655" algn="l" defTabSz="914400" rtl="0" eaLnBrk="1" fontAlgn="auto" latinLnBrk="0" hangingPunct="1">
              <a:lnSpc>
                <a:spcPts val="2280"/>
              </a:lnSpc>
              <a:spcBef>
                <a:spcPts val="275"/>
              </a:spcBef>
              <a:spcAft>
                <a:spcPts val="0"/>
              </a:spcAft>
              <a:buClrTx/>
              <a:buSzTx/>
              <a:buFont typeface="Courier New"/>
              <a:buChar char="o"/>
              <a:tabLst>
                <a:tab pos="772160" algn="l"/>
              </a:tabLst>
              <a:defRPr/>
            </a:pPr>
            <a:r>
              <a:rPr kumimoji="1" sz="2100" b="0" i="0" u="none" strike="noStrike" kern="1200" cap="none" spc="-270" normalizeH="0" baseline="0" noProof="0" dirty="0">
                <a:ln>
                  <a:noFill/>
                </a:ln>
                <a:solidFill>
                  <a:srgbClr val="002060"/>
                </a:solidFill>
                <a:effectLst/>
                <a:uLnTx/>
                <a:uFillTx/>
                <a:latin typeface="Century Gothic"/>
                <a:ea typeface="+mn-ea"/>
                <a:cs typeface="Century Gothic"/>
              </a:rPr>
              <a:t>Camera </a:t>
            </a:r>
            <a:r>
              <a:rPr kumimoji="1" sz="2100" b="0" i="0" u="none" strike="noStrike" kern="1200" cap="none" spc="140" normalizeH="0" baseline="0" noProof="0" dirty="0">
                <a:ln>
                  <a:noFill/>
                </a:ln>
                <a:solidFill>
                  <a:srgbClr val="002060"/>
                </a:solidFill>
                <a:effectLst/>
                <a:uLnTx/>
                <a:uFillTx/>
                <a:latin typeface="Century Gothic"/>
                <a:ea typeface="+mn-ea"/>
                <a:cs typeface="Century Gothic"/>
              </a:rPr>
              <a:t>is </a:t>
            </a:r>
            <a:r>
              <a:rPr kumimoji="1" sz="2100" b="0" i="0" u="none" strike="noStrike" kern="1200" cap="none" spc="-385" normalizeH="0" baseline="0" noProof="0" dirty="0">
                <a:ln>
                  <a:noFill/>
                </a:ln>
                <a:solidFill>
                  <a:srgbClr val="002060"/>
                </a:solidFill>
                <a:effectLst/>
                <a:uLnTx/>
                <a:uFillTx/>
                <a:latin typeface="Century Gothic"/>
                <a:ea typeface="+mn-ea"/>
                <a:cs typeface="Century Gothic"/>
              </a:rPr>
              <a:t>a  </a:t>
            </a:r>
            <a:r>
              <a:rPr kumimoji="1" sz="2100" b="1" i="0" u="none" strike="noStrike" kern="1200" cap="none" spc="40" normalizeH="0" baseline="0" noProof="0" dirty="0">
                <a:ln>
                  <a:noFill/>
                </a:ln>
                <a:solidFill>
                  <a:srgbClr val="002060"/>
                </a:solidFill>
                <a:effectLst/>
                <a:uLnTx/>
                <a:uFillTx/>
                <a:latin typeface="Calibri"/>
                <a:ea typeface="+mn-ea"/>
                <a:cs typeface="Calibri"/>
              </a:rPr>
              <a:t>passive </a:t>
            </a:r>
            <a:r>
              <a:rPr kumimoji="1" sz="2100" b="1" i="0" u="none" strike="noStrike" kern="1200" cap="none" spc="30" normalizeH="0" baseline="0" noProof="0" dirty="0">
                <a:ln>
                  <a:noFill/>
                </a:ln>
                <a:solidFill>
                  <a:srgbClr val="002060"/>
                </a:solidFill>
                <a:effectLst/>
                <a:uLnTx/>
                <a:uFillTx/>
                <a:latin typeface="Calibri"/>
                <a:ea typeface="+mn-ea"/>
                <a:cs typeface="Calibri"/>
              </a:rPr>
              <a:t>sensor</a:t>
            </a:r>
            <a:r>
              <a:rPr kumimoji="1" sz="2100" b="0" i="0" u="none" strike="noStrike" kern="1200" cap="none" spc="3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00" normalizeH="0" baseline="0" noProof="0" dirty="0">
                <a:ln>
                  <a:noFill/>
                </a:ln>
                <a:solidFill>
                  <a:srgbClr val="002060"/>
                </a:solidFill>
                <a:effectLst/>
                <a:uLnTx/>
                <a:uFillTx/>
                <a:latin typeface="Century Gothic"/>
                <a:ea typeface="+mn-ea"/>
                <a:cs typeface="Century Gothic"/>
              </a:rPr>
              <a:t>might </a:t>
            </a:r>
            <a:r>
              <a:rPr kumimoji="1" sz="2100" b="0" i="0" u="none" strike="noStrike" kern="1200" cap="none" spc="-145" normalizeH="0" baseline="0" noProof="0" dirty="0">
                <a:ln>
                  <a:noFill/>
                </a:ln>
                <a:effectLst/>
                <a:uLnTx/>
                <a:uFillTx/>
                <a:latin typeface="Century Gothic"/>
                <a:ea typeface="+mn-ea"/>
                <a:cs typeface="Century Gothic"/>
              </a:rPr>
              <a:t>not</a:t>
            </a:r>
            <a:r>
              <a:rPr kumimoji="1" sz="2100" b="0" i="0" u="none" strike="noStrike" kern="1200" cap="none" spc="-14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80" normalizeH="0" baseline="0" noProof="0" dirty="0">
                <a:ln>
                  <a:noFill/>
                </a:ln>
                <a:solidFill>
                  <a:srgbClr val="002060"/>
                </a:solidFill>
                <a:effectLst/>
                <a:uLnTx/>
                <a:uFillTx/>
                <a:latin typeface="Century Gothic"/>
                <a:ea typeface="+mn-ea"/>
                <a:cs typeface="Century Gothic"/>
              </a:rPr>
              <a:t>be </a:t>
            </a:r>
            <a:r>
              <a:rPr kumimoji="1" sz="2100" b="0" i="0" u="none" strike="noStrike" kern="1200" cap="none" spc="-160" normalizeH="0" baseline="0" noProof="0" dirty="0">
                <a:ln>
                  <a:noFill/>
                </a:ln>
                <a:solidFill>
                  <a:srgbClr val="002060"/>
                </a:solidFill>
                <a:effectLst/>
                <a:uLnTx/>
                <a:uFillTx/>
                <a:latin typeface="Century Gothic"/>
                <a:ea typeface="+mn-ea"/>
                <a:cs typeface="Century Gothic"/>
              </a:rPr>
              <a:t>very </a:t>
            </a:r>
            <a:r>
              <a:rPr kumimoji="1" sz="2100" b="0" i="0" u="none" strike="noStrike" kern="1200" cap="none" spc="-80" normalizeH="0" baseline="0" noProof="0" dirty="0">
                <a:ln>
                  <a:noFill/>
                </a:ln>
                <a:effectLst/>
                <a:uLnTx/>
                <a:uFillTx/>
                <a:latin typeface="Century Gothic"/>
                <a:ea typeface="+mn-ea"/>
                <a:cs typeface="Century Gothic"/>
              </a:rPr>
              <a:t>robust</a:t>
            </a:r>
            <a:r>
              <a:rPr kumimoji="1" sz="2100" b="0" i="0" u="none" strike="noStrike" kern="1200" cap="none" spc="-8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35" normalizeH="0" baseline="0" noProof="0" dirty="0">
                <a:ln>
                  <a:noFill/>
                </a:ln>
                <a:solidFill>
                  <a:srgbClr val="002060"/>
                </a:solidFill>
                <a:effectLst/>
                <a:uLnTx/>
                <a:uFillTx/>
                <a:latin typeface="Century Gothic"/>
                <a:ea typeface="+mn-ea"/>
                <a:cs typeface="Century Gothic"/>
              </a:rPr>
              <a:t>against  </a:t>
            </a:r>
            <a:r>
              <a:rPr kumimoji="1" sz="2100" b="0" i="0" u="none" strike="noStrike" kern="1200" cap="none" spc="-195" normalizeH="0" baseline="0" noProof="0" dirty="0">
                <a:ln>
                  <a:noFill/>
                </a:ln>
                <a:solidFill>
                  <a:srgbClr val="FF0000"/>
                </a:solidFill>
                <a:effectLst/>
                <a:uLnTx/>
                <a:uFillTx/>
                <a:latin typeface="Century Gothic"/>
                <a:ea typeface="+mn-ea"/>
                <a:cs typeface="Century Gothic"/>
              </a:rPr>
              <a:t>weather</a:t>
            </a:r>
            <a:r>
              <a:rPr kumimoji="1" sz="2100" b="0" i="0" u="none" strike="noStrike" kern="1200" cap="none" spc="-19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95" normalizeH="0" baseline="0" noProof="0" dirty="0">
                <a:ln>
                  <a:noFill/>
                </a:ln>
                <a:solidFill>
                  <a:srgbClr val="002060"/>
                </a:solidFill>
                <a:effectLst/>
                <a:uLnTx/>
                <a:uFillTx/>
                <a:latin typeface="Century Gothic"/>
                <a:ea typeface="+mn-ea"/>
                <a:cs typeface="Century Gothic"/>
              </a:rPr>
              <a:t>conditions </a:t>
            </a:r>
            <a:r>
              <a:rPr kumimoji="1" sz="2100" b="0" i="0" u="none" strike="noStrike" kern="1200" cap="none" spc="-250" normalizeH="0" baseline="0" noProof="0" dirty="0">
                <a:ln>
                  <a:noFill/>
                </a:ln>
                <a:solidFill>
                  <a:srgbClr val="002060"/>
                </a:solidFill>
                <a:effectLst/>
                <a:uLnTx/>
                <a:uFillTx/>
                <a:latin typeface="Century Gothic"/>
                <a:ea typeface="+mn-ea"/>
                <a:cs typeface="Century Gothic"/>
              </a:rPr>
              <a:t>and </a:t>
            </a:r>
            <a:r>
              <a:rPr kumimoji="1" sz="2100" b="0" i="0" u="none" strike="noStrike" kern="1200" cap="none" spc="-35" normalizeH="0" baseline="0" noProof="0" dirty="0">
                <a:ln>
                  <a:noFill/>
                </a:ln>
                <a:solidFill>
                  <a:srgbClr val="FF0000"/>
                </a:solidFill>
                <a:effectLst/>
                <a:uLnTx/>
                <a:uFillTx/>
                <a:latin typeface="Century Gothic"/>
                <a:ea typeface="+mn-ea"/>
                <a:cs typeface="Century Gothic"/>
              </a:rPr>
              <a:t>illumination</a:t>
            </a:r>
            <a:r>
              <a:rPr kumimoji="1" sz="2100" b="0" i="0" u="none" strike="noStrike" kern="1200" cap="none" spc="-33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00" normalizeH="0" baseline="0" noProof="0" dirty="0">
                <a:ln>
                  <a:noFill/>
                </a:ln>
                <a:solidFill>
                  <a:srgbClr val="002060"/>
                </a:solidFill>
                <a:effectLst/>
                <a:uLnTx/>
                <a:uFillTx/>
                <a:latin typeface="Century Gothic"/>
                <a:ea typeface="+mn-ea"/>
                <a:cs typeface="Century Gothic"/>
              </a:rPr>
              <a:t>changes</a:t>
            </a:r>
            <a:endParaRPr kumimoji="1" sz="2100" b="0" i="0" u="none" strike="noStrike" kern="1200" cap="none" spc="0" normalizeH="0" baseline="0" noProof="0" dirty="0">
              <a:ln>
                <a:noFill/>
              </a:ln>
              <a:solidFill>
                <a:prstClr val="black"/>
              </a:solidFill>
              <a:effectLst/>
              <a:uLnTx/>
              <a:uFillTx/>
              <a:latin typeface="Century Gothic"/>
              <a:ea typeface="+mn-ea"/>
              <a:cs typeface="Century Gothic"/>
            </a:endParaRPr>
          </a:p>
          <a:p>
            <a:pPr marL="771525" marR="345440" lvl="1" indent="-287655" algn="l" defTabSz="914400" rtl="0" eaLnBrk="1" fontAlgn="auto" latinLnBrk="0" hangingPunct="1">
              <a:lnSpc>
                <a:spcPts val="2280"/>
              </a:lnSpc>
              <a:spcBef>
                <a:spcPts val="240"/>
              </a:spcBef>
              <a:spcAft>
                <a:spcPts val="0"/>
              </a:spcAft>
              <a:buClrTx/>
              <a:buSzTx/>
              <a:buFont typeface="Courier New"/>
              <a:buChar char="o"/>
              <a:tabLst>
                <a:tab pos="772160" algn="l"/>
              </a:tabLst>
              <a:defRPr/>
            </a:pPr>
            <a:r>
              <a:rPr kumimoji="1" sz="2100" b="0" i="0" u="none" strike="noStrike" kern="1200" cap="none" spc="-185" normalizeH="0" baseline="0" noProof="0" dirty="0">
                <a:ln>
                  <a:noFill/>
                </a:ln>
                <a:solidFill>
                  <a:srgbClr val="002060"/>
                </a:solidFill>
                <a:effectLst/>
                <a:uLnTx/>
                <a:uFillTx/>
                <a:latin typeface="Century Gothic"/>
                <a:ea typeface="+mn-ea"/>
                <a:cs typeface="Century Gothic"/>
              </a:rPr>
              <a:t>Any </a:t>
            </a:r>
            <a:r>
              <a:rPr kumimoji="1" sz="2100" b="0" i="0" u="none" strike="noStrike" kern="1200" cap="none" spc="-105" normalizeH="0" baseline="0" noProof="0" dirty="0">
                <a:ln>
                  <a:noFill/>
                </a:ln>
                <a:solidFill>
                  <a:srgbClr val="002060"/>
                </a:solidFill>
                <a:effectLst/>
                <a:uLnTx/>
                <a:uFillTx/>
                <a:latin typeface="Century Gothic"/>
                <a:ea typeface="+mn-ea"/>
                <a:cs typeface="Century Gothic"/>
              </a:rPr>
              <a:t>form </a:t>
            </a:r>
            <a:r>
              <a:rPr kumimoji="1" sz="2100" b="0" i="0" u="none" strike="noStrike" kern="1200" cap="none" spc="-140" normalizeH="0" baseline="0" noProof="0" dirty="0">
                <a:ln>
                  <a:noFill/>
                </a:ln>
                <a:solidFill>
                  <a:srgbClr val="002060"/>
                </a:solidFill>
                <a:effectLst/>
                <a:uLnTx/>
                <a:uFillTx/>
                <a:latin typeface="Century Gothic"/>
                <a:ea typeface="+mn-ea"/>
                <a:cs typeface="Century Gothic"/>
              </a:rPr>
              <a:t>of </a:t>
            </a:r>
            <a:r>
              <a:rPr kumimoji="1" sz="2100" b="0" i="0" u="none" strike="noStrike" kern="1200" cap="none" spc="-190" normalizeH="0" baseline="0" noProof="0" dirty="0">
                <a:ln>
                  <a:noFill/>
                </a:ln>
                <a:solidFill>
                  <a:srgbClr val="FF0000"/>
                </a:solidFill>
                <a:effectLst/>
                <a:uLnTx/>
                <a:uFillTx/>
                <a:latin typeface="Century Gothic"/>
                <a:ea typeface="+mn-ea"/>
                <a:cs typeface="Century Gothic"/>
              </a:rPr>
              <a:t>odometry</a:t>
            </a:r>
            <a:r>
              <a:rPr kumimoji="1" sz="2100" b="0" i="0" u="none" strike="noStrike" kern="1200" cap="none" spc="-190"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14" normalizeH="0" baseline="0" noProof="0" dirty="0">
                <a:ln>
                  <a:noFill/>
                </a:ln>
                <a:solidFill>
                  <a:srgbClr val="002060"/>
                </a:solidFill>
                <a:effectLst/>
                <a:uLnTx/>
                <a:uFillTx/>
                <a:latin typeface="Century Gothic"/>
                <a:ea typeface="+mn-ea"/>
                <a:cs typeface="Century Gothic"/>
              </a:rPr>
              <a:t>(</a:t>
            </a:r>
            <a:r>
              <a:rPr kumimoji="1" sz="2100" b="0" i="0" u="none" strike="noStrike" kern="1200" cap="none" spc="-114" normalizeH="0" baseline="0" noProof="0" dirty="0" smtClean="0">
                <a:ln>
                  <a:noFill/>
                </a:ln>
                <a:solidFill>
                  <a:srgbClr val="FF0000"/>
                </a:solidFill>
                <a:effectLst/>
                <a:uLnTx/>
                <a:uFillTx/>
                <a:latin typeface="Century Gothic"/>
                <a:ea typeface="+mn-ea"/>
                <a:cs typeface="Century Gothic"/>
              </a:rPr>
              <a:t>incremental</a:t>
            </a:r>
            <a:r>
              <a:rPr kumimoji="1" lang="ja-JP" altLang="en-US" sz="2100" b="0" i="0" u="none" strike="noStrike" kern="1200" cap="none" spc="-114" normalizeH="0" baseline="0" noProof="0" dirty="0" smtClean="0">
                <a:ln>
                  <a:noFill/>
                </a:ln>
                <a:solidFill>
                  <a:srgbClr val="FF0000"/>
                </a:solidFill>
                <a:effectLst/>
                <a:uLnTx/>
                <a:uFillTx/>
                <a:latin typeface="Century Gothic"/>
                <a:ea typeface="+mn-ea"/>
                <a:cs typeface="Century Gothic"/>
              </a:rPr>
              <a:t>（漸増「ぜんぞう」）</a:t>
            </a:r>
            <a:r>
              <a:rPr kumimoji="1" sz="2100" b="0" i="0" u="none" strike="noStrike" kern="1200" cap="none" spc="-114" normalizeH="0" baseline="0" noProof="0" dirty="0" smtClean="0">
                <a:ln>
                  <a:noFill/>
                </a:ln>
                <a:solidFill>
                  <a:srgbClr val="002060"/>
                </a:solidFill>
                <a:effectLst/>
                <a:uLnTx/>
                <a:uFillTx/>
                <a:latin typeface="Century Gothic"/>
                <a:ea typeface="+mn-ea"/>
                <a:cs typeface="Century Gothic"/>
              </a:rPr>
              <a:t> </a:t>
            </a:r>
            <a:r>
              <a:rPr kumimoji="1" sz="2100" b="0" i="0" u="none" strike="noStrike" kern="1200" cap="none" spc="-114" normalizeH="0" baseline="0" noProof="0" dirty="0">
                <a:ln>
                  <a:noFill/>
                </a:ln>
                <a:solidFill>
                  <a:srgbClr val="FF0000"/>
                </a:solidFill>
                <a:effectLst/>
                <a:uLnTx/>
                <a:uFillTx/>
                <a:latin typeface="Century Gothic"/>
                <a:ea typeface="+mn-ea"/>
                <a:cs typeface="Century Gothic"/>
              </a:rPr>
              <a:t>state</a:t>
            </a:r>
            <a:r>
              <a:rPr kumimoji="1" sz="2100" b="0" i="0" u="none" strike="noStrike" kern="1200" cap="none" spc="-114"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85" normalizeH="0" baseline="0" noProof="0" dirty="0">
                <a:ln>
                  <a:noFill/>
                </a:ln>
                <a:solidFill>
                  <a:srgbClr val="FF0000"/>
                </a:solidFill>
                <a:effectLst/>
                <a:uLnTx/>
                <a:uFillTx/>
                <a:latin typeface="Century Gothic"/>
                <a:ea typeface="+mn-ea"/>
                <a:cs typeface="Century Gothic"/>
              </a:rPr>
              <a:t>estimation</a:t>
            </a:r>
            <a:r>
              <a:rPr kumimoji="1" sz="2100" b="0" i="0" u="none" strike="noStrike" kern="1200" cap="none" spc="-8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25" normalizeH="0" baseline="0" noProof="0" dirty="0">
                <a:ln>
                  <a:noFill/>
                </a:ln>
                <a:solidFill>
                  <a:srgbClr val="FF0000"/>
                </a:solidFill>
                <a:effectLst/>
                <a:uLnTx/>
                <a:uFillTx/>
                <a:latin typeface="Century Gothic"/>
                <a:ea typeface="+mn-ea"/>
                <a:cs typeface="Century Gothic"/>
              </a:rPr>
              <a:t>drifts</a:t>
            </a:r>
            <a:r>
              <a:rPr kumimoji="1" sz="2100" b="0" i="0" u="none" strike="noStrike" kern="1200" cap="none" spc="2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95" normalizeH="0" baseline="0" noProof="0" dirty="0">
                <a:ln>
                  <a:noFill/>
                </a:ln>
                <a:solidFill>
                  <a:srgbClr val="002060"/>
                </a:solidFill>
                <a:effectLst/>
                <a:uLnTx/>
                <a:uFillTx/>
                <a:latin typeface="Century Gothic"/>
                <a:ea typeface="+mn-ea"/>
                <a:cs typeface="Century Gothic"/>
              </a:rPr>
              <a:t>over  </a:t>
            </a:r>
            <a:r>
              <a:rPr kumimoji="1" sz="2100" b="0" i="0" u="none" strike="noStrike" kern="1200" cap="none" spc="-60" normalizeH="0" baseline="0" noProof="0" dirty="0">
                <a:ln>
                  <a:noFill/>
                </a:ln>
                <a:solidFill>
                  <a:srgbClr val="002060"/>
                </a:solidFill>
                <a:effectLst/>
                <a:uLnTx/>
                <a:uFillTx/>
                <a:latin typeface="Century Gothic"/>
                <a:ea typeface="+mn-ea"/>
                <a:cs typeface="Century Gothic"/>
              </a:rPr>
              <a:t>time, </a:t>
            </a:r>
            <a:r>
              <a:rPr kumimoji="1" sz="2100" b="0" i="0" u="none" strike="noStrike" kern="1200" cap="none" spc="-130" normalizeH="0" baseline="0" noProof="0" dirty="0">
                <a:ln>
                  <a:noFill/>
                </a:ln>
                <a:solidFill>
                  <a:srgbClr val="002060"/>
                </a:solidFill>
                <a:effectLst/>
                <a:uLnTx/>
                <a:uFillTx/>
                <a:latin typeface="Century Gothic"/>
                <a:ea typeface="+mn-ea"/>
                <a:cs typeface="Century Gothic"/>
              </a:rPr>
              <a:t>as </a:t>
            </a:r>
            <a:r>
              <a:rPr kumimoji="1" sz="2100" b="0" i="0" u="none" strike="noStrike" kern="1200" cap="none" spc="-150" normalizeH="0" baseline="0" noProof="0" dirty="0">
                <a:ln>
                  <a:noFill/>
                </a:ln>
                <a:solidFill>
                  <a:srgbClr val="002060"/>
                </a:solidFill>
                <a:effectLst/>
                <a:uLnTx/>
                <a:uFillTx/>
                <a:latin typeface="Century Gothic"/>
                <a:ea typeface="+mn-ea"/>
                <a:cs typeface="Century Gothic"/>
              </a:rPr>
              <a:t>seen </a:t>
            </a:r>
            <a:r>
              <a:rPr kumimoji="1" sz="2100" b="0" i="0" u="none" strike="noStrike" kern="1200" cap="none" spc="25" normalizeH="0" baseline="0" noProof="0" dirty="0">
                <a:ln>
                  <a:noFill/>
                </a:ln>
                <a:solidFill>
                  <a:srgbClr val="002060"/>
                </a:solidFill>
                <a:effectLst/>
                <a:uLnTx/>
                <a:uFillTx/>
                <a:latin typeface="Century Gothic"/>
                <a:ea typeface="+mn-ea"/>
                <a:cs typeface="Century Gothic"/>
              </a:rPr>
              <a:t>in </a:t>
            </a:r>
            <a:r>
              <a:rPr kumimoji="1" sz="2100" b="0" i="0" u="none" strike="noStrike" kern="1200" cap="none" spc="-155" normalizeH="0" baseline="0" noProof="0" dirty="0">
                <a:ln>
                  <a:noFill/>
                </a:ln>
                <a:solidFill>
                  <a:srgbClr val="002060"/>
                </a:solidFill>
                <a:effectLst/>
                <a:uLnTx/>
                <a:uFillTx/>
                <a:latin typeface="Century Gothic"/>
                <a:ea typeface="+mn-ea"/>
                <a:cs typeface="Century Gothic"/>
              </a:rPr>
              <a:t>Course</a:t>
            </a:r>
            <a:r>
              <a:rPr kumimoji="1" sz="2100" b="0" i="0" u="none" strike="noStrike" kern="1200" cap="none" spc="-165" normalizeH="0" baseline="0" noProof="0" dirty="0">
                <a:ln>
                  <a:noFill/>
                </a:ln>
                <a:solidFill>
                  <a:srgbClr val="002060"/>
                </a:solidFill>
                <a:effectLst/>
                <a:uLnTx/>
                <a:uFillTx/>
                <a:latin typeface="Century Gothic"/>
                <a:ea typeface="+mn-ea"/>
                <a:cs typeface="Century Gothic"/>
              </a:rPr>
              <a:t> </a:t>
            </a:r>
            <a:r>
              <a:rPr kumimoji="1" sz="2100" b="0" i="0" u="none" strike="noStrike" kern="1200" cap="none" spc="114" normalizeH="0" baseline="0" noProof="0" dirty="0">
                <a:ln>
                  <a:noFill/>
                </a:ln>
                <a:solidFill>
                  <a:srgbClr val="002060"/>
                </a:solidFill>
                <a:effectLst/>
                <a:uLnTx/>
                <a:uFillTx/>
                <a:latin typeface="Century Gothic"/>
                <a:ea typeface="+mn-ea"/>
                <a:cs typeface="Century Gothic"/>
              </a:rPr>
              <a:t>2</a:t>
            </a:r>
            <a:endParaRPr kumimoji="1" sz="2100" b="0" i="0" u="none" strike="noStrike" kern="1200" cap="none" spc="0" normalizeH="0" baseline="0" noProof="0" dirty="0">
              <a:ln>
                <a:noFill/>
              </a:ln>
              <a:solidFill>
                <a:prstClr val="black"/>
              </a:solidFill>
              <a:effectLst/>
              <a:uLnTx/>
              <a:uFillTx/>
              <a:latin typeface="Century Gothic"/>
              <a:ea typeface="+mn-ea"/>
              <a:cs typeface="Century Gothic"/>
            </a:endParaRPr>
          </a:p>
        </p:txBody>
      </p:sp>
      <p:sp>
        <p:nvSpPr>
          <p:cNvPr id="4" name="テキスト ボックス 3"/>
          <p:cNvSpPr txBox="1"/>
          <p:nvPr/>
        </p:nvSpPr>
        <p:spPr>
          <a:xfrm>
            <a:off x="8382000" y="152400"/>
            <a:ext cx="1524000" cy="1477328"/>
          </a:xfrm>
          <a:prstGeom prst="rect">
            <a:avLst/>
          </a:prstGeom>
          <a:noFill/>
        </p:spPr>
        <p:txBody>
          <a:bodyPr wrap="square" rtlCol="0">
            <a:spAutoFit/>
          </a:bodyPr>
          <a:lstStyle/>
          <a:p>
            <a:r>
              <a:rPr lang="en-US" altLang="ja-JP" dirty="0" smtClean="0"/>
              <a:t>Incrementally</a:t>
            </a:r>
            <a:r>
              <a:rPr lang="ja-JP" altLang="en-US" dirty="0" smtClean="0"/>
              <a:t>という言葉が出たら、大体</a:t>
            </a:r>
            <a:r>
              <a:rPr lang="en-US" altLang="ja-JP" dirty="0" smtClean="0"/>
              <a:t>drift</a:t>
            </a:r>
            <a:r>
              <a:rPr lang="ja-JP" altLang="en-US" dirty="0" smtClean="0"/>
              <a:t>課題があると思う。</a:t>
            </a:r>
            <a:endParaRPr kumimoji="1" lang="ja-JP" altLang="en-US" dirty="0"/>
          </a:p>
        </p:txBody>
      </p:sp>
      <p:sp>
        <p:nvSpPr>
          <p:cNvPr id="5" name="正方形/長方形 4"/>
          <p:cNvSpPr/>
          <p:nvPr/>
        </p:nvSpPr>
        <p:spPr>
          <a:xfrm>
            <a:off x="10134600" y="76200"/>
            <a:ext cx="1828800" cy="1754326"/>
          </a:xfrm>
          <a:prstGeom prst="rect">
            <a:avLst/>
          </a:prstGeom>
        </p:spPr>
        <p:txBody>
          <a:bodyPr wrap="square">
            <a:spAutoFit/>
          </a:bodyPr>
          <a:lstStyle/>
          <a:p>
            <a:r>
              <a:rPr lang="en-US" altLang="ja-JP" dirty="0">
                <a:solidFill>
                  <a:srgbClr val="000000"/>
                </a:solidFill>
                <a:latin typeface="BSZPYG+HelveticaNeue"/>
              </a:rPr>
              <a:t>similar to the concept of wheel </a:t>
            </a:r>
            <a:r>
              <a:rPr lang="en-US" altLang="ja-JP" dirty="0" err="1">
                <a:solidFill>
                  <a:srgbClr val="000000"/>
                </a:solidFill>
                <a:latin typeface="BSZPYG+HelveticaNeue"/>
              </a:rPr>
              <a:t>odometry</a:t>
            </a:r>
            <a:r>
              <a:rPr lang="en-US" altLang="ja-JP" dirty="0">
                <a:solidFill>
                  <a:srgbClr val="000000"/>
                </a:solidFill>
                <a:latin typeface="BSZPYG+HelveticaNeue"/>
              </a:rPr>
              <a:t>, but with cameras instead of encoders. </a:t>
            </a:r>
            <a:endParaRPr lang="ja-JP" altLang="en-US" dirty="0"/>
          </a:p>
        </p:txBody>
      </p:sp>
      <p:sp>
        <p:nvSpPr>
          <p:cNvPr id="7" name="正方形/長方形 6"/>
          <p:cNvSpPr/>
          <p:nvPr/>
        </p:nvSpPr>
        <p:spPr>
          <a:xfrm>
            <a:off x="8534400" y="1676400"/>
            <a:ext cx="3657600" cy="3693319"/>
          </a:xfrm>
          <a:prstGeom prst="rect">
            <a:avLst/>
          </a:prstGeom>
        </p:spPr>
        <p:txBody>
          <a:bodyPr wrap="square">
            <a:spAutoFit/>
          </a:bodyPr>
          <a:lstStyle/>
          <a:p>
            <a:pPr marL="285750" indent="-285750">
              <a:buFontTx/>
              <a:buChar char="-"/>
            </a:pPr>
            <a:r>
              <a:rPr lang="en-US" altLang="ja-JP" dirty="0" smtClean="0">
                <a:solidFill>
                  <a:srgbClr val="000000"/>
                </a:solidFill>
                <a:latin typeface="BSZPYG+HelveticaNeue"/>
              </a:rPr>
              <a:t>we </a:t>
            </a:r>
            <a:r>
              <a:rPr lang="en-US" altLang="ja-JP" dirty="0">
                <a:solidFill>
                  <a:srgbClr val="000000"/>
                </a:solidFill>
                <a:latin typeface="BSZPYG+HelveticaNeue"/>
              </a:rPr>
              <a:t>usually </a:t>
            </a:r>
            <a:r>
              <a:rPr lang="en-US" altLang="ja-JP" dirty="0">
                <a:solidFill>
                  <a:srgbClr val="FF0000"/>
                </a:solidFill>
                <a:latin typeface="BSZPYG+HelveticaNeue"/>
              </a:rPr>
              <a:t>cannot</a:t>
            </a:r>
            <a:r>
              <a:rPr lang="en-US" altLang="ja-JP" dirty="0">
                <a:solidFill>
                  <a:srgbClr val="000000"/>
                </a:solidFill>
                <a:latin typeface="BSZPYG+HelveticaNeue"/>
              </a:rPr>
              <a:t> estimate the </a:t>
            </a:r>
            <a:r>
              <a:rPr lang="en-US" altLang="ja-JP" dirty="0">
                <a:solidFill>
                  <a:srgbClr val="FF0000"/>
                </a:solidFill>
                <a:latin typeface="BSZPYG+HelveticaNeue"/>
              </a:rPr>
              <a:t>absolute</a:t>
            </a:r>
            <a:r>
              <a:rPr lang="en-US" altLang="ja-JP" dirty="0">
                <a:solidFill>
                  <a:srgbClr val="000000"/>
                </a:solidFill>
                <a:latin typeface="BSZPYG+HelveticaNeue"/>
              </a:rPr>
              <a:t> </a:t>
            </a:r>
            <a:r>
              <a:rPr lang="en-US" altLang="ja-JP" dirty="0">
                <a:solidFill>
                  <a:srgbClr val="FF0000"/>
                </a:solidFill>
                <a:latin typeface="BSZPYG+HelveticaNeue"/>
              </a:rPr>
              <a:t>scale</a:t>
            </a:r>
            <a:r>
              <a:rPr lang="en-US" altLang="ja-JP" dirty="0">
                <a:solidFill>
                  <a:srgbClr val="000000"/>
                </a:solidFill>
                <a:latin typeface="BSZPYG+HelveticaNeue"/>
              </a:rPr>
              <a:t> </a:t>
            </a:r>
            <a:r>
              <a:rPr lang="en-US" altLang="ja-JP" dirty="0">
                <a:solidFill>
                  <a:srgbClr val="FF0000"/>
                </a:solidFill>
                <a:latin typeface="BSZPYG+HelveticaNeue"/>
              </a:rPr>
              <a:t>from</a:t>
            </a:r>
            <a:r>
              <a:rPr lang="en-US" altLang="ja-JP" dirty="0">
                <a:solidFill>
                  <a:srgbClr val="000000"/>
                </a:solidFill>
                <a:latin typeface="BSZPYG+HelveticaNeue"/>
              </a:rPr>
              <a:t> </a:t>
            </a:r>
            <a:r>
              <a:rPr lang="en-US" altLang="ja-JP" dirty="0">
                <a:solidFill>
                  <a:srgbClr val="FF0000"/>
                </a:solidFill>
                <a:latin typeface="BSZPYG+HelveticaNeue"/>
              </a:rPr>
              <a:t>a</a:t>
            </a:r>
            <a:r>
              <a:rPr lang="en-US" altLang="ja-JP" dirty="0">
                <a:solidFill>
                  <a:srgbClr val="000000"/>
                </a:solidFill>
                <a:latin typeface="BSZPYG+HelveticaNeue"/>
              </a:rPr>
              <a:t> </a:t>
            </a:r>
            <a:r>
              <a:rPr lang="en-US" altLang="ja-JP" dirty="0">
                <a:solidFill>
                  <a:srgbClr val="FF0000"/>
                </a:solidFill>
                <a:latin typeface="BSZPYG+HelveticaNeue"/>
              </a:rPr>
              <a:t>single</a:t>
            </a:r>
            <a:r>
              <a:rPr lang="en-US" altLang="ja-JP" dirty="0">
                <a:solidFill>
                  <a:srgbClr val="000000"/>
                </a:solidFill>
                <a:latin typeface="BSZPYG+HelveticaNeue"/>
              </a:rPr>
              <a:t> </a:t>
            </a:r>
            <a:r>
              <a:rPr lang="en-US" altLang="ja-JP" dirty="0">
                <a:solidFill>
                  <a:srgbClr val="FF0000"/>
                </a:solidFill>
                <a:latin typeface="BSZPYG+HelveticaNeue"/>
              </a:rPr>
              <a:t>camera</a:t>
            </a:r>
            <a:r>
              <a:rPr lang="en-US" altLang="ja-JP" dirty="0">
                <a:solidFill>
                  <a:srgbClr val="000000"/>
                </a:solidFill>
                <a:latin typeface="BSZPYG+HelveticaNeue"/>
              </a:rPr>
              <a:t>. </a:t>
            </a:r>
            <a:endParaRPr lang="en-US" altLang="ja-JP" sz="2400" dirty="0">
              <a:solidFill>
                <a:srgbClr val="000000"/>
              </a:solidFill>
              <a:latin typeface="BSZPYG+HelveticaNeue"/>
            </a:endParaRPr>
          </a:p>
          <a:p>
            <a:pPr marL="742950" lvl="1" indent="-285750">
              <a:buFontTx/>
              <a:buChar char="-"/>
            </a:pPr>
            <a:r>
              <a:rPr lang="en-US" altLang="ja-JP" dirty="0" smtClean="0">
                <a:solidFill>
                  <a:srgbClr val="000000"/>
                </a:solidFill>
                <a:latin typeface="BSZPYG+HelveticaNeue"/>
              </a:rPr>
              <a:t>often </a:t>
            </a:r>
            <a:r>
              <a:rPr lang="en-US" altLang="ja-JP" dirty="0">
                <a:solidFill>
                  <a:srgbClr val="000000"/>
                </a:solidFill>
                <a:latin typeface="BSZPYG+HelveticaNeue"/>
              </a:rPr>
              <a:t>a second camera or an inertial measurement unit. </a:t>
            </a:r>
            <a:endParaRPr lang="en-US" altLang="ja-JP" dirty="0" smtClean="0">
              <a:solidFill>
                <a:srgbClr val="000000"/>
              </a:solidFill>
              <a:latin typeface="BSZPYG+HelveticaNeue"/>
            </a:endParaRPr>
          </a:p>
          <a:p>
            <a:pPr marL="285750" indent="-285750">
              <a:buFontTx/>
              <a:buChar char="-"/>
            </a:pPr>
            <a:r>
              <a:rPr lang="en-US" altLang="ja-JP" dirty="0"/>
              <a:t>What this means is that estimation of motion produced from one camera can be stretched or compressed in the 3D world without affecting the pixel feature locations by adjusting the relative motion estimate between the two images</a:t>
            </a:r>
            <a:r>
              <a:rPr lang="en-US" altLang="ja-JP" dirty="0" smtClean="0"/>
              <a:t>.</a:t>
            </a:r>
            <a:endParaRPr lang="ja-JP" altLang="en-US" dirty="0"/>
          </a:p>
        </p:txBody>
      </p:sp>
      <p:cxnSp>
        <p:nvCxnSpPr>
          <p:cNvPr id="9" name="直線矢印コネクタ 8"/>
          <p:cNvCxnSpPr>
            <a:endCxn id="7" idx="1"/>
          </p:cNvCxnSpPr>
          <p:nvPr/>
        </p:nvCxnSpPr>
        <p:spPr>
          <a:xfrm flipV="1">
            <a:off x="7696200" y="3523060"/>
            <a:ext cx="838200" cy="5917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7796066" y="5564148"/>
            <a:ext cx="4219868" cy="923330"/>
          </a:xfrm>
          <a:prstGeom prst="rect">
            <a:avLst/>
          </a:prstGeom>
        </p:spPr>
        <p:txBody>
          <a:bodyPr wrap="square">
            <a:spAutoFit/>
          </a:bodyPr>
          <a:lstStyle/>
          <a:p>
            <a:r>
              <a:rPr lang="en-US" altLang="ja-JP" dirty="0">
                <a:solidFill>
                  <a:srgbClr val="000000"/>
                </a:solidFill>
                <a:latin typeface="BSZPYG+HelveticaNeue"/>
              </a:rPr>
              <a:t>di</a:t>
            </a:r>
            <a:r>
              <a:rPr lang="en-US" altLang="ja-JP" dirty="0">
                <a:solidFill>
                  <a:srgbClr val="000000"/>
                </a:solidFill>
                <a:latin typeface="GRXRJK+HelveticaNeue"/>
              </a:rPr>
              <a:t>ffi</a:t>
            </a:r>
            <a:r>
              <a:rPr lang="en-US" altLang="ja-JP" dirty="0">
                <a:solidFill>
                  <a:srgbClr val="000000"/>
                </a:solidFill>
                <a:latin typeface="BSZPYG+HelveticaNeue"/>
              </a:rPr>
              <a:t>cult to perform VO at </a:t>
            </a:r>
            <a:r>
              <a:rPr lang="en-US" altLang="ja-JP" dirty="0">
                <a:solidFill>
                  <a:srgbClr val="FF0000"/>
                </a:solidFill>
                <a:latin typeface="BSZPYG+HelveticaNeue"/>
              </a:rPr>
              <a:t>night</a:t>
            </a:r>
            <a:r>
              <a:rPr lang="en-US" altLang="ja-JP" dirty="0">
                <a:solidFill>
                  <a:srgbClr val="000000"/>
                </a:solidFill>
                <a:latin typeface="BSZPYG+HelveticaNeue"/>
              </a:rPr>
              <a:t> and in the presence of </a:t>
            </a:r>
            <a:r>
              <a:rPr lang="en-US" altLang="ja-JP" dirty="0" smtClean="0">
                <a:solidFill>
                  <a:srgbClr val="FF0000"/>
                </a:solidFill>
                <a:latin typeface="BSZPYG+HelveticaNeue"/>
              </a:rPr>
              <a:t>headlights</a:t>
            </a:r>
            <a:r>
              <a:rPr lang="ja-JP" altLang="en-US" dirty="0" smtClean="0">
                <a:solidFill>
                  <a:srgbClr val="000000"/>
                </a:solidFill>
                <a:latin typeface="BSZPYG+HelveticaNeue"/>
              </a:rPr>
              <a:t>（前照灯「ぜんしょうとう」）</a:t>
            </a:r>
            <a:r>
              <a:rPr lang="en-US" altLang="ja-JP" dirty="0" smtClean="0">
                <a:solidFill>
                  <a:srgbClr val="000000"/>
                </a:solidFill>
                <a:latin typeface="BSZPYG+HelveticaNeue"/>
              </a:rPr>
              <a:t> </a:t>
            </a:r>
            <a:r>
              <a:rPr lang="en-US" altLang="ja-JP" dirty="0">
                <a:solidFill>
                  <a:srgbClr val="000000"/>
                </a:solidFill>
                <a:latin typeface="BSZPYG+HelveticaNeue"/>
              </a:rPr>
              <a:t>and </a:t>
            </a:r>
            <a:r>
              <a:rPr lang="en-US" altLang="ja-JP" dirty="0" smtClean="0">
                <a:solidFill>
                  <a:srgbClr val="FF0000"/>
                </a:solidFill>
                <a:latin typeface="BSZPYG+HelveticaNeue"/>
              </a:rPr>
              <a:t>streetlights</a:t>
            </a:r>
            <a:r>
              <a:rPr lang="ja-JP" altLang="en-US" dirty="0" smtClean="0">
                <a:latin typeface="BSZPYG+HelveticaNeue"/>
              </a:rPr>
              <a:t>（街灯）</a:t>
            </a:r>
            <a:r>
              <a:rPr lang="en-US" altLang="ja-JP" dirty="0" smtClean="0">
                <a:solidFill>
                  <a:srgbClr val="000000"/>
                </a:solidFill>
                <a:latin typeface="BSZPYG+HelveticaNeue"/>
              </a:rPr>
              <a:t>.</a:t>
            </a:r>
            <a:endParaRPr lang="ja-JP" altLang="en-US" dirty="0"/>
          </a:p>
        </p:txBody>
      </p:sp>
      <p:cxnSp>
        <p:nvCxnSpPr>
          <p:cNvPr id="14" name="直線矢印コネクタ 13"/>
          <p:cNvCxnSpPr>
            <a:endCxn id="10" idx="0"/>
          </p:cNvCxnSpPr>
          <p:nvPr/>
        </p:nvCxnSpPr>
        <p:spPr>
          <a:xfrm>
            <a:off x="6629400" y="4648200"/>
            <a:ext cx="3276600" cy="9159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384788" y="5562777"/>
            <a:ext cx="6096000" cy="646331"/>
          </a:xfrm>
          <a:prstGeom prst="rect">
            <a:avLst/>
          </a:prstGeom>
        </p:spPr>
        <p:txBody>
          <a:bodyPr>
            <a:spAutoFit/>
          </a:bodyPr>
          <a:lstStyle/>
          <a:p>
            <a:r>
              <a:rPr lang="en-US" altLang="ja-JP" dirty="0">
                <a:solidFill>
                  <a:srgbClr val="000000"/>
                </a:solidFill>
                <a:latin typeface="BSZPYG+HelveticaNeue"/>
              </a:rPr>
              <a:t>For this reason, we often quote VO </a:t>
            </a:r>
            <a:r>
              <a:rPr lang="en-US" altLang="ja-JP" dirty="0">
                <a:solidFill>
                  <a:srgbClr val="FF0000"/>
                </a:solidFill>
                <a:latin typeface="BSZPYG+HelveticaNeue"/>
              </a:rPr>
              <a:t>performance</a:t>
            </a:r>
            <a:r>
              <a:rPr lang="en-US" altLang="ja-JP" dirty="0">
                <a:solidFill>
                  <a:srgbClr val="000000"/>
                </a:solidFill>
                <a:latin typeface="BSZPYG+HelveticaNeue"/>
              </a:rPr>
              <a:t> as a </a:t>
            </a:r>
            <a:r>
              <a:rPr lang="en-US" altLang="ja-JP" dirty="0">
                <a:solidFill>
                  <a:srgbClr val="FF0000"/>
                </a:solidFill>
                <a:latin typeface="BSZPYG+HelveticaNeue"/>
              </a:rPr>
              <a:t>percentage</a:t>
            </a:r>
            <a:r>
              <a:rPr lang="en-US" altLang="ja-JP" dirty="0">
                <a:solidFill>
                  <a:srgbClr val="000000"/>
                </a:solidFill>
                <a:latin typeface="BSZPYG+HelveticaNeue"/>
              </a:rPr>
              <a:t> </a:t>
            </a:r>
            <a:r>
              <a:rPr lang="en-US" altLang="ja-JP" dirty="0">
                <a:solidFill>
                  <a:srgbClr val="FF0000"/>
                </a:solidFill>
                <a:latin typeface="BSZPYG+HelveticaNeue"/>
              </a:rPr>
              <a:t>error</a:t>
            </a:r>
            <a:r>
              <a:rPr lang="en-US" altLang="ja-JP" dirty="0">
                <a:solidFill>
                  <a:srgbClr val="000000"/>
                </a:solidFill>
                <a:latin typeface="BSZPYG+HelveticaNeue"/>
              </a:rPr>
              <a:t> </a:t>
            </a:r>
            <a:r>
              <a:rPr lang="en-US" altLang="ja-JP" dirty="0">
                <a:solidFill>
                  <a:srgbClr val="FF0000"/>
                </a:solidFill>
                <a:latin typeface="BSZPYG+HelveticaNeue"/>
              </a:rPr>
              <a:t>per unit distance travelled</a:t>
            </a:r>
            <a:r>
              <a:rPr lang="en-US" altLang="ja-JP" dirty="0">
                <a:solidFill>
                  <a:srgbClr val="000000"/>
                </a:solidFill>
                <a:latin typeface="BSZPYG+HelveticaNeue"/>
              </a:rPr>
              <a:t>. </a:t>
            </a:r>
            <a:endParaRPr lang="ja-JP" altLang="en-US" dirty="0"/>
          </a:p>
        </p:txBody>
      </p:sp>
    </p:spTree>
    <p:extLst>
      <p:ext uri="{BB962C8B-B14F-4D97-AF65-F5344CB8AC3E}">
        <p14:creationId xmlns:p14="http://schemas.microsoft.com/office/powerpoint/2010/main" val="11725736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4343400" cy="574040"/>
          </a:xfrm>
          <a:prstGeom prst="rect">
            <a:avLst/>
          </a:prstGeom>
        </p:spPr>
        <p:txBody>
          <a:bodyPr vert="horz" wrap="square" lIns="0" tIns="12700" rIns="0" bIns="0" rtlCol="0">
            <a:spAutoFit/>
          </a:bodyPr>
          <a:lstStyle/>
          <a:p>
            <a:pPr marL="12700">
              <a:lnSpc>
                <a:spcPct val="100000"/>
              </a:lnSpc>
              <a:spcBef>
                <a:spcPts val="100"/>
              </a:spcBef>
            </a:pPr>
            <a:r>
              <a:rPr spc="40" dirty="0">
                <a:latin typeface="Calibri"/>
                <a:cs typeface="Calibri"/>
              </a:rPr>
              <a:t>Problem</a:t>
            </a:r>
            <a:r>
              <a:rPr spc="225" dirty="0">
                <a:latin typeface="Calibri"/>
                <a:cs typeface="Calibri"/>
              </a:rPr>
              <a:t> </a:t>
            </a:r>
            <a:r>
              <a:rPr spc="40" dirty="0">
                <a:latin typeface="Calibri"/>
                <a:cs typeface="Calibri"/>
              </a:rPr>
              <a:t>Formulation:</a:t>
            </a:r>
          </a:p>
        </p:txBody>
      </p:sp>
      <mc:AlternateContent xmlns:mc="http://schemas.openxmlformats.org/markup-compatibility/2006" xmlns:a14="http://schemas.microsoft.com/office/drawing/2010/main">
        <mc:Choice Requires="a14">
          <p:sp>
            <p:nvSpPr>
              <p:cNvPr id="3" name="object 3"/>
              <p:cNvSpPr txBox="1"/>
              <p:nvPr/>
            </p:nvSpPr>
            <p:spPr>
              <a:xfrm>
                <a:off x="462865" y="1461008"/>
                <a:ext cx="8168640" cy="845744"/>
              </a:xfrm>
              <a:prstGeom prst="rect">
                <a:avLst/>
              </a:prstGeom>
            </p:spPr>
            <p:txBody>
              <a:bodyPr vert="horz" wrap="square" lIns="0" tIns="6350" rIns="0" bIns="0" rtlCol="0">
                <a:spAutoFit/>
              </a:bodyPr>
              <a:lstStyle/>
              <a:p>
                <a:pPr marL="336550" marR="43180" lvl="0" indent="-285750" algn="l" defTabSz="914400" rtl="0" eaLnBrk="1" fontAlgn="auto" latinLnBrk="0" hangingPunct="1">
                  <a:lnSpc>
                    <a:spcPct val="101499"/>
                  </a:lnSpc>
                  <a:spcBef>
                    <a:spcPts val="50"/>
                  </a:spcBef>
                  <a:spcAft>
                    <a:spcPts val="0"/>
                  </a:spcAft>
                  <a:buClrTx/>
                  <a:buSzTx/>
                  <a:buFont typeface="Arial"/>
                  <a:buChar char="•"/>
                  <a:tabLst>
                    <a:tab pos="335915" algn="l"/>
                    <a:tab pos="336550" algn="l"/>
                  </a:tabLst>
                  <a:defRPr/>
                </a:pPr>
                <a:r>
                  <a:rPr kumimoji="1" lang="en-US" sz="2700" b="0" i="0" u="none" strike="noStrike" kern="1200" cap="none" spc="-5" normalizeH="0" baseline="0" noProof="0" dirty="0" smtClean="0">
                    <a:ln>
                      <a:noFill/>
                    </a:ln>
                    <a:solidFill>
                      <a:srgbClr val="002060"/>
                    </a:solidFill>
                    <a:effectLst/>
                    <a:uLnTx/>
                    <a:uFillTx/>
                    <a:latin typeface="Tahoma"/>
                    <a:ea typeface="+mn-ea"/>
                    <a:cs typeface="Tahoma"/>
                  </a:rPr>
                  <a:t>Estimate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50" normalizeH="0" baseline="0" noProof="0" dirty="0">
                    <a:ln>
                      <a:noFill/>
                    </a:ln>
                    <a:solidFill>
                      <a:srgbClr val="FF0000"/>
                    </a:solidFill>
                    <a:effectLst/>
                    <a:uLnTx/>
                    <a:uFillTx/>
                    <a:latin typeface="Tahoma"/>
                    <a:ea typeface="+mn-ea"/>
                    <a:cs typeface="Tahoma"/>
                  </a:rPr>
                  <a:t>camera</a:t>
                </a:r>
                <a:r>
                  <a:rPr kumimoji="1" lang="en-US" sz="2700" b="0" i="0" u="none" strike="noStrike" kern="1200" cap="none" spc="-50" normalizeH="0" baseline="0" noProof="0" dirty="0">
                    <a:ln>
                      <a:noFill/>
                    </a:ln>
                    <a:solidFill>
                      <a:srgbClr val="002060"/>
                    </a:solidFill>
                    <a:effectLst/>
                    <a:uLnTx/>
                    <a:uFillTx/>
                    <a:latin typeface="Tahoma"/>
                    <a:ea typeface="+mn-ea"/>
                    <a:cs typeface="Tahoma"/>
                  </a:rPr>
                  <a:t> </a:t>
                </a:r>
                <a:r>
                  <a:rPr kumimoji="1" lang="en-US" sz="2700" b="0" i="0" u="none" strike="noStrike" kern="1200" cap="none" spc="-35" normalizeH="0" baseline="0" noProof="0" dirty="0" smtClean="0">
                    <a:ln>
                      <a:noFill/>
                    </a:ln>
                    <a:solidFill>
                      <a:srgbClr val="FF0000"/>
                    </a:solidFill>
                    <a:effectLst/>
                    <a:uLnTx/>
                    <a:uFillTx/>
                    <a:latin typeface="Tahoma"/>
                    <a:ea typeface="+mn-ea"/>
                    <a:cs typeface="Tahoma"/>
                  </a:rPr>
                  <a:t>motion</a:t>
                </a:r>
                <a:r>
                  <a:rPr kumimoji="1" lang="en-US" sz="2700" b="0" i="0" u="none" strike="noStrike" kern="1200" cap="none" spc="-35" normalizeH="0" baseline="0" noProof="0" dirty="0" smtClean="0">
                    <a:ln>
                      <a:noFill/>
                    </a:ln>
                    <a:solidFill>
                      <a:srgbClr val="002060"/>
                    </a:solidFill>
                    <a:effectLst/>
                    <a:uLnTx/>
                    <a:uFillTx/>
                    <a:latin typeface="Tahoma"/>
                    <a:ea typeface="+mn-ea"/>
                    <a:cs typeface="Tahoma"/>
                  </a:rPr>
                  <a:t> </a:t>
                </a:r>
                <a14:m>
                  <m:oMath xmlns:m="http://schemas.openxmlformats.org/officeDocument/2006/math">
                    <m:sSub>
                      <m:sSubPr>
                        <m:ctrlPr>
                          <a:rPr kumimoji="1" lang="en-US" sz="2700" b="0" i="1" u="none" strike="noStrike" kern="1200" cap="none" spc="-3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35" normalizeH="0" baseline="0" noProof="0" smtClean="0">
                            <a:ln>
                              <a:noFill/>
                            </a:ln>
                            <a:solidFill>
                              <a:srgbClr val="002060"/>
                            </a:solidFill>
                            <a:effectLst/>
                            <a:uLnTx/>
                            <a:uFillTx/>
                            <a:latin typeface="Cambria Math" panose="02040503050406030204" pitchFamily="18" charset="0"/>
                            <a:ea typeface="+mn-ea"/>
                            <a:cs typeface="Tahoma"/>
                          </a:rPr>
                          <m:t>𝑇</m:t>
                        </m:r>
                      </m:e>
                      <m:sub>
                        <m:r>
                          <a:rPr kumimoji="1" lang="en-US" sz="2700" b="0" i="1" u="none" strike="noStrike" kern="1200" cap="none" spc="-35" normalizeH="0" baseline="0" noProof="0" smtClean="0">
                            <a:ln>
                              <a:noFill/>
                            </a:ln>
                            <a:solidFill>
                              <a:srgbClr val="002060"/>
                            </a:solidFill>
                            <a:effectLst/>
                            <a:uLnTx/>
                            <a:uFillTx/>
                            <a:latin typeface="Cambria Math" panose="02040503050406030204" pitchFamily="18" charset="0"/>
                            <a:ea typeface="+mn-ea"/>
                            <a:cs typeface="Tahoma"/>
                          </a:rPr>
                          <m:t>𝑘</m:t>
                        </m:r>
                      </m:sub>
                    </m:sSub>
                  </m:oMath>
                </a14:m>
                <a:r>
                  <a:rPr kumimoji="1" lang="en-US" sz="2700" b="0" i="0" u="none" strike="noStrike" kern="1200" cap="none" spc="-35" normalizeH="0" noProof="0" dirty="0" smtClean="0">
                    <a:ln>
                      <a:noFill/>
                    </a:ln>
                    <a:solidFill>
                      <a:srgbClr val="002060"/>
                    </a:solidFill>
                    <a:effectLst/>
                    <a:uLnTx/>
                    <a:uFillTx/>
                    <a:latin typeface="Tahoma"/>
                    <a:ea typeface="+mn-ea"/>
                    <a:cs typeface="Tahoma"/>
                  </a:rPr>
                  <a:t> </a:t>
                </a:r>
                <a:r>
                  <a:rPr kumimoji="1" lang="en-US" sz="2700" b="0" i="0" u="none" strike="noStrike" kern="1200" cap="none" spc="-75" normalizeH="0" baseline="0" noProof="0" dirty="0" smtClean="0">
                    <a:ln>
                      <a:noFill/>
                    </a:ln>
                    <a:solidFill>
                      <a:srgbClr val="002060"/>
                    </a:solidFill>
                    <a:effectLst/>
                    <a:uLnTx/>
                    <a:uFillTx/>
                    <a:latin typeface="Tahoma"/>
                    <a:ea typeface="+mn-ea"/>
                    <a:cs typeface="Tahoma"/>
                  </a:rPr>
                  <a:t>between </a:t>
                </a:r>
                <a:r>
                  <a:rPr kumimoji="1" lang="en-US" sz="2700" b="0" i="0" u="none" strike="noStrike" kern="1200" cap="none" spc="-25" normalizeH="0" baseline="0" noProof="0" dirty="0">
                    <a:ln>
                      <a:noFill/>
                    </a:ln>
                    <a:solidFill>
                      <a:srgbClr val="002060"/>
                    </a:solidFill>
                    <a:effectLst/>
                    <a:uLnTx/>
                    <a:uFillTx/>
                    <a:latin typeface="Tahoma"/>
                    <a:ea typeface="+mn-ea"/>
                    <a:cs typeface="Tahoma"/>
                  </a:rPr>
                  <a:t>consecutive  </a:t>
                </a:r>
                <a:r>
                  <a:rPr kumimoji="1" lang="en-US" sz="2700" b="0" i="0" u="none" strike="noStrike" kern="1200" cap="none" spc="-45" normalizeH="0" baseline="0" noProof="0" dirty="0" smtClean="0">
                    <a:ln>
                      <a:noFill/>
                    </a:ln>
                    <a:solidFill>
                      <a:srgbClr val="002060"/>
                    </a:solidFill>
                    <a:effectLst/>
                    <a:uLnTx/>
                    <a:uFillTx/>
                    <a:latin typeface="Tahoma"/>
                    <a:ea typeface="+mn-ea"/>
                    <a:cs typeface="Tahoma"/>
                  </a:rPr>
                  <a:t>images </a:t>
                </a:r>
                <a14:m>
                  <m:oMath xmlns:m="http://schemas.openxmlformats.org/officeDocument/2006/math">
                    <m:sSub>
                      <m:sSubPr>
                        <m:ctrlP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t>𝐼</m:t>
                        </m:r>
                      </m:e>
                      <m:sub>
                        <m: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t>𝑘</m:t>
                        </m:r>
                        <m:r>
                          <a:rPr kumimoji="1" lang="en-US" sz="2700" b="0" i="1" u="none" strike="noStrike" kern="1200" cap="none" spc="-45" normalizeH="0" baseline="0" noProof="0" smtClean="0">
                            <a:ln>
                              <a:noFill/>
                            </a:ln>
                            <a:solidFill>
                              <a:srgbClr val="002060"/>
                            </a:solidFill>
                            <a:effectLst/>
                            <a:uLnTx/>
                            <a:uFillTx/>
                            <a:latin typeface="Cambria Math" panose="02040503050406030204" pitchFamily="18" charset="0"/>
                            <a:ea typeface="+mn-ea"/>
                            <a:cs typeface="Tahoma"/>
                          </a:rPr>
                          <m:t>−1</m:t>
                        </m:r>
                      </m:sub>
                    </m:sSub>
                  </m:oMath>
                </a14:m>
                <a:r>
                  <a:rPr kumimoji="1" lang="en-US" sz="2700" b="0" i="0" u="none" strike="noStrike" kern="1200" cap="none" spc="-45" normalizeH="0" noProof="0" dirty="0" smtClean="0">
                    <a:ln>
                      <a:noFill/>
                    </a:ln>
                    <a:solidFill>
                      <a:srgbClr val="002060"/>
                    </a:solidFill>
                    <a:effectLst/>
                    <a:uLnTx/>
                    <a:uFillTx/>
                    <a:latin typeface="Tahoma"/>
                    <a:ea typeface="+mn-ea"/>
                    <a:cs typeface="Tahoma"/>
                  </a:rPr>
                  <a:t> </a:t>
                </a:r>
                <a:r>
                  <a:rPr kumimoji="1" lang="en-US" sz="2700" b="0" i="0" u="none" strike="noStrike" kern="1200" cap="none" spc="-90" normalizeH="0" baseline="0" noProof="0" dirty="0" smtClean="0">
                    <a:ln>
                      <a:noFill/>
                    </a:ln>
                    <a:solidFill>
                      <a:srgbClr val="002060"/>
                    </a:solidFill>
                    <a:effectLst/>
                    <a:uLnTx/>
                    <a:uFillTx/>
                    <a:latin typeface="Tahoma"/>
                    <a:ea typeface="+mn-ea"/>
                    <a:cs typeface="Tahoma"/>
                  </a:rPr>
                  <a:t>and</a:t>
                </a:r>
                <a:r>
                  <a:rPr kumimoji="1" lang="en-US" sz="2700" b="0" i="0" u="none" strike="noStrike" kern="1200" cap="none" spc="-50" normalizeH="0" baseline="0" noProof="0" dirty="0" smtClean="0">
                    <a:ln>
                      <a:noFill/>
                    </a:ln>
                    <a:solidFill>
                      <a:srgbClr val="002060"/>
                    </a:solidFill>
                    <a:effectLst/>
                    <a:uLnTx/>
                    <a:uFillTx/>
                    <a:latin typeface="Tahoma"/>
                    <a:ea typeface="+mn-ea"/>
                    <a:cs typeface="Tahoma"/>
                  </a:rPr>
                  <a:t> </a:t>
                </a:r>
                <a14:m>
                  <m:oMath xmlns:m="http://schemas.openxmlformats.org/officeDocument/2006/math">
                    <m:sSub>
                      <m:sSubPr>
                        <m:ctrlP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𝐼</m:t>
                        </m:r>
                      </m:e>
                      <m:sub>
                        <m:r>
                          <a:rPr kumimoji="1" 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𝑘</m:t>
                        </m:r>
                      </m:sub>
                    </m:sSub>
                  </m:oMath>
                </a14:m>
                <a:endParaRPr kumimoji="1" sz="3000" b="0" i="0" u="none" strike="noStrike" kern="1200" cap="none" spc="0" normalizeH="0" baseline="-15277" noProof="0" dirty="0">
                  <a:ln>
                    <a:noFill/>
                  </a:ln>
                  <a:solidFill>
                    <a:prstClr val="black"/>
                  </a:solidFill>
                  <a:effectLst/>
                  <a:uLnTx/>
                  <a:uFillTx/>
                  <a:latin typeface="Cambria Math"/>
                  <a:ea typeface="+mn-ea"/>
                  <a:cs typeface="Cambria Math"/>
                </a:endParaRPr>
              </a:p>
            </p:txBody>
          </p:sp>
        </mc:Choice>
        <mc:Fallback xmlns="">
          <p:sp>
            <p:nvSpPr>
              <p:cNvPr id="3" name="object 3"/>
              <p:cNvSpPr txBox="1">
                <a:spLocks noRot="1" noChangeAspect="1" noMove="1" noResize="1" noEditPoints="1" noAdjustHandles="1" noChangeArrowheads="1" noChangeShapeType="1" noTextEdit="1"/>
              </p:cNvSpPr>
              <p:nvPr/>
            </p:nvSpPr>
            <p:spPr>
              <a:xfrm>
                <a:off x="462865" y="1461008"/>
                <a:ext cx="8168640" cy="845744"/>
              </a:xfrm>
              <a:prstGeom prst="rect">
                <a:avLst/>
              </a:prstGeom>
              <a:blipFill>
                <a:blip r:embed="rId2"/>
                <a:stretch>
                  <a:fillRect l="-1791" t="-15217" r="-4030" b="-202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475565" y="3606800"/>
                <a:ext cx="7717790" cy="1262525"/>
              </a:xfrm>
              <a:prstGeom prst="rect">
                <a:avLst/>
              </a:prstGeom>
            </p:spPr>
            <p:txBody>
              <a:bodyPr vert="horz" wrap="square" lIns="0" tIns="31115" rIns="0" bIns="0" rtlCol="0">
                <a:spAutoFit/>
              </a:bodyPr>
              <a:lstStyle/>
              <a:p>
                <a:pPr marL="323850" marR="30480" lvl="0" indent="-285750" algn="just" defTabSz="914400" rtl="0" eaLnBrk="1" fontAlgn="auto" latinLnBrk="0" hangingPunct="1">
                  <a:lnSpc>
                    <a:spcPts val="3190"/>
                  </a:lnSpc>
                  <a:spcBef>
                    <a:spcPts val="245"/>
                  </a:spcBef>
                  <a:spcAft>
                    <a:spcPts val="0"/>
                  </a:spcAft>
                  <a:buClrTx/>
                  <a:buSzTx/>
                  <a:buFont typeface="Arial"/>
                  <a:buChar char="•"/>
                  <a:tabLst>
                    <a:tab pos="323850" algn="l"/>
                  </a:tabLst>
                  <a:defRPr/>
                </a:pPr>
                <a:r>
                  <a:rPr kumimoji="1" lang="en-US" sz="2700" b="0" i="0" u="none" strike="noStrike" kern="1200" cap="none" spc="-35" normalizeH="0" baseline="0" noProof="0" dirty="0" smtClean="0">
                    <a:ln>
                      <a:noFill/>
                    </a:ln>
                    <a:solidFill>
                      <a:srgbClr val="FF0000"/>
                    </a:solidFill>
                    <a:effectLst/>
                    <a:uLnTx/>
                    <a:uFillTx/>
                    <a:latin typeface="Tahoma"/>
                    <a:ea typeface="+mn-ea"/>
                    <a:cs typeface="Tahoma"/>
                  </a:rPr>
                  <a:t>Concatenating</a:t>
                </a:r>
                <a:r>
                  <a:rPr kumimoji="1" lang="en-US" sz="2700" b="0" i="0" u="none" strike="noStrike" kern="1200" cap="none" spc="-35" normalizeH="0" baseline="0" noProof="0" dirty="0" smtClean="0">
                    <a:ln>
                      <a:noFill/>
                    </a:ln>
                    <a:solidFill>
                      <a:srgbClr val="002060"/>
                    </a:solidFill>
                    <a:effectLst/>
                    <a:uLnTx/>
                    <a:uFillTx/>
                    <a:latin typeface="Tahoma"/>
                    <a:ea typeface="+mn-ea"/>
                    <a:cs typeface="Tahoma"/>
                  </a:rPr>
                  <a:t> </a:t>
                </a:r>
                <a:r>
                  <a:rPr kumimoji="1" lang="en-US" sz="2700" b="0" i="0" u="none" strike="noStrike" kern="1200" cap="none" spc="-45" normalizeH="0" baseline="0" noProof="0" dirty="0">
                    <a:ln>
                      <a:noFill/>
                    </a:ln>
                    <a:solidFill>
                      <a:srgbClr val="002060"/>
                    </a:solidFill>
                    <a:effectLst/>
                    <a:uLnTx/>
                    <a:uFillTx/>
                    <a:latin typeface="Tahoma"/>
                    <a:ea typeface="+mn-ea"/>
                    <a:cs typeface="Tahoma"/>
                  </a:rPr>
                  <a:t>these </a:t>
                </a:r>
                <a:r>
                  <a:rPr kumimoji="1" lang="en-US" sz="2700" b="0" i="0" u="none" strike="noStrike" kern="1200" cap="none" spc="-10" normalizeH="0" baseline="0" noProof="0" dirty="0">
                    <a:ln>
                      <a:noFill/>
                    </a:ln>
                    <a:solidFill>
                      <a:srgbClr val="FF0000"/>
                    </a:solidFill>
                    <a:effectLst/>
                    <a:uLnTx/>
                    <a:uFillTx/>
                    <a:latin typeface="Tahoma"/>
                    <a:ea typeface="+mn-ea"/>
                    <a:cs typeface="Tahoma"/>
                  </a:rPr>
                  <a:t>single</a:t>
                </a:r>
                <a:r>
                  <a:rPr kumimoji="1" lang="en-US" sz="2700" b="0" i="0" u="none" strike="noStrike" kern="1200" cap="none" spc="-10" normalizeH="0" baseline="0" noProof="0" dirty="0">
                    <a:ln>
                      <a:noFill/>
                    </a:ln>
                    <a:solidFill>
                      <a:srgbClr val="002060"/>
                    </a:solidFill>
                    <a:effectLst/>
                    <a:uLnTx/>
                    <a:uFillTx/>
                    <a:latin typeface="Tahoma"/>
                    <a:ea typeface="+mn-ea"/>
                    <a:cs typeface="Tahoma"/>
                  </a:rPr>
                  <a:t> </a:t>
                </a:r>
                <a:r>
                  <a:rPr kumimoji="1" lang="en-US" sz="2700" b="0" i="0" u="none" strike="noStrike" kern="1200" cap="none" spc="-70" normalizeH="0" baseline="0" noProof="0" dirty="0">
                    <a:ln>
                      <a:noFill/>
                    </a:ln>
                    <a:solidFill>
                      <a:srgbClr val="FF0000"/>
                    </a:solidFill>
                    <a:effectLst/>
                    <a:uLnTx/>
                    <a:uFillTx/>
                    <a:latin typeface="Tahoma"/>
                    <a:ea typeface="+mn-ea"/>
                    <a:cs typeface="Tahoma"/>
                  </a:rPr>
                  <a:t>movements</a:t>
                </a:r>
                <a:r>
                  <a:rPr kumimoji="1" lang="en-US" sz="2700" b="0" i="0" u="none" strike="noStrike" kern="1200" cap="none" spc="-70" normalizeH="0" baseline="0" noProof="0" dirty="0">
                    <a:ln>
                      <a:noFill/>
                    </a:ln>
                    <a:solidFill>
                      <a:srgbClr val="002060"/>
                    </a:solidFill>
                    <a:effectLst/>
                    <a:uLnTx/>
                    <a:uFillTx/>
                    <a:latin typeface="Tahoma"/>
                    <a:ea typeface="+mn-ea"/>
                    <a:cs typeface="Tahoma"/>
                  </a:rPr>
                  <a:t> </a:t>
                </a:r>
                <a:r>
                  <a:rPr kumimoji="1" lang="en-US" sz="2700" b="0" i="0" u="none" strike="noStrike" kern="1200" cap="none" spc="-40" normalizeH="0" baseline="0" noProof="0" dirty="0">
                    <a:ln>
                      <a:noFill/>
                    </a:ln>
                    <a:solidFill>
                      <a:srgbClr val="002060"/>
                    </a:solidFill>
                    <a:effectLst/>
                    <a:uLnTx/>
                    <a:uFillTx/>
                    <a:latin typeface="Tahoma"/>
                    <a:ea typeface="+mn-ea"/>
                    <a:cs typeface="Tahoma"/>
                  </a:rPr>
                  <a:t>allows the  </a:t>
                </a:r>
                <a:r>
                  <a:rPr kumimoji="1" lang="en-US" sz="2700" b="0" i="0" u="none" strike="noStrike" kern="1200" cap="none" spc="-90" normalizeH="0" baseline="0" noProof="0" dirty="0">
                    <a:ln>
                      <a:noFill/>
                    </a:ln>
                    <a:solidFill>
                      <a:srgbClr val="002060"/>
                    </a:solidFill>
                    <a:effectLst/>
                    <a:uLnTx/>
                    <a:uFillTx/>
                    <a:latin typeface="Tahoma"/>
                    <a:ea typeface="+mn-ea"/>
                    <a:cs typeface="Tahoma"/>
                  </a:rPr>
                  <a:t>recovery </a:t>
                </a:r>
                <a:r>
                  <a:rPr kumimoji="1" lang="en-US" sz="2700" b="0" i="0" u="none" strike="noStrike" kern="1200" cap="none" spc="-50" normalizeH="0" baseline="0" noProof="0" dirty="0">
                    <a:ln>
                      <a:noFill/>
                    </a:ln>
                    <a:solidFill>
                      <a:srgbClr val="002060"/>
                    </a:solidFill>
                    <a:effectLst/>
                    <a:uLnTx/>
                    <a:uFillTx/>
                    <a:latin typeface="Tahoma"/>
                    <a:ea typeface="+mn-ea"/>
                    <a:cs typeface="Tahoma"/>
                  </a:rPr>
                  <a:t>of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60" normalizeH="0" baseline="0" noProof="0" dirty="0">
                    <a:ln>
                      <a:noFill/>
                    </a:ln>
                    <a:solidFill>
                      <a:srgbClr val="FF0000"/>
                    </a:solidFill>
                    <a:effectLst/>
                    <a:uLnTx/>
                    <a:uFillTx/>
                    <a:latin typeface="Tahoma"/>
                    <a:ea typeface="+mn-ea"/>
                    <a:cs typeface="Tahoma"/>
                  </a:rPr>
                  <a:t>full</a:t>
                </a:r>
                <a:r>
                  <a:rPr kumimoji="1" lang="en-US" sz="2700" b="0" i="0" u="none" strike="noStrike" kern="1200" cap="none" spc="60" normalizeH="0" baseline="0" noProof="0" dirty="0">
                    <a:ln>
                      <a:noFill/>
                    </a:ln>
                    <a:solidFill>
                      <a:srgbClr val="002060"/>
                    </a:solidFill>
                    <a:effectLst/>
                    <a:uLnTx/>
                    <a:uFillTx/>
                    <a:latin typeface="Tahoma"/>
                    <a:ea typeface="+mn-ea"/>
                    <a:cs typeface="Tahoma"/>
                  </a:rPr>
                  <a:t> </a:t>
                </a:r>
                <a:r>
                  <a:rPr kumimoji="1" lang="en-US" sz="2700" b="0" i="0" u="none" strike="noStrike" kern="1200" cap="none" spc="-60" normalizeH="0" baseline="0" noProof="0" dirty="0">
                    <a:ln>
                      <a:noFill/>
                    </a:ln>
                    <a:solidFill>
                      <a:srgbClr val="FF0000"/>
                    </a:solidFill>
                    <a:effectLst/>
                    <a:uLnTx/>
                    <a:uFillTx/>
                    <a:latin typeface="Tahoma"/>
                    <a:ea typeface="+mn-ea"/>
                    <a:cs typeface="Tahoma"/>
                  </a:rPr>
                  <a:t>trajectory</a:t>
                </a:r>
                <a:r>
                  <a:rPr kumimoji="1" lang="en-US" sz="2700" b="0" i="0" u="none" strike="noStrike" kern="1200" cap="none" spc="-60" normalizeH="0" baseline="0" noProof="0" dirty="0">
                    <a:ln>
                      <a:noFill/>
                    </a:ln>
                    <a:solidFill>
                      <a:srgbClr val="002060"/>
                    </a:solidFill>
                    <a:effectLst/>
                    <a:uLnTx/>
                    <a:uFillTx/>
                    <a:latin typeface="Tahoma"/>
                    <a:ea typeface="+mn-ea"/>
                    <a:cs typeface="Tahoma"/>
                  </a:rPr>
                  <a:t> </a:t>
                </a:r>
                <a:r>
                  <a:rPr kumimoji="1" lang="en-US" sz="2700" b="0" i="0" u="none" strike="noStrike" kern="1200" cap="none" spc="-50" normalizeH="0" baseline="0" noProof="0" dirty="0">
                    <a:ln>
                      <a:noFill/>
                    </a:ln>
                    <a:solidFill>
                      <a:srgbClr val="002060"/>
                    </a:solidFill>
                    <a:effectLst/>
                    <a:uLnTx/>
                    <a:uFillTx/>
                    <a:latin typeface="Tahoma"/>
                    <a:ea typeface="+mn-ea"/>
                    <a:cs typeface="Tahoma"/>
                  </a:rPr>
                  <a:t>of </a:t>
                </a:r>
                <a:r>
                  <a:rPr kumimoji="1" lang="en-US" sz="2700" b="0" i="0" u="none" strike="noStrike" kern="1200" cap="none" spc="-40" normalizeH="0" baseline="0" noProof="0" dirty="0">
                    <a:ln>
                      <a:noFill/>
                    </a:ln>
                    <a:solidFill>
                      <a:srgbClr val="002060"/>
                    </a:solidFill>
                    <a:effectLst/>
                    <a:uLnTx/>
                    <a:uFillTx/>
                    <a:latin typeface="Tahoma"/>
                    <a:ea typeface="+mn-ea"/>
                    <a:cs typeface="Tahoma"/>
                  </a:rPr>
                  <a:t>the </a:t>
                </a:r>
                <a:r>
                  <a:rPr kumimoji="1" lang="en-US" sz="2700" b="0" i="0" u="none" strike="noStrike" kern="1200" cap="none" spc="-45" normalizeH="0" baseline="0" noProof="0" dirty="0">
                    <a:ln>
                      <a:noFill/>
                    </a:ln>
                    <a:solidFill>
                      <a:srgbClr val="002060"/>
                    </a:solidFill>
                    <a:effectLst/>
                    <a:uLnTx/>
                    <a:uFillTx/>
                    <a:latin typeface="Tahoma"/>
                    <a:ea typeface="+mn-ea"/>
                    <a:cs typeface="Tahoma"/>
                  </a:rPr>
                  <a:t>camera, </a:t>
                </a:r>
                <a:r>
                  <a:rPr kumimoji="1" lang="en-US" sz="2700" b="0" i="0" u="none" strike="noStrike" kern="1200" cap="none" spc="-65" normalizeH="0" baseline="0" noProof="0" dirty="0">
                    <a:ln>
                      <a:noFill/>
                    </a:ln>
                    <a:solidFill>
                      <a:srgbClr val="002060"/>
                    </a:solidFill>
                    <a:effectLst/>
                    <a:uLnTx/>
                    <a:uFillTx/>
                    <a:latin typeface="Tahoma"/>
                    <a:ea typeface="+mn-ea"/>
                    <a:cs typeface="Tahoma"/>
                  </a:rPr>
                  <a:t>given  </a:t>
                </a:r>
                <a:r>
                  <a:rPr kumimoji="1" lang="en-US" sz="2700" b="0" i="0" u="none" strike="noStrike" kern="1200" cap="none" spc="-50" normalizeH="0" baseline="0" noProof="0" dirty="0">
                    <a:ln>
                      <a:noFill/>
                    </a:ln>
                    <a:solidFill>
                      <a:srgbClr val="002060"/>
                    </a:solidFill>
                    <a:effectLst/>
                    <a:uLnTx/>
                    <a:uFillTx/>
                    <a:latin typeface="Tahoma"/>
                    <a:ea typeface="+mn-ea"/>
                    <a:cs typeface="Tahoma"/>
                  </a:rPr>
                  <a:t>frames </a:t>
                </a:r>
                <a14:m>
                  <m:oMath xmlns:m="http://schemas.openxmlformats.org/officeDocument/2006/math">
                    <m:sSub>
                      <m:sSubPr>
                        <m:ctrlP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ja-JP" altLang="en-US"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𝐶</m:t>
                        </m:r>
                      </m:e>
                      <m:sub>
                        <m: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1</m:t>
                        </m:r>
                      </m:sub>
                    </m:sSub>
                    <m: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m:t>
                    </m:r>
                    <m:sSub>
                      <m:sSubPr>
                        <m:ctrlP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𝐶</m:t>
                        </m:r>
                      </m:e>
                      <m:sub>
                        <m:r>
                          <a:rPr kumimoji="1" lang="en-US" altLang="ja-JP" sz="2700" b="0" i="1" u="none" strike="noStrike" kern="1200" cap="none" spc="-50" normalizeH="0" baseline="0" noProof="0" smtClean="0">
                            <a:ln>
                              <a:noFill/>
                            </a:ln>
                            <a:solidFill>
                              <a:srgbClr val="002060"/>
                            </a:solidFill>
                            <a:effectLst/>
                            <a:uLnTx/>
                            <a:uFillTx/>
                            <a:latin typeface="Cambria Math" panose="02040503050406030204" pitchFamily="18" charset="0"/>
                            <a:ea typeface="+mn-ea"/>
                            <a:cs typeface="Tahoma"/>
                          </a:rPr>
                          <m:t>𝑚</m:t>
                        </m:r>
                      </m:sub>
                    </m:sSub>
                  </m:oMath>
                </a14:m>
                <a:endParaRPr kumimoji="1" sz="3000" b="0" i="0" u="none" strike="noStrike" kern="1200" cap="none" spc="0" normalizeH="0" baseline="-15277" noProof="0" dirty="0">
                  <a:ln>
                    <a:noFill/>
                  </a:ln>
                  <a:solidFill>
                    <a:prstClr val="black"/>
                  </a:solidFill>
                  <a:effectLst/>
                  <a:uLnTx/>
                  <a:uFillTx/>
                  <a:latin typeface="Cambria Math"/>
                  <a:ea typeface="+mn-ea"/>
                  <a:cs typeface="Cambria Math"/>
                </a:endParaRPr>
              </a:p>
            </p:txBody>
          </p:sp>
        </mc:Choice>
        <mc:Fallback xmlns="">
          <p:sp>
            <p:nvSpPr>
              <p:cNvPr id="8" name="object 8"/>
              <p:cNvSpPr txBox="1">
                <a:spLocks noRot="1" noChangeAspect="1" noMove="1" noResize="1" noEditPoints="1" noAdjustHandles="1" noChangeArrowheads="1" noChangeShapeType="1" noTextEdit="1"/>
              </p:cNvSpPr>
              <p:nvPr/>
            </p:nvSpPr>
            <p:spPr>
              <a:xfrm>
                <a:off x="475565" y="3606800"/>
                <a:ext cx="7717790" cy="1262525"/>
              </a:xfrm>
              <a:prstGeom prst="rect">
                <a:avLst/>
              </a:prstGeom>
              <a:blipFill>
                <a:blip r:embed="rId3"/>
                <a:stretch>
                  <a:fillRect l="-2054" t="-5797" r="-2291" b="-15459"/>
                </a:stretch>
              </a:blipFill>
            </p:spPr>
            <p:txBody>
              <a:bodyPr/>
              <a:lstStyle/>
              <a:p>
                <a:r>
                  <a:rPr lang="ja-JP" altLang="en-US">
                    <a:noFill/>
                  </a:rPr>
                  <a:t> </a:t>
                </a:r>
              </a:p>
            </p:txBody>
          </p:sp>
        </mc:Fallback>
      </mc:AlternateContent>
      <p:sp>
        <p:nvSpPr>
          <p:cNvPr id="9" name="object 9"/>
          <p:cNvSpPr/>
          <p:nvPr/>
        </p:nvSpPr>
        <p:spPr>
          <a:xfrm>
            <a:off x="2121407" y="5242559"/>
            <a:ext cx="5480304" cy="137769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図 9"/>
          <p:cNvPicPr>
            <a:picLocks noChangeAspect="1"/>
          </p:cNvPicPr>
          <p:nvPr/>
        </p:nvPicPr>
        <p:blipFill>
          <a:blip r:embed="rId5"/>
          <a:stretch>
            <a:fillRect/>
          </a:stretch>
        </p:blipFill>
        <p:spPr>
          <a:xfrm>
            <a:off x="3048000" y="2318589"/>
            <a:ext cx="4114800" cy="971550"/>
          </a:xfrm>
          <a:prstGeom prst="rect">
            <a:avLst/>
          </a:prstGeom>
        </p:spPr>
      </p:pic>
      <p:sp>
        <p:nvSpPr>
          <p:cNvPr id="4" name="正方形/長方形 3"/>
          <p:cNvSpPr/>
          <p:nvPr/>
        </p:nvSpPr>
        <p:spPr>
          <a:xfrm>
            <a:off x="8382000" y="4280241"/>
            <a:ext cx="3851420" cy="1200329"/>
          </a:xfrm>
          <a:prstGeom prst="rect">
            <a:avLst/>
          </a:prstGeom>
        </p:spPr>
        <p:txBody>
          <a:bodyPr wrap="square">
            <a:spAutoFit/>
          </a:bodyPr>
          <a:lstStyle/>
          <a:p>
            <a:r>
              <a:rPr lang="en-US" altLang="ja-JP" dirty="0">
                <a:solidFill>
                  <a:srgbClr val="000000"/>
                </a:solidFill>
                <a:latin typeface="BSZPYG+HelveticaNeue"/>
              </a:rPr>
              <a:t>Since the camera is </a:t>
            </a:r>
            <a:r>
              <a:rPr lang="en-US" altLang="ja-JP" dirty="0">
                <a:solidFill>
                  <a:srgbClr val="FF0000"/>
                </a:solidFill>
                <a:latin typeface="BSZPYG+HelveticaNeue"/>
              </a:rPr>
              <a:t>rigidly</a:t>
            </a:r>
            <a:r>
              <a:rPr lang="en-US" altLang="ja-JP" dirty="0">
                <a:solidFill>
                  <a:srgbClr val="000000"/>
                </a:solidFill>
                <a:latin typeface="BSZPYG+HelveticaNeue"/>
              </a:rPr>
              <a:t> </a:t>
            </a:r>
            <a:r>
              <a:rPr lang="en-US" altLang="ja-JP" dirty="0">
                <a:solidFill>
                  <a:srgbClr val="FF0000"/>
                </a:solidFill>
                <a:latin typeface="BSZPYG+HelveticaNeue"/>
              </a:rPr>
              <a:t>attached</a:t>
            </a:r>
            <a:r>
              <a:rPr lang="en-US" altLang="ja-JP" dirty="0">
                <a:solidFill>
                  <a:srgbClr val="000000"/>
                </a:solidFill>
                <a:latin typeface="BSZPYG+HelveticaNeue"/>
              </a:rPr>
              <a:t> </a:t>
            </a:r>
            <a:r>
              <a:rPr lang="en-US" altLang="ja-JP" dirty="0">
                <a:solidFill>
                  <a:srgbClr val="FF0000"/>
                </a:solidFill>
                <a:latin typeface="BSZPYG+HelveticaNeue"/>
              </a:rPr>
              <a:t>to</a:t>
            </a:r>
            <a:r>
              <a:rPr lang="en-US" altLang="ja-JP" dirty="0">
                <a:solidFill>
                  <a:srgbClr val="000000"/>
                </a:solidFill>
                <a:latin typeface="BSZPYG+HelveticaNeue"/>
              </a:rPr>
              <a:t> the autonomous </a:t>
            </a:r>
            <a:r>
              <a:rPr lang="en-US" altLang="ja-JP" dirty="0">
                <a:solidFill>
                  <a:srgbClr val="FF0000"/>
                </a:solidFill>
                <a:latin typeface="BSZPYG+HelveticaNeue"/>
              </a:rPr>
              <a:t>vehicle</a:t>
            </a:r>
            <a:r>
              <a:rPr lang="en-US" altLang="ja-JP" dirty="0">
                <a:solidFill>
                  <a:srgbClr val="000000"/>
                </a:solidFill>
                <a:latin typeface="BSZPYG+HelveticaNeue"/>
              </a:rPr>
              <a:t>, this also represents an estimate of the </a:t>
            </a:r>
            <a:r>
              <a:rPr lang="en-US" altLang="ja-JP" dirty="0">
                <a:solidFill>
                  <a:srgbClr val="FF0000"/>
                </a:solidFill>
                <a:latin typeface="BSZPYG+HelveticaNeue"/>
              </a:rPr>
              <a:t>vehicle’s</a:t>
            </a:r>
            <a:r>
              <a:rPr lang="en-US" altLang="ja-JP" dirty="0">
                <a:solidFill>
                  <a:srgbClr val="000000"/>
                </a:solidFill>
                <a:latin typeface="BSZPYG+HelveticaNeue"/>
              </a:rPr>
              <a:t> </a:t>
            </a:r>
            <a:r>
              <a:rPr lang="en-US" altLang="ja-JP" dirty="0">
                <a:solidFill>
                  <a:srgbClr val="FF0000"/>
                </a:solidFill>
                <a:latin typeface="BSZPYG+HelveticaNeue"/>
              </a:rPr>
              <a:t>trajectory</a:t>
            </a:r>
            <a:r>
              <a:rPr lang="en-US" altLang="ja-JP" dirty="0">
                <a:solidFill>
                  <a:srgbClr val="000000"/>
                </a:solidFill>
                <a:latin typeface="BSZPYG+HelveticaNeue"/>
              </a:rPr>
              <a:t>. </a:t>
            </a:r>
            <a:endParaRPr lang="ja-JP" altLang="en-US" dirty="0"/>
          </a:p>
        </p:txBody>
      </p:sp>
    </p:spTree>
    <p:extLst>
      <p:ext uri="{BB962C8B-B14F-4D97-AF65-F5344CB8AC3E}">
        <p14:creationId xmlns:p14="http://schemas.microsoft.com/office/powerpoint/2010/main" val="26048209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3403600" cy="574040"/>
          </a:xfrm>
          <a:prstGeom prst="rect">
            <a:avLst/>
          </a:prstGeom>
        </p:spPr>
        <p:txBody>
          <a:bodyPr vert="horz" wrap="square" lIns="0" tIns="12700" rIns="0" bIns="0" rtlCol="0">
            <a:spAutoFit/>
          </a:bodyPr>
          <a:lstStyle/>
          <a:p>
            <a:pPr marL="12700">
              <a:lnSpc>
                <a:spcPct val="100000"/>
              </a:lnSpc>
              <a:spcBef>
                <a:spcPts val="100"/>
              </a:spcBef>
            </a:pPr>
            <a:r>
              <a:rPr spc="55" dirty="0">
                <a:latin typeface="Calibri"/>
                <a:cs typeface="Calibri"/>
              </a:rPr>
              <a:t>Visual</a:t>
            </a:r>
            <a:r>
              <a:rPr spc="245" dirty="0">
                <a:latin typeface="Calibri"/>
                <a:cs typeface="Calibri"/>
              </a:rPr>
              <a:t> </a:t>
            </a:r>
            <a:r>
              <a:rPr spc="-25" dirty="0">
                <a:latin typeface="Calibri"/>
                <a:cs typeface="Calibri"/>
              </a:rPr>
              <a:t>Odometry:</a:t>
            </a:r>
          </a:p>
        </p:txBody>
      </p:sp>
      <mc:AlternateContent xmlns:mc="http://schemas.openxmlformats.org/markup-compatibility/2006" xmlns:a14="http://schemas.microsoft.com/office/drawing/2010/main">
        <mc:Choice Requires="a14">
          <p:sp>
            <p:nvSpPr>
              <p:cNvPr id="3" name="object 3"/>
              <p:cNvSpPr txBox="1"/>
              <p:nvPr/>
            </p:nvSpPr>
            <p:spPr>
              <a:xfrm>
                <a:off x="475565" y="1473200"/>
                <a:ext cx="7633970" cy="2562240"/>
              </a:xfrm>
              <a:prstGeom prst="rect">
                <a:avLst/>
              </a:prstGeom>
            </p:spPr>
            <p:txBody>
              <a:bodyPr vert="horz" wrap="square" lIns="0" tIns="12700" rIns="0" bIns="0" rtlCol="0">
                <a:spAutoFit/>
              </a:bodyPr>
              <a:lstStyle/>
              <a:p>
                <a:pPr marL="323850" marR="0" lvl="0" indent="-285750" algn="l" defTabSz="914400" rtl="0" eaLnBrk="1" fontAlgn="auto" latinLnBrk="0" hangingPunct="1">
                  <a:lnSpc>
                    <a:spcPct val="100000"/>
                  </a:lnSpc>
                  <a:spcBef>
                    <a:spcPts val="100"/>
                  </a:spcBef>
                  <a:spcAft>
                    <a:spcPts val="0"/>
                  </a:spcAft>
                  <a:buClrTx/>
                  <a:buSzTx/>
                  <a:buFont typeface="Arial"/>
                  <a:buChar char="•"/>
                  <a:tabLst>
                    <a:tab pos="323215" algn="l"/>
                    <a:tab pos="323850" algn="l"/>
                  </a:tabLst>
                  <a:defRPr/>
                </a:pPr>
                <a:r>
                  <a:rPr kumimoji="1" lang="en-US" sz="2700" b="1" i="0" u="none" strike="noStrike" kern="1200" cap="none" spc="-145" normalizeH="0" baseline="0" noProof="0" dirty="0" smtClean="0">
                    <a:ln>
                      <a:noFill/>
                    </a:ln>
                    <a:solidFill>
                      <a:srgbClr val="002060"/>
                    </a:solidFill>
                    <a:effectLst/>
                    <a:uLnTx/>
                    <a:uFillTx/>
                    <a:latin typeface="Trebuchet MS"/>
                    <a:ea typeface="+mn-ea"/>
                    <a:cs typeface="Trebuchet MS"/>
                  </a:rPr>
                  <a:t>Given: </a:t>
                </a:r>
                <a:r>
                  <a:rPr kumimoji="1" lang="en-US" sz="2700" b="0" i="0" u="none" strike="noStrike" kern="1200" cap="none" spc="-175" normalizeH="0" baseline="0" noProof="0" dirty="0">
                    <a:ln>
                      <a:noFill/>
                    </a:ln>
                    <a:solidFill>
                      <a:srgbClr val="002060"/>
                    </a:solidFill>
                    <a:effectLst/>
                    <a:uLnTx/>
                    <a:uFillTx/>
                    <a:latin typeface="Trebuchet MS"/>
                    <a:ea typeface="+mn-ea"/>
                    <a:cs typeface="Trebuchet MS"/>
                  </a:rPr>
                  <a:t>two </a:t>
                </a:r>
                <a:r>
                  <a:rPr kumimoji="1" lang="en-US" sz="2700" b="0" i="0" u="none" strike="noStrike" kern="1200" cap="none" spc="-60" normalizeH="0" baseline="0" noProof="0" dirty="0">
                    <a:ln>
                      <a:noFill/>
                    </a:ln>
                    <a:solidFill>
                      <a:srgbClr val="002060"/>
                    </a:solidFill>
                    <a:effectLst/>
                    <a:uLnTx/>
                    <a:uFillTx/>
                    <a:latin typeface="Trebuchet MS"/>
                    <a:ea typeface="+mn-ea"/>
                    <a:cs typeface="Trebuchet MS"/>
                  </a:rPr>
                  <a:t>consecutive image </a:t>
                </a:r>
                <a:r>
                  <a:rPr kumimoji="1" lang="en-US" sz="2700" b="0" i="0" u="none" strike="noStrike" kern="1200" cap="none" spc="-70" normalizeH="0" baseline="0" noProof="0" dirty="0">
                    <a:ln>
                      <a:noFill/>
                    </a:ln>
                    <a:solidFill>
                      <a:srgbClr val="002060"/>
                    </a:solidFill>
                    <a:effectLst/>
                    <a:uLnTx/>
                    <a:uFillTx/>
                    <a:latin typeface="Trebuchet MS"/>
                    <a:ea typeface="+mn-ea"/>
                    <a:cs typeface="Trebuchet MS"/>
                  </a:rPr>
                  <a:t>frames </a:t>
                </a:r>
                <a14:m>
                  <m:oMath xmlns:m="http://schemas.openxmlformats.org/officeDocument/2006/math">
                    <m:sSub>
                      <m:sSubPr>
                        <m:ctrlPr>
                          <a:rPr kumimoji="1" lang="en-US" altLang="ja-JP"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ja-JP" altLang="en-US"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𝐼</m:t>
                        </m:r>
                      </m:e>
                      <m:sub>
                        <m:r>
                          <a:rPr kumimoji="1" lang="en-US" altLang="ja-JP"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𝑘</m:t>
                        </m:r>
                        <m:r>
                          <a:rPr kumimoji="1" lang="en-US" altLang="ja-JP"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−1</m:t>
                        </m:r>
                      </m:sub>
                    </m:sSub>
                  </m:oMath>
                </a14:m>
                <a:r>
                  <a:rPr kumimoji="1" lang="en-US" sz="3000" b="0" i="0" u="none" strike="noStrike" kern="1200" cap="none" spc="427" normalizeH="0" baseline="-15277" noProof="0" dirty="0" smtClean="0">
                    <a:ln>
                      <a:noFill/>
                    </a:ln>
                    <a:solidFill>
                      <a:srgbClr val="002060"/>
                    </a:solidFill>
                    <a:effectLst/>
                    <a:uLnTx/>
                    <a:uFillTx/>
                    <a:latin typeface="Cambria Math"/>
                    <a:ea typeface="+mn-ea"/>
                    <a:cs typeface="Cambria Math"/>
                  </a:rPr>
                  <a:t> </a:t>
                </a:r>
                <a:r>
                  <a:rPr kumimoji="1" lang="en-US" sz="2700" b="0" i="0" u="none" strike="noStrike" kern="1200" cap="none" spc="-30" normalizeH="0" baseline="0" noProof="0" dirty="0" smtClean="0">
                    <a:ln>
                      <a:noFill/>
                    </a:ln>
                    <a:solidFill>
                      <a:srgbClr val="002060"/>
                    </a:solidFill>
                    <a:effectLst/>
                    <a:uLnTx/>
                    <a:uFillTx/>
                    <a:latin typeface="Trebuchet MS"/>
                    <a:ea typeface="+mn-ea"/>
                    <a:cs typeface="Trebuchet MS"/>
                  </a:rPr>
                  <a:t>and </a:t>
                </a:r>
                <a14:m>
                  <m:oMath xmlns:m="http://schemas.openxmlformats.org/officeDocument/2006/math">
                    <m:sSub>
                      <m:sSubPr>
                        <m:ctrlP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t>𝐼</m:t>
                        </m:r>
                      </m:e>
                      <m:sub>
                        <m: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t>𝑘</m:t>
                        </m:r>
                      </m:sub>
                    </m:sSub>
                  </m:oMath>
                </a14:m>
                <a:endParaRPr kumimoji="1" lang="en-US" sz="3000" b="0" i="0" u="none" strike="noStrike" kern="1200" cap="none" spc="0" normalizeH="0" baseline="-15277" noProof="0" dirty="0" smtClean="0">
                  <a:ln>
                    <a:noFill/>
                  </a:ln>
                  <a:solidFill>
                    <a:prstClr val="black"/>
                  </a:solidFill>
                  <a:effectLst/>
                  <a:uLnTx/>
                  <a:uFillTx/>
                  <a:latin typeface="Cambria Math"/>
                  <a:ea typeface="+mn-ea"/>
                  <a:cs typeface="Cambria Math"/>
                </a:endParaRPr>
              </a:p>
              <a:p>
                <a:pPr marL="323850" marR="72390" lvl="0" indent="-285750" algn="l" defTabSz="914400" rtl="0" eaLnBrk="1" fontAlgn="auto" latinLnBrk="0" hangingPunct="1">
                  <a:lnSpc>
                    <a:spcPts val="3220"/>
                  </a:lnSpc>
                  <a:spcBef>
                    <a:spcPts val="265"/>
                  </a:spcBef>
                  <a:spcAft>
                    <a:spcPts val="0"/>
                  </a:spcAft>
                  <a:buClrTx/>
                  <a:buSzTx/>
                  <a:buFont typeface="Arial"/>
                  <a:buChar char="•"/>
                  <a:tabLst>
                    <a:tab pos="323215" algn="l"/>
                    <a:tab pos="323850" algn="l"/>
                  </a:tabLst>
                  <a:defRPr/>
                </a:pPr>
                <a:r>
                  <a:rPr kumimoji="1" lang="en-US" sz="2700" b="1" i="0" u="none" strike="noStrike" kern="1200" cap="none" spc="-145" normalizeH="0" baseline="0" noProof="0" dirty="0" smtClean="0">
                    <a:ln>
                      <a:noFill/>
                    </a:ln>
                    <a:solidFill>
                      <a:srgbClr val="002060"/>
                    </a:solidFill>
                    <a:effectLst/>
                    <a:uLnTx/>
                    <a:uFillTx/>
                    <a:latin typeface="Trebuchet MS"/>
                    <a:ea typeface="+mn-ea"/>
                    <a:cs typeface="Trebuchet MS"/>
                  </a:rPr>
                  <a:t>Extract </a:t>
                </a:r>
                <a:r>
                  <a:rPr kumimoji="1" lang="en-US" sz="2700" b="1" i="0" u="none" strike="noStrike" kern="1200" cap="none" spc="-95" normalizeH="0" baseline="0" noProof="0" dirty="0" smtClean="0">
                    <a:ln>
                      <a:noFill/>
                    </a:ln>
                    <a:solidFill>
                      <a:srgbClr val="002060"/>
                    </a:solidFill>
                    <a:effectLst/>
                    <a:uLnTx/>
                    <a:uFillTx/>
                    <a:latin typeface="Trebuchet MS"/>
                    <a:ea typeface="+mn-ea"/>
                    <a:cs typeface="Trebuchet MS"/>
                  </a:rPr>
                  <a:t>and </a:t>
                </a:r>
                <a:r>
                  <a:rPr kumimoji="1" lang="en-US" sz="2700" b="1" i="0" u="none" strike="noStrike" kern="1200" cap="none" spc="-110" normalizeH="0" baseline="0" noProof="0" dirty="0" smtClean="0">
                    <a:ln>
                      <a:noFill/>
                    </a:ln>
                    <a:solidFill>
                      <a:srgbClr val="002060"/>
                    </a:solidFill>
                    <a:effectLst/>
                    <a:uLnTx/>
                    <a:uFillTx/>
                    <a:latin typeface="Trebuchet MS"/>
                    <a:ea typeface="+mn-ea"/>
                    <a:cs typeface="Trebuchet MS"/>
                  </a:rPr>
                  <a:t>match </a:t>
                </a:r>
                <a:r>
                  <a:rPr kumimoji="1" lang="en-US" sz="2700" b="1" i="0" u="none" strike="noStrike" kern="1200" cap="none" spc="-150" normalizeH="0" baseline="0" noProof="0" dirty="0" smtClean="0">
                    <a:ln>
                      <a:noFill/>
                    </a:ln>
                    <a:solidFill>
                      <a:srgbClr val="002060"/>
                    </a:solidFill>
                    <a:effectLst/>
                    <a:uLnTx/>
                    <a:uFillTx/>
                    <a:latin typeface="Trebuchet MS"/>
                    <a:ea typeface="+mn-ea"/>
                    <a:cs typeface="Trebuchet MS"/>
                  </a:rPr>
                  <a:t>features </a:t>
                </a:r>
                <a14:m>
                  <m:oMath xmlns:m="http://schemas.openxmlformats.org/officeDocument/2006/math">
                    <m:sSub>
                      <m:sSubPr>
                        <m:ctrlPr>
                          <a:rPr kumimoji="1" lang="en-US" sz="2700" b="1" i="1" u="none" strike="noStrike" kern="1200" cap="none" spc="-150"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en-US" sz="2700" b="1" i="1" u="none" strike="noStrike" kern="1200" cap="none" spc="-150" normalizeH="0" baseline="0" noProof="0" smtClean="0">
                            <a:ln>
                              <a:noFill/>
                            </a:ln>
                            <a:solidFill>
                              <a:srgbClr val="002060"/>
                            </a:solidFill>
                            <a:effectLst/>
                            <a:uLnTx/>
                            <a:uFillTx/>
                            <a:latin typeface="Cambria Math" panose="02040503050406030204" pitchFamily="18" charset="0"/>
                            <a:ea typeface="+mn-ea"/>
                            <a:cs typeface="Trebuchet MS"/>
                          </a:rPr>
                          <m:t>𝒇</m:t>
                        </m:r>
                      </m:e>
                      <m:sub>
                        <m:r>
                          <a:rPr kumimoji="1" lang="en-US" sz="2700" b="1" i="1" u="none" strike="noStrike" kern="1200" cap="none" spc="-150" normalizeH="0" baseline="0" noProof="0" smtClean="0">
                            <a:ln>
                              <a:noFill/>
                            </a:ln>
                            <a:solidFill>
                              <a:srgbClr val="002060"/>
                            </a:solidFill>
                            <a:effectLst/>
                            <a:uLnTx/>
                            <a:uFillTx/>
                            <a:latin typeface="Cambria Math" panose="02040503050406030204" pitchFamily="18" charset="0"/>
                            <a:ea typeface="+mn-ea"/>
                            <a:cs typeface="Trebuchet MS"/>
                          </a:rPr>
                          <m:t>𝒌</m:t>
                        </m:r>
                        <m:r>
                          <a:rPr kumimoji="1" lang="en-US" sz="2700" b="1" i="1" u="none" strike="noStrike" kern="1200" cap="none" spc="-150" normalizeH="0" baseline="0" noProof="0" smtClean="0">
                            <a:ln>
                              <a:noFill/>
                            </a:ln>
                            <a:solidFill>
                              <a:srgbClr val="002060"/>
                            </a:solidFill>
                            <a:effectLst/>
                            <a:uLnTx/>
                            <a:uFillTx/>
                            <a:latin typeface="Cambria Math" panose="02040503050406030204" pitchFamily="18" charset="0"/>
                            <a:ea typeface="+mn-ea"/>
                            <a:cs typeface="Trebuchet MS"/>
                          </a:rPr>
                          <m:t>−</m:t>
                        </m:r>
                        <m:r>
                          <a:rPr kumimoji="1" lang="en-US" sz="2700" b="1" i="1" u="none" strike="noStrike" kern="1200" cap="none" spc="-150" normalizeH="0" baseline="0" noProof="0" smtClean="0">
                            <a:ln>
                              <a:noFill/>
                            </a:ln>
                            <a:solidFill>
                              <a:srgbClr val="002060"/>
                            </a:solidFill>
                            <a:effectLst/>
                            <a:uLnTx/>
                            <a:uFillTx/>
                            <a:latin typeface="Cambria Math" panose="02040503050406030204" pitchFamily="18" charset="0"/>
                            <a:ea typeface="+mn-ea"/>
                            <a:cs typeface="Trebuchet MS"/>
                          </a:rPr>
                          <m:t>𝟏</m:t>
                        </m:r>
                      </m:sub>
                    </m:sSub>
                  </m:oMath>
                </a14:m>
                <a:r>
                  <a:rPr kumimoji="1" lang="en-US" sz="3000" b="0" i="0" u="none" strike="noStrike" kern="1200" cap="none" spc="-60" normalizeH="0" baseline="-15277" noProof="0" dirty="0" smtClean="0">
                    <a:ln>
                      <a:noFill/>
                    </a:ln>
                    <a:solidFill>
                      <a:srgbClr val="002060"/>
                    </a:solidFill>
                    <a:effectLst/>
                    <a:uLnTx/>
                    <a:uFillTx/>
                    <a:latin typeface="Cambria Math"/>
                    <a:ea typeface="+mn-ea"/>
                    <a:cs typeface="Cambria Math"/>
                  </a:rPr>
                  <a:t> </a:t>
                </a:r>
                <a:r>
                  <a:rPr kumimoji="1" lang="en-US" sz="2700" b="0" i="0" u="none" strike="noStrike" kern="1200" cap="none" spc="-30" normalizeH="0" baseline="0" noProof="0" dirty="0" smtClean="0">
                    <a:ln>
                      <a:noFill/>
                    </a:ln>
                    <a:solidFill>
                      <a:srgbClr val="002060"/>
                    </a:solidFill>
                    <a:effectLst/>
                    <a:uLnTx/>
                    <a:uFillTx/>
                    <a:latin typeface="Trebuchet MS"/>
                    <a:ea typeface="+mn-ea"/>
                    <a:cs typeface="Trebuchet MS"/>
                  </a:rPr>
                  <a:t>and </a:t>
                </a:r>
                <a14:m>
                  <m:oMath xmlns:m="http://schemas.openxmlformats.org/officeDocument/2006/math">
                    <m:sSub>
                      <m:sSubPr>
                        <m:ctrlP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t>𝑓</m:t>
                        </m:r>
                      </m:e>
                      <m:sub>
                        <m:r>
                          <a:rPr kumimoji="1" lang="en-US" sz="2700" b="0" i="1" u="none" strike="noStrike" kern="1200" cap="none" spc="-30" normalizeH="0" baseline="0" noProof="0" smtClean="0">
                            <a:ln>
                              <a:noFill/>
                            </a:ln>
                            <a:solidFill>
                              <a:srgbClr val="002060"/>
                            </a:solidFill>
                            <a:effectLst/>
                            <a:uLnTx/>
                            <a:uFillTx/>
                            <a:latin typeface="Cambria Math" panose="02040503050406030204" pitchFamily="18" charset="0"/>
                            <a:ea typeface="+mn-ea"/>
                            <a:cs typeface="Trebuchet MS"/>
                          </a:rPr>
                          <m:t>𝑘</m:t>
                        </m:r>
                      </m:sub>
                    </m:sSub>
                  </m:oMath>
                </a14:m>
                <a:r>
                  <a:rPr kumimoji="1" lang="en-US" sz="2700" b="0" i="0" u="none" strike="noStrike" kern="1200" cap="none" spc="-30" normalizeH="0" noProof="0" dirty="0" smtClean="0">
                    <a:ln>
                      <a:noFill/>
                    </a:ln>
                    <a:solidFill>
                      <a:srgbClr val="002060"/>
                    </a:solidFill>
                    <a:effectLst/>
                    <a:uLnTx/>
                    <a:uFillTx/>
                    <a:latin typeface="Trebuchet MS"/>
                    <a:ea typeface="+mn-ea"/>
                    <a:cs typeface="Trebuchet MS"/>
                  </a:rPr>
                  <a:t> </a:t>
                </a:r>
                <a:r>
                  <a:rPr kumimoji="1" lang="en-US" sz="3000" b="0" i="0" u="none" strike="noStrike" kern="1200" cap="none" spc="-352" normalizeH="0" baseline="-15277" noProof="0" dirty="0" smtClean="0">
                    <a:ln>
                      <a:noFill/>
                    </a:ln>
                    <a:solidFill>
                      <a:srgbClr val="002060"/>
                    </a:solidFill>
                    <a:effectLst/>
                    <a:uLnTx/>
                    <a:uFillTx/>
                    <a:latin typeface="Cambria Math"/>
                    <a:ea typeface="+mn-ea"/>
                    <a:cs typeface="Cambria Math"/>
                  </a:rPr>
                  <a:t> </a:t>
                </a:r>
                <a:r>
                  <a:rPr kumimoji="1" lang="en-US" sz="2700" b="0" i="0" u="none" strike="noStrike" kern="1200" cap="none" spc="-120" normalizeH="0" baseline="0" noProof="0" dirty="0" smtClean="0">
                    <a:ln>
                      <a:noFill/>
                    </a:ln>
                    <a:solidFill>
                      <a:srgbClr val="002060"/>
                    </a:solidFill>
                    <a:effectLst/>
                    <a:uLnTx/>
                    <a:uFillTx/>
                    <a:latin typeface="Trebuchet MS"/>
                    <a:ea typeface="+mn-ea"/>
                    <a:cs typeface="Trebuchet MS"/>
                  </a:rPr>
                  <a:t>between  </a:t>
                </a:r>
                <a:r>
                  <a:rPr kumimoji="1" lang="en-US" sz="2700" b="0" i="0" u="none" strike="noStrike" kern="1200" cap="none" spc="-175" normalizeH="0" baseline="0" noProof="0" dirty="0" smtClean="0">
                    <a:ln>
                      <a:noFill/>
                    </a:ln>
                    <a:solidFill>
                      <a:srgbClr val="002060"/>
                    </a:solidFill>
                    <a:effectLst/>
                    <a:uLnTx/>
                    <a:uFillTx/>
                    <a:latin typeface="Trebuchet MS"/>
                    <a:ea typeface="+mn-ea"/>
                    <a:cs typeface="Trebuchet MS"/>
                  </a:rPr>
                  <a:t>two </a:t>
                </a:r>
                <a:r>
                  <a:rPr kumimoji="1" lang="en-US" sz="2700" b="0" i="0" u="none" strike="noStrike" kern="1200" cap="none" spc="-70" normalizeH="0" baseline="0" noProof="0" dirty="0" smtClean="0">
                    <a:ln>
                      <a:noFill/>
                    </a:ln>
                    <a:solidFill>
                      <a:srgbClr val="002060"/>
                    </a:solidFill>
                    <a:effectLst/>
                    <a:uLnTx/>
                    <a:uFillTx/>
                    <a:latin typeface="Trebuchet MS"/>
                    <a:ea typeface="+mn-ea"/>
                    <a:cs typeface="Trebuchet MS"/>
                  </a:rPr>
                  <a:t>frames </a:t>
                </a:r>
                <a14:m>
                  <m:oMath xmlns:m="http://schemas.openxmlformats.org/officeDocument/2006/math">
                    <m:sSub>
                      <m:sSubPr>
                        <m:ctrlPr>
                          <a:rPr kumimoji="1" lang="en-US"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en-US"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𝐼</m:t>
                        </m:r>
                      </m:e>
                      <m:sub>
                        <m:r>
                          <a:rPr kumimoji="1" lang="en-US"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𝑘</m:t>
                        </m:r>
                        <m:r>
                          <a:rPr kumimoji="1" lang="en-US" sz="2700" b="0" i="1" u="none" strike="noStrike" kern="1200" cap="none" spc="-70" normalizeH="0" baseline="0" noProof="0" smtClean="0">
                            <a:ln>
                              <a:noFill/>
                            </a:ln>
                            <a:solidFill>
                              <a:srgbClr val="002060"/>
                            </a:solidFill>
                            <a:effectLst/>
                            <a:uLnTx/>
                            <a:uFillTx/>
                            <a:latin typeface="Cambria Math" panose="02040503050406030204" pitchFamily="18" charset="0"/>
                            <a:ea typeface="+mn-ea"/>
                            <a:cs typeface="Trebuchet MS"/>
                          </a:rPr>
                          <m:t>−1</m:t>
                        </m:r>
                      </m:sub>
                    </m:sSub>
                  </m:oMath>
                </a14:m>
                <a:r>
                  <a:rPr kumimoji="1" lang="en-US" sz="3000" b="0" i="0" u="none" strike="noStrike" kern="1200" cap="none" spc="427" normalizeH="0" baseline="-15277" noProof="0" dirty="0" smtClean="0">
                    <a:ln>
                      <a:noFill/>
                    </a:ln>
                    <a:solidFill>
                      <a:srgbClr val="002060"/>
                    </a:solidFill>
                    <a:effectLst/>
                    <a:uLnTx/>
                    <a:uFillTx/>
                    <a:latin typeface="Cambria Math"/>
                    <a:ea typeface="+mn-ea"/>
                    <a:cs typeface="Cambria Math"/>
                  </a:rPr>
                  <a:t> </a:t>
                </a:r>
                <a:r>
                  <a:rPr kumimoji="1" lang="en-US" sz="2700" b="0" i="0" u="none" strike="noStrike" kern="1200" cap="none" spc="-30" normalizeH="0" baseline="0" noProof="0" dirty="0" smtClean="0">
                    <a:ln>
                      <a:noFill/>
                    </a:ln>
                    <a:solidFill>
                      <a:srgbClr val="002060"/>
                    </a:solidFill>
                    <a:effectLst/>
                    <a:uLnTx/>
                    <a:uFillTx/>
                    <a:latin typeface="Trebuchet MS"/>
                    <a:ea typeface="+mn-ea"/>
                    <a:cs typeface="Trebuchet MS"/>
                  </a:rPr>
                  <a:t>and</a:t>
                </a:r>
                <a:r>
                  <a:rPr lang="en-US" sz="2700" spc="350" dirty="0">
                    <a:solidFill>
                      <a:srgbClr val="002060"/>
                    </a:solidFill>
                    <a:latin typeface="Trebuchet MS"/>
                    <a:cs typeface="Trebuchet MS"/>
                  </a:rPr>
                  <a:t> </a:t>
                </a:r>
                <a14:m>
                  <m:oMath xmlns:m="http://schemas.openxmlformats.org/officeDocument/2006/math">
                    <m:sSub>
                      <m:sSubPr>
                        <m:ctrlPr>
                          <a:rPr lang="en-US" sz="2700" b="0" i="1" spc="350" smtClean="0">
                            <a:solidFill>
                              <a:srgbClr val="002060"/>
                            </a:solidFill>
                            <a:latin typeface="Cambria Math" panose="02040503050406030204" pitchFamily="18" charset="0"/>
                            <a:cs typeface="Trebuchet MS"/>
                          </a:rPr>
                        </m:ctrlPr>
                      </m:sSubPr>
                      <m:e>
                        <m:r>
                          <a:rPr lang="en-US" sz="2700" b="0" i="1" spc="350" smtClean="0">
                            <a:solidFill>
                              <a:srgbClr val="002060"/>
                            </a:solidFill>
                            <a:latin typeface="Cambria Math" panose="02040503050406030204" pitchFamily="18" charset="0"/>
                            <a:cs typeface="Trebuchet MS"/>
                          </a:rPr>
                          <m:t>𝐼</m:t>
                        </m:r>
                      </m:e>
                      <m:sub>
                        <m:r>
                          <a:rPr lang="en-US" sz="2700" b="0" i="1" spc="350" smtClean="0">
                            <a:solidFill>
                              <a:srgbClr val="002060"/>
                            </a:solidFill>
                            <a:latin typeface="Cambria Math" panose="02040503050406030204" pitchFamily="18" charset="0"/>
                            <a:cs typeface="Trebuchet MS"/>
                          </a:rPr>
                          <m:t>𝑘</m:t>
                        </m:r>
                      </m:sub>
                    </m:sSub>
                  </m:oMath>
                </a14:m>
                <a:endParaRPr kumimoji="1" lang="en-US" sz="3000" b="0" i="0" u="none" strike="noStrike" kern="1200" cap="none" spc="0" normalizeH="0" baseline="-15277" noProof="0" dirty="0" smtClean="0">
                  <a:ln>
                    <a:noFill/>
                  </a:ln>
                  <a:solidFill>
                    <a:prstClr val="black"/>
                  </a:solidFill>
                  <a:effectLst/>
                  <a:uLnTx/>
                  <a:uFillTx/>
                  <a:latin typeface="Cambria Math"/>
                  <a:ea typeface="+mn-ea"/>
                  <a:cs typeface="Cambria Math"/>
                </a:endParaRPr>
              </a:p>
              <a:p>
                <a:pPr marL="323850" marR="0" lvl="0" indent="-285750" algn="l" defTabSz="914400" rtl="0" eaLnBrk="1" fontAlgn="auto" latinLnBrk="0" hangingPunct="1">
                  <a:lnSpc>
                    <a:spcPct val="100000"/>
                  </a:lnSpc>
                  <a:spcBef>
                    <a:spcPts val="35"/>
                  </a:spcBef>
                  <a:spcAft>
                    <a:spcPts val="0"/>
                  </a:spcAft>
                  <a:buClrTx/>
                  <a:buSzTx/>
                  <a:buFont typeface="Arial"/>
                  <a:buChar char="•"/>
                  <a:tabLst>
                    <a:tab pos="323215" algn="l"/>
                    <a:tab pos="323850" algn="l"/>
                  </a:tabLst>
                  <a:defRPr/>
                </a:pPr>
                <a:r>
                  <a:rPr kumimoji="1" lang="en-US" sz="2700" b="1" i="0" u="none" strike="noStrike" kern="1200" cap="none" spc="-95" normalizeH="0" baseline="0" noProof="0" dirty="0" smtClean="0">
                    <a:ln>
                      <a:noFill/>
                    </a:ln>
                    <a:solidFill>
                      <a:srgbClr val="002060"/>
                    </a:solidFill>
                    <a:effectLst/>
                    <a:uLnTx/>
                    <a:uFillTx/>
                    <a:latin typeface="Trebuchet MS"/>
                    <a:ea typeface="+mn-ea"/>
                    <a:cs typeface="Trebuchet MS"/>
                  </a:rPr>
                  <a:t>Estimate </a:t>
                </a:r>
                <a:r>
                  <a:rPr kumimoji="1" lang="en-US" sz="2700" b="1" i="0" u="none" strike="noStrike" kern="1200" cap="none" spc="-140" normalizeH="0" baseline="0" noProof="0" dirty="0">
                    <a:ln>
                      <a:noFill/>
                    </a:ln>
                    <a:solidFill>
                      <a:srgbClr val="002060"/>
                    </a:solidFill>
                    <a:effectLst/>
                    <a:uLnTx/>
                    <a:uFillTx/>
                    <a:latin typeface="Trebuchet MS"/>
                    <a:ea typeface="+mn-ea"/>
                    <a:cs typeface="Trebuchet MS"/>
                  </a:rPr>
                  <a:t>motion </a:t>
                </a:r>
                <a:r>
                  <a:rPr kumimoji="1" lang="en-US" sz="2700" b="0" i="0" u="none" strike="noStrike" kern="1200" cap="none" spc="-120" normalizeH="0" baseline="0" noProof="0" dirty="0">
                    <a:ln>
                      <a:noFill/>
                    </a:ln>
                    <a:solidFill>
                      <a:srgbClr val="002060"/>
                    </a:solidFill>
                    <a:effectLst/>
                    <a:uLnTx/>
                    <a:uFillTx/>
                    <a:latin typeface="Trebuchet MS"/>
                    <a:ea typeface="+mn-ea"/>
                    <a:cs typeface="Trebuchet MS"/>
                  </a:rPr>
                  <a:t>between </a:t>
                </a:r>
                <a:r>
                  <a:rPr kumimoji="1" lang="en-US" sz="2700" b="0" i="0" u="none" strike="noStrike" kern="1200" cap="none" spc="-70" normalizeH="0" baseline="0" noProof="0" dirty="0">
                    <a:ln>
                      <a:noFill/>
                    </a:ln>
                    <a:solidFill>
                      <a:srgbClr val="002060"/>
                    </a:solidFill>
                    <a:effectLst/>
                    <a:uLnTx/>
                    <a:uFillTx/>
                    <a:latin typeface="Trebuchet MS"/>
                    <a:ea typeface="+mn-ea"/>
                    <a:cs typeface="Trebuchet MS"/>
                  </a:rPr>
                  <a:t>frames </a:t>
                </a:r>
                <a:r>
                  <a:rPr kumimoji="1" lang="en-US" sz="2700" b="0" i="0" u="none" strike="noStrike" kern="1200" cap="none" spc="-145" normalizeH="0" baseline="0" noProof="0" dirty="0">
                    <a:ln>
                      <a:noFill/>
                    </a:ln>
                    <a:solidFill>
                      <a:srgbClr val="002060"/>
                    </a:solidFill>
                    <a:effectLst/>
                    <a:uLnTx/>
                    <a:uFillTx/>
                    <a:latin typeface="Trebuchet MS"/>
                    <a:ea typeface="+mn-ea"/>
                    <a:cs typeface="Trebuchet MS"/>
                  </a:rPr>
                  <a:t>to </a:t>
                </a:r>
                <a:r>
                  <a:rPr kumimoji="1" lang="en-US" sz="2700" b="0" i="0" u="none" strike="noStrike" kern="1200" cap="none" spc="-110" normalizeH="0" baseline="0" noProof="0" dirty="0" smtClean="0">
                    <a:ln>
                      <a:noFill/>
                    </a:ln>
                    <a:solidFill>
                      <a:srgbClr val="002060"/>
                    </a:solidFill>
                    <a:effectLst/>
                    <a:uLnTx/>
                    <a:uFillTx/>
                    <a:latin typeface="Trebuchet MS"/>
                    <a:ea typeface="+mn-ea"/>
                    <a:cs typeface="Trebuchet MS"/>
                  </a:rPr>
                  <a:t>get</a:t>
                </a:r>
                <a:r>
                  <a:rPr lang="en-US" sz="2700" spc="450" dirty="0">
                    <a:solidFill>
                      <a:srgbClr val="002060"/>
                    </a:solidFill>
                    <a:latin typeface="Trebuchet MS"/>
                    <a:cs typeface="Trebuchet MS"/>
                  </a:rPr>
                  <a:t> </a:t>
                </a:r>
                <a14:m>
                  <m:oMath xmlns:m="http://schemas.openxmlformats.org/officeDocument/2006/math">
                    <m:sSub>
                      <m:sSubPr>
                        <m:ctrlPr>
                          <a:rPr lang="en-US" sz="2700" b="0" i="1" spc="450" smtClean="0">
                            <a:solidFill>
                              <a:srgbClr val="002060"/>
                            </a:solidFill>
                            <a:latin typeface="Cambria Math" panose="02040503050406030204" pitchFamily="18" charset="0"/>
                            <a:cs typeface="Trebuchet MS"/>
                          </a:rPr>
                        </m:ctrlPr>
                      </m:sSubPr>
                      <m:e>
                        <m:r>
                          <a:rPr lang="en-US" sz="2700" b="0" i="1" spc="450" smtClean="0">
                            <a:solidFill>
                              <a:srgbClr val="002060"/>
                            </a:solidFill>
                            <a:latin typeface="Cambria Math" panose="02040503050406030204" pitchFamily="18" charset="0"/>
                            <a:cs typeface="Trebuchet MS"/>
                          </a:rPr>
                          <m:t>𝑇</m:t>
                        </m:r>
                      </m:e>
                      <m:sub>
                        <m:r>
                          <a:rPr lang="en-US" sz="2700" b="0" i="1" spc="450" smtClean="0">
                            <a:solidFill>
                              <a:srgbClr val="002060"/>
                            </a:solidFill>
                            <a:latin typeface="Cambria Math" panose="02040503050406030204" pitchFamily="18" charset="0"/>
                            <a:cs typeface="Trebuchet MS"/>
                          </a:rPr>
                          <m:t>𝑘</m:t>
                        </m:r>
                      </m:sub>
                    </m:sSub>
                  </m:oMath>
                </a14:m>
                <a:endParaRPr kumimoji="1" lang="en-US" sz="3000" b="0" i="0" u="none" strike="noStrike" kern="1200" cap="none" spc="0" normalizeH="0" baseline="-15277" noProof="0" dirty="0">
                  <a:ln>
                    <a:noFill/>
                  </a:ln>
                  <a:solidFill>
                    <a:prstClr val="black"/>
                  </a:solidFill>
                  <a:effectLst/>
                  <a:uLnTx/>
                  <a:uFillTx/>
                  <a:latin typeface="Cambria Math"/>
                  <a:ea typeface="+mn-ea"/>
                  <a:cs typeface="Cambria Math"/>
                </a:endParaRPr>
              </a:p>
              <a:p>
                <a:pPr marL="323850" marR="473075" lvl="0" indent="-285750" algn="l" defTabSz="914400" rtl="0" eaLnBrk="1" fontAlgn="auto" latinLnBrk="0" hangingPunct="1">
                  <a:lnSpc>
                    <a:spcPts val="3190"/>
                  </a:lnSpc>
                  <a:spcBef>
                    <a:spcPts val="320"/>
                  </a:spcBef>
                  <a:spcAft>
                    <a:spcPts val="0"/>
                  </a:spcAft>
                  <a:buClrTx/>
                  <a:buSzTx/>
                  <a:buFont typeface="Arial"/>
                  <a:buChar char="•"/>
                  <a:tabLst>
                    <a:tab pos="323215" algn="l"/>
                    <a:tab pos="323850" algn="l"/>
                  </a:tabLst>
                  <a:defRPr/>
                </a:pPr>
                <a:r>
                  <a:rPr kumimoji="1" lang="en-US" sz="2700" b="1" i="0" u="none" strike="noStrike" kern="1200" cap="none" spc="-80" normalizeH="0" baseline="0" noProof="0" dirty="0">
                    <a:ln>
                      <a:noFill/>
                    </a:ln>
                    <a:solidFill>
                      <a:srgbClr val="002060"/>
                    </a:solidFill>
                    <a:effectLst/>
                    <a:uLnTx/>
                    <a:uFillTx/>
                    <a:latin typeface="Trebuchet MS"/>
                    <a:ea typeface="+mn-ea"/>
                    <a:cs typeface="Trebuchet MS"/>
                  </a:rPr>
                  <a:t>Local </a:t>
                </a:r>
                <a:r>
                  <a:rPr kumimoji="1" lang="en-US" sz="2700" b="1" i="0" u="none" strike="noStrike" kern="1200" cap="none" spc="-135" normalizeH="0" baseline="0" noProof="0" dirty="0">
                    <a:ln>
                      <a:noFill/>
                    </a:ln>
                    <a:solidFill>
                      <a:srgbClr val="002060"/>
                    </a:solidFill>
                    <a:effectLst/>
                    <a:uLnTx/>
                    <a:uFillTx/>
                    <a:latin typeface="Trebuchet MS"/>
                    <a:ea typeface="+mn-ea"/>
                    <a:cs typeface="Trebuchet MS"/>
                  </a:rPr>
                  <a:t>optimization </a:t>
                </a:r>
                <a:r>
                  <a:rPr kumimoji="1" lang="en-US" sz="2700" b="0" i="0" u="none" strike="noStrike" kern="1200" cap="none" spc="-80" normalizeH="0" baseline="0" noProof="0" dirty="0">
                    <a:ln>
                      <a:noFill/>
                    </a:ln>
                    <a:solidFill>
                      <a:srgbClr val="FF0000"/>
                    </a:solidFill>
                    <a:effectLst/>
                    <a:uLnTx/>
                    <a:uFillTx/>
                    <a:latin typeface="Trebuchet MS"/>
                    <a:ea typeface="+mn-ea"/>
                    <a:cs typeface="Trebuchet MS"/>
                  </a:rPr>
                  <a:t>within</a:t>
                </a:r>
                <a:r>
                  <a:rPr kumimoji="1" lang="en-US" sz="2700" b="0" i="0" u="none" strike="noStrike" kern="1200" cap="none" spc="-80" normalizeH="0" baseline="0" noProof="0" dirty="0">
                    <a:ln>
                      <a:noFill/>
                    </a:ln>
                    <a:solidFill>
                      <a:srgbClr val="002060"/>
                    </a:solidFill>
                    <a:effectLst/>
                    <a:uLnTx/>
                    <a:uFillTx/>
                    <a:latin typeface="Trebuchet MS"/>
                    <a:ea typeface="+mn-ea"/>
                    <a:cs typeface="Trebuchet MS"/>
                  </a:rPr>
                  <a:t> </a:t>
                </a:r>
                <a:r>
                  <a:rPr kumimoji="1" lang="en-US" sz="2700" b="0" i="0" u="none" strike="noStrike" kern="1200" cap="none" spc="-65" normalizeH="0" baseline="0" noProof="0" dirty="0">
                    <a:ln>
                      <a:noFill/>
                    </a:ln>
                    <a:solidFill>
                      <a:srgbClr val="FF0000"/>
                    </a:solidFill>
                    <a:effectLst/>
                    <a:uLnTx/>
                    <a:uFillTx/>
                    <a:latin typeface="Trebuchet MS"/>
                    <a:ea typeface="+mn-ea"/>
                    <a:cs typeface="Trebuchet MS"/>
                  </a:rPr>
                  <a:t>multiple</a:t>
                </a:r>
                <a:r>
                  <a:rPr kumimoji="1" lang="en-US" sz="2700" b="0" i="0" u="none" strike="noStrike" kern="1200" cap="none" spc="-65" normalizeH="0" baseline="0" noProof="0" dirty="0">
                    <a:ln>
                      <a:noFill/>
                    </a:ln>
                    <a:solidFill>
                      <a:srgbClr val="002060"/>
                    </a:solidFill>
                    <a:effectLst/>
                    <a:uLnTx/>
                    <a:uFillTx/>
                    <a:latin typeface="Trebuchet MS"/>
                    <a:ea typeface="+mn-ea"/>
                    <a:cs typeface="Trebuchet MS"/>
                  </a:rPr>
                  <a:t> </a:t>
                </a:r>
                <a:r>
                  <a:rPr kumimoji="1" lang="en-US" sz="2700" b="0" i="0" u="none" strike="noStrike" kern="1200" cap="none" spc="-105" normalizeH="0" baseline="0" noProof="0" dirty="0">
                    <a:ln>
                      <a:noFill/>
                    </a:ln>
                    <a:solidFill>
                      <a:srgbClr val="FF0000"/>
                    </a:solidFill>
                    <a:effectLst/>
                    <a:uLnTx/>
                    <a:uFillTx/>
                    <a:latin typeface="Trebuchet MS"/>
                    <a:ea typeface="+mn-ea"/>
                    <a:cs typeface="Trebuchet MS"/>
                  </a:rPr>
                  <a:t>frame</a:t>
                </a:r>
                <a:r>
                  <a:rPr kumimoji="1" lang="en-US" sz="2700" b="0" i="0" u="none" strike="noStrike" kern="1200" cap="none" spc="-105" normalizeH="0" baseline="0" noProof="0" dirty="0">
                    <a:ln>
                      <a:noFill/>
                    </a:ln>
                    <a:solidFill>
                      <a:srgbClr val="002060"/>
                    </a:solidFill>
                    <a:effectLst/>
                    <a:uLnTx/>
                    <a:uFillTx/>
                    <a:latin typeface="Trebuchet MS"/>
                    <a:ea typeface="+mn-ea"/>
                    <a:cs typeface="Trebuchet MS"/>
                  </a:rPr>
                  <a:t> </a:t>
                </a:r>
                <a:r>
                  <a:rPr kumimoji="1" lang="en-US" sz="2700" b="0" i="0" u="none" strike="noStrike" kern="1200" cap="none" spc="-40" normalizeH="0" baseline="0" noProof="0" dirty="0">
                    <a:ln>
                      <a:noFill/>
                    </a:ln>
                    <a:solidFill>
                      <a:srgbClr val="FF0000"/>
                    </a:solidFill>
                    <a:effectLst/>
                    <a:uLnTx/>
                    <a:uFillTx/>
                    <a:latin typeface="Trebuchet MS"/>
                    <a:ea typeface="+mn-ea"/>
                    <a:cs typeface="Trebuchet MS"/>
                  </a:rPr>
                  <a:t>pairs</a:t>
                </a:r>
                <a:r>
                  <a:rPr kumimoji="1" lang="en-US" sz="2700" b="0" i="0" u="none" strike="noStrike" kern="1200" cap="none" spc="-40" normalizeH="0" baseline="0" noProof="0" dirty="0">
                    <a:ln>
                      <a:noFill/>
                    </a:ln>
                    <a:solidFill>
                      <a:srgbClr val="002060"/>
                    </a:solidFill>
                    <a:effectLst/>
                    <a:uLnTx/>
                    <a:uFillTx/>
                    <a:latin typeface="Trebuchet MS"/>
                    <a:ea typeface="+mn-ea"/>
                    <a:cs typeface="Trebuchet MS"/>
                  </a:rPr>
                  <a:t>  </a:t>
                </a:r>
                <a:r>
                  <a:rPr kumimoji="1" lang="en-US" sz="2700" b="0" i="0" u="none" strike="noStrike" kern="1200" cap="none" spc="-80" normalizeH="0" baseline="0" noProof="0" dirty="0">
                    <a:ln>
                      <a:noFill/>
                    </a:ln>
                    <a:solidFill>
                      <a:srgbClr val="002060"/>
                    </a:solidFill>
                    <a:effectLst/>
                    <a:uLnTx/>
                    <a:uFillTx/>
                    <a:latin typeface="Trebuchet MS"/>
                    <a:ea typeface="+mn-ea"/>
                    <a:cs typeface="Trebuchet MS"/>
                  </a:rPr>
                  <a:t>(optional)</a:t>
                </a:r>
                <a:endParaRPr kumimoji="1" sz="2700" b="0" i="0" u="none" strike="noStrike" kern="1200" cap="none" spc="0" normalizeH="0" baseline="0" noProof="0" dirty="0">
                  <a:ln>
                    <a:noFill/>
                  </a:ln>
                  <a:solidFill>
                    <a:prstClr val="black"/>
                  </a:solidFill>
                  <a:effectLst/>
                  <a:uLnTx/>
                  <a:uFillTx/>
                  <a:latin typeface="Trebuchet MS"/>
                  <a:ea typeface="+mn-ea"/>
                  <a:cs typeface="Trebuchet MS"/>
                </a:endParaRPr>
              </a:p>
            </p:txBody>
          </p:sp>
        </mc:Choice>
        <mc:Fallback xmlns="">
          <p:sp>
            <p:nvSpPr>
              <p:cNvPr id="3" name="object 3"/>
              <p:cNvSpPr txBox="1">
                <a:spLocks noRot="1" noChangeAspect="1" noMove="1" noResize="1" noEditPoints="1" noAdjustHandles="1" noChangeArrowheads="1" noChangeShapeType="1" noTextEdit="1"/>
              </p:cNvSpPr>
              <p:nvPr/>
            </p:nvSpPr>
            <p:spPr>
              <a:xfrm>
                <a:off x="475565" y="1473200"/>
                <a:ext cx="7633970" cy="2562240"/>
              </a:xfrm>
              <a:prstGeom prst="rect">
                <a:avLst/>
              </a:prstGeom>
              <a:blipFill>
                <a:blip r:embed="rId2"/>
                <a:stretch>
                  <a:fillRect l="-2077" t="-3571" r="-1118" b="-6905"/>
                </a:stretch>
              </a:blipFill>
            </p:spPr>
            <p:txBody>
              <a:bodyPr/>
              <a:lstStyle/>
              <a:p>
                <a:r>
                  <a:rPr lang="ja-JP" altLang="en-US">
                    <a:noFill/>
                  </a:rPr>
                  <a:t> </a:t>
                </a:r>
              </a:p>
            </p:txBody>
          </p:sp>
        </mc:Fallback>
      </mc:AlternateContent>
      <p:grpSp>
        <p:nvGrpSpPr>
          <p:cNvPr id="4" name="object 4"/>
          <p:cNvGrpSpPr/>
          <p:nvPr/>
        </p:nvGrpSpPr>
        <p:grpSpPr>
          <a:xfrm>
            <a:off x="8706746" y="2600776"/>
            <a:ext cx="1710055" cy="390525"/>
            <a:chOff x="8706746" y="2600776"/>
            <a:chExt cx="1710055" cy="390525"/>
          </a:xfrm>
        </p:grpSpPr>
        <p:sp>
          <p:nvSpPr>
            <p:cNvPr id="5" name="object 5"/>
            <p:cNvSpPr/>
            <p:nvPr/>
          </p:nvSpPr>
          <p:spPr>
            <a:xfrm>
              <a:off x="8706746" y="2600776"/>
              <a:ext cx="1709682" cy="39013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722463" y="2603421"/>
              <a:ext cx="1673225" cy="357505"/>
            </a:xfrm>
            <a:custGeom>
              <a:avLst/>
              <a:gdLst/>
              <a:ahLst/>
              <a:cxnLst/>
              <a:rect l="l" t="t" r="r" b="b"/>
              <a:pathLst>
                <a:path w="1673225" h="357505">
                  <a:moveTo>
                    <a:pt x="1673165" y="0"/>
                  </a:moveTo>
                  <a:lnTo>
                    <a:pt x="0" y="0"/>
                  </a:lnTo>
                  <a:lnTo>
                    <a:pt x="0" y="357075"/>
                  </a:lnTo>
                  <a:lnTo>
                    <a:pt x="1673165" y="357075"/>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8722462" y="2603421"/>
            <a:ext cx="1673225" cy="357505"/>
          </a:xfrm>
          <a:prstGeom prst="rect">
            <a:avLst/>
          </a:prstGeom>
          <a:ln w="3310">
            <a:solidFill>
              <a:srgbClr val="C7C7C7"/>
            </a:solidFill>
          </a:ln>
        </p:spPr>
        <p:txBody>
          <a:bodyPr vert="horz" wrap="square" lIns="0" tIns="41275" rIns="0" bIns="0" rtlCol="0">
            <a:spAutoFit/>
          </a:bodyPr>
          <a:lstStyle/>
          <a:p>
            <a:pPr marL="104139" marR="0" lvl="0" indent="0" algn="l" defTabSz="914400" rtl="0" eaLnBrk="1" fontAlgn="auto" latinLnBrk="0" hangingPunct="1">
              <a:lnSpc>
                <a:spcPct val="100000"/>
              </a:lnSpc>
              <a:spcBef>
                <a:spcPts val="32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25"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Detection</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8" name="object 8"/>
          <p:cNvGrpSpPr/>
          <p:nvPr/>
        </p:nvGrpSpPr>
        <p:grpSpPr>
          <a:xfrm>
            <a:off x="8706746" y="3255414"/>
            <a:ext cx="1710055" cy="390525"/>
            <a:chOff x="8706746" y="3255414"/>
            <a:chExt cx="1710055" cy="390525"/>
          </a:xfrm>
        </p:grpSpPr>
        <p:sp>
          <p:nvSpPr>
            <p:cNvPr id="9" name="object 9"/>
            <p:cNvSpPr/>
            <p:nvPr/>
          </p:nvSpPr>
          <p:spPr>
            <a:xfrm>
              <a:off x="8706746" y="3255414"/>
              <a:ext cx="1709682" cy="39013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722463" y="3258059"/>
              <a:ext cx="1673225" cy="357505"/>
            </a:xfrm>
            <a:custGeom>
              <a:avLst/>
              <a:gdLst/>
              <a:ahLst/>
              <a:cxnLst/>
              <a:rect l="l" t="t" r="r" b="b"/>
              <a:pathLst>
                <a:path w="1673225" h="357504">
                  <a:moveTo>
                    <a:pt x="1673165" y="0"/>
                  </a:moveTo>
                  <a:lnTo>
                    <a:pt x="0" y="0"/>
                  </a:lnTo>
                  <a:lnTo>
                    <a:pt x="0" y="357075"/>
                  </a:lnTo>
                  <a:lnTo>
                    <a:pt x="1673165" y="357075"/>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8722462" y="3258059"/>
              <a:ext cx="1673225" cy="357505"/>
            </a:xfrm>
            <a:custGeom>
              <a:avLst/>
              <a:gdLst/>
              <a:ahLst/>
              <a:cxnLst/>
              <a:rect l="l" t="t" r="r" b="b"/>
              <a:pathLst>
                <a:path w="1673225" h="357504">
                  <a:moveTo>
                    <a:pt x="0" y="357075"/>
                  </a:moveTo>
                  <a:lnTo>
                    <a:pt x="1673165" y="357075"/>
                  </a:lnTo>
                  <a:lnTo>
                    <a:pt x="1673165" y="0"/>
                  </a:lnTo>
                  <a:lnTo>
                    <a:pt x="0" y="0"/>
                  </a:lnTo>
                  <a:lnTo>
                    <a:pt x="0" y="357075"/>
                  </a:lnTo>
                  <a:close/>
                </a:path>
              </a:pathLst>
            </a:custGeom>
            <a:ln w="3310">
              <a:solidFill>
                <a:srgbClr val="C7C7C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8748159" y="3286555"/>
            <a:ext cx="1622425" cy="26416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65"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Description</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13" name="object 13"/>
          <p:cNvGrpSpPr/>
          <p:nvPr/>
        </p:nvGrpSpPr>
        <p:grpSpPr>
          <a:xfrm>
            <a:off x="8706746" y="3910052"/>
            <a:ext cx="1710055" cy="390525"/>
            <a:chOff x="8706746" y="3910052"/>
            <a:chExt cx="1710055" cy="390525"/>
          </a:xfrm>
        </p:grpSpPr>
        <p:sp>
          <p:nvSpPr>
            <p:cNvPr id="14" name="object 14"/>
            <p:cNvSpPr/>
            <p:nvPr/>
          </p:nvSpPr>
          <p:spPr>
            <a:xfrm>
              <a:off x="8706746" y="3910052"/>
              <a:ext cx="1709682" cy="39013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722463" y="3912712"/>
              <a:ext cx="1673225" cy="357505"/>
            </a:xfrm>
            <a:custGeom>
              <a:avLst/>
              <a:gdLst/>
              <a:ahLst/>
              <a:cxnLst/>
              <a:rect l="l" t="t" r="r" b="b"/>
              <a:pathLst>
                <a:path w="1673225" h="357504">
                  <a:moveTo>
                    <a:pt x="1673165" y="0"/>
                  </a:moveTo>
                  <a:lnTo>
                    <a:pt x="0" y="0"/>
                  </a:lnTo>
                  <a:lnTo>
                    <a:pt x="0" y="357074"/>
                  </a:lnTo>
                  <a:lnTo>
                    <a:pt x="1673165" y="357074"/>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p:nvPr/>
        </p:nvSpPr>
        <p:spPr>
          <a:xfrm>
            <a:off x="8722462" y="3912712"/>
            <a:ext cx="1673225" cy="357505"/>
          </a:xfrm>
          <a:prstGeom prst="rect">
            <a:avLst/>
          </a:prstGeom>
          <a:ln w="3310">
            <a:solidFill>
              <a:srgbClr val="C7C7C7"/>
            </a:solidFill>
          </a:ln>
        </p:spPr>
        <p:txBody>
          <a:bodyPr vert="horz" wrap="square" lIns="0" tIns="43815" rIns="0" bIns="0" rtlCol="0">
            <a:spAutoFit/>
          </a:bodyPr>
          <a:lstStyle/>
          <a:p>
            <a:pPr marL="118110" marR="0" lvl="0" indent="0" algn="l" defTabSz="914400" rtl="0" eaLnBrk="1" fontAlgn="auto" latinLnBrk="0" hangingPunct="1">
              <a:lnSpc>
                <a:spcPct val="100000"/>
              </a:lnSpc>
              <a:spcBef>
                <a:spcPts val="34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30"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Matching</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sp>
        <p:nvSpPr>
          <p:cNvPr id="17" name="object 17"/>
          <p:cNvSpPr/>
          <p:nvPr/>
        </p:nvSpPr>
        <p:spPr>
          <a:xfrm>
            <a:off x="8667520" y="4870766"/>
            <a:ext cx="1784967" cy="40810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8681615" y="4873547"/>
            <a:ext cx="1750695" cy="374015"/>
          </a:xfrm>
          <a:prstGeom prst="rect">
            <a:avLst/>
          </a:prstGeom>
          <a:solidFill>
            <a:srgbClr val="BDD7EE"/>
          </a:solidFill>
          <a:ln w="3462">
            <a:solidFill>
              <a:srgbClr val="C7C7C7"/>
            </a:solidFill>
          </a:ln>
        </p:spPr>
        <p:txBody>
          <a:bodyPr vert="horz" wrap="square" lIns="0" tIns="41275" rIns="0" bIns="0" rtlCol="0">
            <a:spAutoFit/>
          </a:bodyPr>
          <a:lstStyle/>
          <a:p>
            <a:pPr marL="86995" marR="0" lvl="0" indent="0" algn="l" defTabSz="914400" rtl="0" eaLnBrk="1" fontAlgn="auto" latinLnBrk="0" hangingPunct="1">
              <a:lnSpc>
                <a:spcPct val="100000"/>
              </a:lnSpc>
              <a:spcBef>
                <a:spcPts val="325"/>
              </a:spcBef>
              <a:spcAft>
                <a:spcPts val="0"/>
              </a:spcAft>
              <a:buClrTx/>
              <a:buSzTx/>
              <a:buFontTx/>
              <a:buNone/>
              <a:tabLst/>
              <a:defRPr/>
            </a:pPr>
            <a:r>
              <a:rPr kumimoji="1" sz="1650" b="0" i="0" u="none" strike="noStrike" kern="1200" cap="none" spc="-10" normalizeH="0" baseline="0" noProof="0" dirty="0">
                <a:ln>
                  <a:noFill/>
                </a:ln>
                <a:solidFill>
                  <a:prstClr val="black"/>
                </a:solidFill>
                <a:effectLst/>
                <a:uLnTx/>
                <a:uFillTx/>
                <a:latin typeface="Calibri"/>
                <a:ea typeface="+mn-ea"/>
                <a:cs typeface="Calibri"/>
              </a:rPr>
              <a:t>Motion Estimation</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19" name="object 19"/>
          <p:cNvGrpSpPr/>
          <p:nvPr/>
        </p:nvGrpSpPr>
        <p:grpSpPr>
          <a:xfrm>
            <a:off x="8506722" y="1197079"/>
            <a:ext cx="2106295" cy="4984115"/>
            <a:chOff x="8506722" y="1197079"/>
            <a:chExt cx="2106295" cy="4984115"/>
          </a:xfrm>
        </p:grpSpPr>
        <p:sp>
          <p:nvSpPr>
            <p:cNvPr id="20" name="object 20"/>
            <p:cNvSpPr/>
            <p:nvPr/>
          </p:nvSpPr>
          <p:spPr>
            <a:xfrm>
              <a:off x="8506722" y="1197079"/>
              <a:ext cx="2019825" cy="100574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592673" y="1314725"/>
              <a:ext cx="2019825" cy="10057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501111" y="2329891"/>
              <a:ext cx="114300" cy="2525395"/>
            </a:xfrm>
            <a:custGeom>
              <a:avLst/>
              <a:gdLst/>
              <a:ahLst/>
              <a:cxnLst/>
              <a:rect l="l" t="t" r="r" b="b"/>
              <a:pathLst>
                <a:path w="114300" h="2525395">
                  <a:moveTo>
                    <a:pt x="114300" y="2410536"/>
                  </a:moveTo>
                  <a:lnTo>
                    <a:pt x="76200" y="2410536"/>
                  </a:lnTo>
                  <a:lnTo>
                    <a:pt x="76200" y="1980222"/>
                  </a:lnTo>
                  <a:lnTo>
                    <a:pt x="38100" y="1980222"/>
                  </a:lnTo>
                  <a:lnTo>
                    <a:pt x="38100" y="2410536"/>
                  </a:lnTo>
                  <a:lnTo>
                    <a:pt x="0" y="2410536"/>
                  </a:lnTo>
                  <a:lnTo>
                    <a:pt x="57150" y="2524836"/>
                  </a:lnTo>
                  <a:lnTo>
                    <a:pt x="104775" y="2429586"/>
                  </a:lnTo>
                  <a:lnTo>
                    <a:pt x="114300" y="2410536"/>
                  </a:lnTo>
                  <a:close/>
                </a:path>
                <a:path w="114300" h="2525395">
                  <a:moveTo>
                    <a:pt x="114300" y="1483855"/>
                  </a:moveTo>
                  <a:lnTo>
                    <a:pt x="76200" y="1483855"/>
                  </a:lnTo>
                  <a:lnTo>
                    <a:pt x="76200" y="1244600"/>
                  </a:lnTo>
                  <a:lnTo>
                    <a:pt x="38100" y="1244600"/>
                  </a:lnTo>
                  <a:lnTo>
                    <a:pt x="38100" y="1483855"/>
                  </a:lnTo>
                  <a:lnTo>
                    <a:pt x="0" y="1483855"/>
                  </a:lnTo>
                  <a:lnTo>
                    <a:pt x="57150" y="1598155"/>
                  </a:lnTo>
                  <a:lnTo>
                    <a:pt x="104775" y="1502905"/>
                  </a:lnTo>
                  <a:lnTo>
                    <a:pt x="114300" y="1483855"/>
                  </a:lnTo>
                  <a:close/>
                </a:path>
                <a:path w="114300" h="2525395">
                  <a:moveTo>
                    <a:pt x="114300" y="814997"/>
                  </a:moveTo>
                  <a:lnTo>
                    <a:pt x="76200" y="814997"/>
                  </a:lnTo>
                  <a:lnTo>
                    <a:pt x="76200" y="635000"/>
                  </a:lnTo>
                  <a:lnTo>
                    <a:pt x="38100" y="635000"/>
                  </a:lnTo>
                  <a:lnTo>
                    <a:pt x="38100" y="814997"/>
                  </a:lnTo>
                  <a:lnTo>
                    <a:pt x="0" y="814997"/>
                  </a:lnTo>
                  <a:lnTo>
                    <a:pt x="57150" y="929297"/>
                  </a:lnTo>
                  <a:lnTo>
                    <a:pt x="104775" y="834047"/>
                  </a:lnTo>
                  <a:lnTo>
                    <a:pt x="114300" y="814997"/>
                  </a:lnTo>
                  <a:close/>
                </a:path>
                <a:path w="114300" h="2525395">
                  <a:moveTo>
                    <a:pt x="114300" y="143370"/>
                  </a:moveTo>
                  <a:lnTo>
                    <a:pt x="76200" y="143370"/>
                  </a:lnTo>
                  <a:lnTo>
                    <a:pt x="76200" y="0"/>
                  </a:lnTo>
                  <a:lnTo>
                    <a:pt x="38100" y="0"/>
                  </a:lnTo>
                  <a:lnTo>
                    <a:pt x="38100" y="143370"/>
                  </a:lnTo>
                  <a:lnTo>
                    <a:pt x="0" y="143370"/>
                  </a:lnTo>
                  <a:lnTo>
                    <a:pt x="57150" y="257670"/>
                  </a:lnTo>
                  <a:lnTo>
                    <a:pt x="104775" y="162420"/>
                  </a:lnTo>
                  <a:lnTo>
                    <a:pt x="114300" y="143370"/>
                  </a:lnTo>
                  <a:close/>
                </a:path>
              </a:pathLst>
            </a:custGeom>
            <a:solidFill>
              <a:srgbClr val="4663A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667520" y="5772838"/>
              <a:ext cx="1784967" cy="4081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8681615" y="5775619"/>
            <a:ext cx="1750695" cy="374015"/>
          </a:xfrm>
          <a:prstGeom prst="rect">
            <a:avLst/>
          </a:prstGeom>
          <a:solidFill>
            <a:srgbClr val="BDD7EE"/>
          </a:solidFill>
          <a:ln w="3462">
            <a:solidFill>
              <a:srgbClr val="C7C7C7"/>
            </a:solidFill>
          </a:ln>
        </p:spPr>
        <p:txBody>
          <a:bodyPr vert="horz" wrap="square" lIns="0" tIns="41275" rIns="0" bIns="0" rtlCol="0">
            <a:spAutoFit/>
          </a:bodyPr>
          <a:lstStyle/>
          <a:p>
            <a:pPr marL="85725" marR="0" lvl="0" indent="0" algn="l" defTabSz="914400" rtl="0" eaLnBrk="1" fontAlgn="auto" latinLnBrk="0" hangingPunct="1">
              <a:lnSpc>
                <a:spcPct val="100000"/>
              </a:lnSpc>
              <a:spcBef>
                <a:spcPts val="325"/>
              </a:spcBef>
              <a:spcAft>
                <a:spcPts val="0"/>
              </a:spcAft>
              <a:buClrTx/>
              <a:buSzTx/>
              <a:buFontTx/>
              <a:buNone/>
              <a:tabLst/>
              <a:defRPr/>
            </a:pPr>
            <a:r>
              <a:rPr kumimoji="1" sz="1650" b="0" i="0" u="none" strike="noStrike" kern="1200" cap="none" spc="-5" normalizeH="0" baseline="0" noProof="0" dirty="0">
                <a:ln>
                  <a:noFill/>
                </a:ln>
                <a:solidFill>
                  <a:prstClr val="black"/>
                </a:solidFill>
                <a:effectLst/>
                <a:uLnTx/>
                <a:uFillTx/>
                <a:latin typeface="Calibri"/>
                <a:ea typeface="+mn-ea"/>
                <a:cs typeface="Calibri"/>
              </a:rPr>
              <a:t>Local</a:t>
            </a:r>
            <a:r>
              <a:rPr kumimoji="1" sz="1650" b="0" i="0" u="none" strike="noStrike" kern="1200" cap="none" spc="-40" normalizeH="0" baseline="0" noProof="0" dirty="0">
                <a:ln>
                  <a:noFill/>
                </a:ln>
                <a:solidFill>
                  <a:prstClr val="black"/>
                </a:solidFill>
                <a:effectLst/>
                <a:uLnTx/>
                <a:uFillTx/>
                <a:latin typeface="Calibri"/>
                <a:ea typeface="+mn-ea"/>
                <a:cs typeface="Calibri"/>
              </a:rPr>
              <a:t> </a:t>
            </a:r>
            <a:r>
              <a:rPr kumimoji="1" sz="1650" b="0" i="0" u="none" strike="noStrike" kern="1200" cap="none" spc="-5" normalizeH="0" baseline="0" noProof="0" dirty="0">
                <a:ln>
                  <a:noFill/>
                </a:ln>
                <a:solidFill>
                  <a:prstClr val="black"/>
                </a:solidFill>
                <a:effectLst/>
                <a:uLnTx/>
                <a:uFillTx/>
                <a:latin typeface="Calibri"/>
                <a:ea typeface="+mn-ea"/>
                <a:cs typeface="Calibri"/>
              </a:rPr>
              <a:t>Optimization</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sp>
        <p:nvSpPr>
          <p:cNvPr id="25" name="object 25"/>
          <p:cNvSpPr/>
          <p:nvPr/>
        </p:nvSpPr>
        <p:spPr>
          <a:xfrm>
            <a:off x="9501120" y="5289251"/>
            <a:ext cx="114300" cy="469900"/>
          </a:xfrm>
          <a:custGeom>
            <a:avLst/>
            <a:gdLst/>
            <a:ahLst/>
            <a:cxnLst/>
            <a:rect l="l" t="t" r="r" b="b"/>
            <a:pathLst>
              <a:path w="114300" h="469900">
                <a:moveTo>
                  <a:pt x="38099" y="355452"/>
                </a:moveTo>
                <a:lnTo>
                  <a:pt x="0" y="355452"/>
                </a:lnTo>
                <a:lnTo>
                  <a:pt x="57150" y="469752"/>
                </a:lnTo>
                <a:lnTo>
                  <a:pt x="104775" y="374502"/>
                </a:lnTo>
                <a:lnTo>
                  <a:pt x="38100" y="374502"/>
                </a:lnTo>
                <a:lnTo>
                  <a:pt x="38099" y="355452"/>
                </a:lnTo>
                <a:close/>
              </a:path>
              <a:path w="114300" h="469900">
                <a:moveTo>
                  <a:pt x="76198" y="0"/>
                </a:moveTo>
                <a:lnTo>
                  <a:pt x="38098" y="0"/>
                </a:lnTo>
                <a:lnTo>
                  <a:pt x="38100" y="374502"/>
                </a:lnTo>
                <a:lnTo>
                  <a:pt x="76200" y="374502"/>
                </a:lnTo>
                <a:lnTo>
                  <a:pt x="76198" y="0"/>
                </a:lnTo>
                <a:close/>
              </a:path>
              <a:path w="114300" h="469900">
                <a:moveTo>
                  <a:pt x="114300" y="355452"/>
                </a:moveTo>
                <a:lnTo>
                  <a:pt x="76199" y="355452"/>
                </a:lnTo>
                <a:lnTo>
                  <a:pt x="76200" y="374502"/>
                </a:lnTo>
                <a:lnTo>
                  <a:pt x="104775" y="374502"/>
                </a:lnTo>
                <a:lnTo>
                  <a:pt x="114300" y="355452"/>
                </a:lnTo>
                <a:close/>
              </a:path>
            </a:pathLst>
          </a:custGeom>
          <a:solidFill>
            <a:srgbClr val="4663A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1139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727662" y="6133302"/>
            <a:ext cx="1784967" cy="40810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7352401" y="6187930"/>
            <a:ext cx="533400" cy="255904"/>
          </a:xfrm>
          <a:prstGeom prst="rect">
            <a:avLst/>
          </a:prstGeom>
        </p:spPr>
        <p:txBody>
          <a:bodyPr vert="horz" wrap="square" lIns="0" tIns="0" rIns="0" bIns="0" rtlCol="0">
            <a:spAutoFit/>
          </a:bodyPr>
          <a:lstStyle/>
          <a:p>
            <a:pPr marL="0" marR="0" lvl="0" indent="0" algn="l" defTabSz="914400" rtl="0" eaLnBrk="1" fontAlgn="auto" latinLnBrk="0" hangingPunct="1">
              <a:lnSpc>
                <a:spcPts val="1900"/>
              </a:lnSpc>
              <a:spcBef>
                <a:spcPts val="0"/>
              </a:spcBef>
              <a:spcAft>
                <a:spcPts val="0"/>
              </a:spcAft>
              <a:buClrTx/>
              <a:buSzTx/>
              <a:buFontTx/>
              <a:buNone/>
              <a:tabLst/>
              <a:defRPr/>
            </a:pPr>
            <a:r>
              <a:rPr kumimoji="1" sz="1650" b="0" i="0" u="none" strike="noStrike" kern="1200" cap="none" spc="-5" normalizeH="0" baseline="0" noProof="0" dirty="0">
                <a:ln>
                  <a:noFill/>
                </a:ln>
                <a:solidFill>
                  <a:prstClr val="black"/>
                </a:solidFill>
                <a:effectLst/>
                <a:uLnTx/>
                <a:uFillTx/>
                <a:latin typeface="Calibri"/>
                <a:ea typeface="+mn-ea"/>
                <a:cs typeface="Calibri"/>
              </a:rPr>
              <a:t>3</a:t>
            </a:r>
            <a:r>
              <a:rPr kumimoji="1" sz="1650" b="0" i="0" u="none" strike="noStrike" kern="1200" cap="none" spc="-10" normalizeH="0" baseline="0" noProof="0" dirty="0">
                <a:ln>
                  <a:noFill/>
                </a:ln>
                <a:solidFill>
                  <a:prstClr val="black"/>
                </a:solidFill>
                <a:effectLst/>
                <a:uLnTx/>
                <a:uFillTx/>
                <a:latin typeface="Calibri"/>
                <a:ea typeface="+mn-ea"/>
                <a:cs typeface="Calibri"/>
              </a:rPr>
              <a:t>D</a:t>
            </a:r>
            <a:r>
              <a:rPr kumimoji="1" sz="1650" b="0" i="0" u="none" strike="noStrike" kern="1200" cap="none" spc="-5" normalizeH="0" baseline="0" noProof="0" dirty="0">
                <a:ln>
                  <a:noFill/>
                </a:ln>
                <a:solidFill>
                  <a:prstClr val="black"/>
                </a:solidFill>
                <a:effectLst/>
                <a:uLnTx/>
                <a:uFillTx/>
                <a:latin typeface="Calibri"/>
                <a:ea typeface="+mn-ea"/>
                <a:cs typeface="Calibri"/>
              </a:rPr>
              <a:t>-</a:t>
            </a:r>
            <a:r>
              <a:rPr kumimoji="1" sz="1650" b="0" i="0" u="none" strike="noStrike" kern="1200" cap="none" spc="-10" normalizeH="0" baseline="0" noProof="0" dirty="0">
                <a:ln>
                  <a:noFill/>
                </a:ln>
                <a:solidFill>
                  <a:prstClr val="black"/>
                </a:solidFill>
                <a:effectLst/>
                <a:uLnTx/>
                <a:uFillTx/>
                <a:latin typeface="Calibri"/>
                <a:ea typeface="+mn-ea"/>
                <a:cs typeface="Calibri"/>
              </a:rPr>
              <a:t>2</a:t>
            </a:r>
            <a:r>
              <a:rPr kumimoji="1" sz="1650" b="0" i="0" u="none" strike="noStrike" kern="1200" cap="none" spc="0" normalizeH="0" baseline="0" noProof="0" dirty="0">
                <a:ln>
                  <a:noFill/>
                </a:ln>
                <a:solidFill>
                  <a:prstClr val="black"/>
                </a:solidFill>
                <a:effectLst/>
                <a:uLnTx/>
                <a:uFillTx/>
                <a:latin typeface="Calibri"/>
                <a:ea typeface="+mn-ea"/>
                <a:cs typeface="Calibri"/>
              </a:rPr>
              <a:t>D</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a:spLocks noGrp="1"/>
          </p:cNvSpPr>
          <p:nvPr>
            <p:ph type="title"/>
          </p:nvPr>
        </p:nvSpPr>
        <p:spPr>
          <a:xfrm>
            <a:off x="500965" y="444500"/>
            <a:ext cx="3670935" cy="574040"/>
          </a:xfrm>
          <a:prstGeom prst="rect">
            <a:avLst/>
          </a:prstGeom>
        </p:spPr>
        <p:txBody>
          <a:bodyPr vert="horz" wrap="square" lIns="0" tIns="12700" rIns="0" bIns="0" rtlCol="0">
            <a:spAutoFit/>
          </a:bodyPr>
          <a:lstStyle/>
          <a:p>
            <a:pPr marL="12700">
              <a:lnSpc>
                <a:spcPct val="100000"/>
              </a:lnSpc>
              <a:spcBef>
                <a:spcPts val="100"/>
              </a:spcBef>
            </a:pPr>
            <a:r>
              <a:rPr spc="-100" dirty="0"/>
              <a:t>Motion</a:t>
            </a:r>
            <a:r>
              <a:rPr spc="-60" dirty="0"/>
              <a:t> </a:t>
            </a:r>
            <a:r>
              <a:rPr spc="-100" dirty="0"/>
              <a:t>Estimation</a:t>
            </a:r>
          </a:p>
        </p:txBody>
      </p:sp>
      <mc:AlternateContent xmlns:mc="http://schemas.openxmlformats.org/markup-compatibility/2006" xmlns:a14="http://schemas.microsoft.com/office/drawing/2010/main">
        <mc:Choice Requires="a14">
          <p:sp>
            <p:nvSpPr>
              <p:cNvPr id="5" name="object 5"/>
              <p:cNvSpPr txBox="1"/>
              <p:nvPr/>
            </p:nvSpPr>
            <p:spPr>
              <a:xfrm>
                <a:off x="475565" y="1430092"/>
                <a:ext cx="8181975" cy="3915302"/>
              </a:xfrm>
              <a:prstGeom prst="rect">
                <a:avLst/>
              </a:prstGeom>
            </p:spPr>
            <p:txBody>
              <a:bodyPr vert="horz" wrap="square" lIns="0" tIns="55879" rIns="0" bIns="0" rtlCol="0">
                <a:spAutoFit/>
              </a:bodyPr>
              <a:lstStyle/>
              <a:p>
                <a:pPr marL="323850" marR="0" lvl="0" indent="-285750" algn="l" defTabSz="914400" rtl="0" eaLnBrk="1" fontAlgn="auto" latinLnBrk="0" hangingPunct="1">
                  <a:lnSpc>
                    <a:spcPct val="100000"/>
                  </a:lnSpc>
                  <a:spcBef>
                    <a:spcPts val="439"/>
                  </a:spcBef>
                  <a:spcAft>
                    <a:spcPts val="0"/>
                  </a:spcAft>
                  <a:buClrTx/>
                  <a:buSzTx/>
                  <a:buFont typeface="Arial"/>
                  <a:buChar char="•"/>
                  <a:tabLst>
                    <a:tab pos="323215" algn="l"/>
                    <a:tab pos="323850" algn="l"/>
                  </a:tabLst>
                  <a:defRPr/>
                </a:pPr>
                <a:r>
                  <a:rPr kumimoji="1" lang="en-US" sz="2700" b="1" i="0" u="none" strike="noStrike" kern="1200" cap="none" spc="15" normalizeH="0" baseline="0" noProof="0" dirty="0" smtClean="0">
                    <a:ln>
                      <a:noFill/>
                    </a:ln>
                    <a:solidFill>
                      <a:srgbClr val="002060"/>
                    </a:solidFill>
                    <a:effectLst/>
                    <a:uLnTx/>
                    <a:uFillTx/>
                    <a:latin typeface="Calibri"/>
                    <a:ea typeface="+mn-ea"/>
                    <a:cs typeface="Calibri"/>
                  </a:rPr>
                  <a:t>Correspondence</a:t>
                </a:r>
                <a:r>
                  <a:rPr kumimoji="1" lang="en-US" sz="2700" b="1" i="0" u="none" strike="noStrike" kern="1200" cap="none" spc="185" normalizeH="0" baseline="0" noProof="0" dirty="0">
                    <a:ln>
                      <a:noFill/>
                    </a:ln>
                    <a:solidFill>
                      <a:srgbClr val="002060"/>
                    </a:solidFill>
                    <a:effectLst/>
                    <a:uLnTx/>
                    <a:uFillTx/>
                    <a:latin typeface="Calibri"/>
                    <a:ea typeface="+mn-ea"/>
                    <a:cs typeface="Calibri"/>
                  </a:rPr>
                  <a:t> </a:t>
                </a:r>
                <a:r>
                  <a:rPr kumimoji="1" lang="en-US" sz="2700" b="1" i="0" u="none" strike="noStrike" kern="1200" cap="none" spc="5" normalizeH="0" baseline="0" noProof="0" dirty="0">
                    <a:ln>
                      <a:noFill/>
                    </a:ln>
                    <a:solidFill>
                      <a:srgbClr val="002060"/>
                    </a:solidFill>
                    <a:effectLst/>
                    <a:uLnTx/>
                    <a:uFillTx/>
                    <a:latin typeface="Calibri"/>
                    <a:ea typeface="+mn-ea"/>
                    <a:cs typeface="Calibri"/>
                  </a:rPr>
                  <a:t>types:</a:t>
                </a:r>
                <a:endParaRPr kumimoji="1" lang="en-US" sz="2700" b="0" i="0" u="none" strike="noStrike" kern="1200" cap="none" spc="0" normalizeH="0" baseline="0" noProof="0" dirty="0">
                  <a:ln>
                    <a:noFill/>
                  </a:ln>
                  <a:solidFill>
                    <a:prstClr val="black"/>
                  </a:solidFill>
                  <a:effectLst/>
                  <a:uLnTx/>
                  <a:uFillTx/>
                  <a:latin typeface="Calibri"/>
                  <a:ea typeface="+mn-ea"/>
                  <a:cs typeface="Calibri"/>
                </a:endParaRPr>
              </a:p>
              <a:p>
                <a:pPr marL="797560" marR="0" lvl="1" indent="-287655" algn="l" defTabSz="914400" rtl="0" eaLnBrk="1" fontAlgn="auto" latinLnBrk="0" hangingPunct="1">
                  <a:lnSpc>
                    <a:spcPct val="100000"/>
                  </a:lnSpc>
                  <a:spcBef>
                    <a:spcPts val="260"/>
                  </a:spcBef>
                  <a:spcAft>
                    <a:spcPts val="0"/>
                  </a:spcAft>
                  <a:buClrTx/>
                  <a:buSzTx/>
                  <a:buFont typeface="Courier New"/>
                  <a:buChar char="o"/>
                  <a:tabLst>
                    <a:tab pos="797560" algn="l"/>
                  </a:tabLst>
                  <a:defRPr/>
                </a:pPr>
                <a:r>
                  <a:rPr kumimoji="1" lang="en-US" sz="2100" b="1" i="0" u="none" strike="noStrike" kern="1200" cap="none" spc="15" normalizeH="0" baseline="0" noProof="0" dirty="0">
                    <a:ln>
                      <a:noFill/>
                    </a:ln>
                    <a:solidFill>
                      <a:srgbClr val="002060"/>
                    </a:solidFill>
                    <a:effectLst/>
                    <a:uLnTx/>
                    <a:uFillTx/>
                    <a:latin typeface="Trebuchet MS"/>
                    <a:ea typeface="+mn-ea"/>
                    <a:cs typeface="Trebuchet MS"/>
                  </a:rPr>
                  <a:t>2D-2D: </a:t>
                </a:r>
                <a:r>
                  <a:rPr kumimoji="1" lang="en-US" sz="2100" b="0" i="0" u="none" strike="noStrike" kern="1200" cap="none" spc="-15" normalizeH="0" baseline="0" noProof="0" dirty="0">
                    <a:ln>
                      <a:noFill/>
                    </a:ln>
                    <a:solidFill>
                      <a:srgbClr val="002060"/>
                    </a:solidFill>
                    <a:effectLst/>
                    <a:uLnTx/>
                    <a:uFillTx/>
                    <a:latin typeface="Tahoma"/>
                    <a:ea typeface="+mn-ea"/>
                    <a:cs typeface="Tahoma"/>
                  </a:rPr>
                  <a:t>both </a:t>
                </a:r>
                <a14:m>
                  <m:oMath xmlns:m="http://schemas.openxmlformats.org/officeDocument/2006/math">
                    <m:sSub>
                      <m:sSubPr>
                        <m:ctrlPr>
                          <a:rPr kumimoji="1" lang="en-US" altLang="ja-JP"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ja-JP" alt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altLang="ja-JP"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𝑘</m:t>
                        </m:r>
                        <m:r>
                          <a:rPr kumimoji="1" lang="en-US" altLang="ja-JP"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−1</m:t>
                        </m:r>
                      </m:sub>
                    </m:sSub>
                  </m:oMath>
                </a14:m>
                <a:r>
                  <a:rPr kumimoji="1" lang="en-US" sz="2250" b="0" i="0" u="none" strike="noStrike" kern="1200" cap="none" spc="607" normalizeH="0" baseline="-16666" noProof="0" dirty="0" smtClean="0">
                    <a:ln>
                      <a:noFill/>
                    </a:ln>
                    <a:solidFill>
                      <a:srgbClr val="002060"/>
                    </a:solidFill>
                    <a:effectLst/>
                    <a:uLnTx/>
                    <a:uFillTx/>
                    <a:latin typeface="Cambria Math"/>
                    <a:ea typeface="+mn-ea"/>
                    <a:cs typeface="Cambria Math"/>
                  </a:rPr>
                  <a:t> </a:t>
                </a:r>
                <a:r>
                  <a:rPr kumimoji="1" lang="en-US" sz="2100" b="0" i="0" u="none" strike="noStrike" kern="1200" cap="none" spc="-10" normalizeH="0" baseline="0" noProof="0" dirty="0">
                    <a:ln>
                      <a:noFill/>
                    </a:ln>
                    <a:solidFill>
                      <a:srgbClr val="002060"/>
                    </a:solidFill>
                    <a:effectLst/>
                    <a:uLnTx/>
                    <a:uFillTx/>
                    <a:latin typeface="Tahoma"/>
                    <a:ea typeface="+mn-ea"/>
                    <a:cs typeface="Tahoma"/>
                  </a:rPr>
                  <a:t>and </a:t>
                </a:r>
                <a14:m>
                  <m:oMath xmlns:m="http://schemas.openxmlformats.org/officeDocument/2006/math">
                    <m:sSub>
                      <m:sSubPr>
                        <m:ctrlP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𝑘</m:t>
                        </m:r>
                      </m:sub>
                    </m:sSub>
                  </m:oMath>
                </a14:m>
                <a:r>
                  <a:rPr lang="en-US" sz="2100" spc="540" dirty="0" smtClean="0">
                    <a:solidFill>
                      <a:srgbClr val="002060"/>
                    </a:solidFill>
                    <a:latin typeface="Cambria Math"/>
                    <a:cs typeface="Tahoma"/>
                  </a:rPr>
                  <a:t> </a:t>
                </a:r>
                <a:r>
                  <a:rPr kumimoji="1" lang="en-US" sz="2100" b="0" i="0" u="none" strike="noStrike" kern="1200" cap="none" spc="-50" normalizeH="0" baseline="0" noProof="0" dirty="0" smtClean="0">
                    <a:ln>
                      <a:noFill/>
                    </a:ln>
                    <a:solidFill>
                      <a:srgbClr val="002060"/>
                    </a:solidFill>
                    <a:effectLst/>
                    <a:uLnTx/>
                    <a:uFillTx/>
                    <a:latin typeface="Tahoma"/>
                    <a:ea typeface="+mn-ea"/>
                    <a:cs typeface="Tahoma"/>
                  </a:rPr>
                  <a:t>are </a:t>
                </a:r>
                <a:r>
                  <a:rPr kumimoji="1" lang="en-US" sz="2100" b="0" i="0" u="none" strike="noStrike" kern="1200" cap="none" spc="10" normalizeH="0" baseline="0" noProof="0" dirty="0">
                    <a:ln>
                      <a:noFill/>
                    </a:ln>
                    <a:solidFill>
                      <a:srgbClr val="002060"/>
                    </a:solidFill>
                    <a:effectLst/>
                    <a:uLnTx/>
                    <a:uFillTx/>
                    <a:latin typeface="Tahoma"/>
                    <a:ea typeface="+mn-ea"/>
                    <a:cs typeface="Tahoma"/>
                  </a:rPr>
                  <a:t>defined </a:t>
                </a:r>
                <a:r>
                  <a:rPr kumimoji="1" lang="en-US" sz="2100" b="0" i="0" u="none" strike="noStrike" kern="1200" cap="none" spc="50" normalizeH="0" baseline="0" noProof="0" dirty="0">
                    <a:ln>
                      <a:noFill/>
                    </a:ln>
                    <a:solidFill>
                      <a:srgbClr val="002060"/>
                    </a:solidFill>
                    <a:effectLst/>
                    <a:uLnTx/>
                    <a:uFillTx/>
                    <a:latin typeface="Tahoma"/>
                    <a:ea typeface="+mn-ea"/>
                    <a:cs typeface="Tahoma"/>
                  </a:rPr>
                  <a:t>in </a:t>
                </a:r>
                <a:r>
                  <a:rPr kumimoji="1" lang="en-US" sz="2100" b="0" i="0" u="none" strike="noStrike" kern="1200" cap="none" spc="-55" normalizeH="0" baseline="0" noProof="0" dirty="0">
                    <a:ln>
                      <a:noFill/>
                    </a:ln>
                    <a:solidFill>
                      <a:srgbClr val="002060"/>
                    </a:solidFill>
                    <a:effectLst/>
                    <a:uLnTx/>
                    <a:uFillTx/>
                    <a:latin typeface="Tahoma"/>
                    <a:ea typeface="+mn-ea"/>
                    <a:cs typeface="Tahoma"/>
                  </a:rPr>
                  <a:t>Image</a:t>
                </a:r>
                <a:r>
                  <a:rPr kumimoji="1" lang="en-US" sz="2100" b="0" i="0" u="none" strike="noStrike" kern="1200" cap="none" spc="5" normalizeH="0" baseline="0" noProof="0" dirty="0">
                    <a:ln>
                      <a:noFill/>
                    </a:ln>
                    <a:solidFill>
                      <a:srgbClr val="002060"/>
                    </a:solidFill>
                    <a:effectLst/>
                    <a:uLnTx/>
                    <a:uFillTx/>
                    <a:latin typeface="Tahoma"/>
                    <a:ea typeface="+mn-ea"/>
                    <a:cs typeface="Tahoma"/>
                  </a:rPr>
                  <a:t> </a:t>
                </a:r>
                <a:r>
                  <a:rPr kumimoji="1" lang="en-US" sz="2100" b="0" i="0" u="none" strike="noStrike" kern="1200" cap="none" spc="-5" normalizeH="0" baseline="0" noProof="0" dirty="0" smtClean="0">
                    <a:ln>
                      <a:noFill/>
                    </a:ln>
                    <a:solidFill>
                      <a:srgbClr val="002060"/>
                    </a:solidFill>
                    <a:effectLst/>
                    <a:uLnTx/>
                    <a:uFillTx/>
                    <a:latin typeface="Tahoma"/>
                    <a:ea typeface="+mn-ea"/>
                    <a:cs typeface="Tahoma"/>
                  </a:rPr>
                  <a:t>coordinates</a:t>
                </a:r>
              </a:p>
              <a:p>
                <a:pPr marL="1254760" lvl="2" indent="-287655">
                  <a:spcBef>
                    <a:spcPts val="260"/>
                  </a:spcBef>
                  <a:buFont typeface="Courier New"/>
                  <a:buChar char="o"/>
                  <a:tabLst>
                    <a:tab pos="797560" algn="l"/>
                  </a:tabLst>
                  <a:defRPr/>
                </a:pPr>
                <a:r>
                  <a:rPr lang="en-US" altLang="ja-JP" dirty="0"/>
                  <a:t>This form of visual </a:t>
                </a:r>
                <a:r>
                  <a:rPr lang="en-US" altLang="ja-JP" dirty="0" err="1"/>
                  <a:t>odometry</a:t>
                </a:r>
                <a:r>
                  <a:rPr lang="en-US" altLang="ja-JP" dirty="0"/>
                  <a:t> is great for </a:t>
                </a:r>
                <a:r>
                  <a:rPr lang="en-US" altLang="ja-JP" dirty="0">
                    <a:solidFill>
                      <a:srgbClr val="FF0000"/>
                    </a:solidFill>
                  </a:rPr>
                  <a:t>tracking</a:t>
                </a:r>
                <a:r>
                  <a:rPr lang="en-US" altLang="ja-JP" dirty="0"/>
                  <a:t> </a:t>
                </a:r>
                <a:r>
                  <a:rPr lang="en-US" altLang="ja-JP" dirty="0">
                    <a:solidFill>
                      <a:srgbClr val="FF0000"/>
                    </a:solidFill>
                  </a:rPr>
                  <a:t>objects</a:t>
                </a:r>
                <a:r>
                  <a:rPr lang="en-US" altLang="ja-JP" dirty="0"/>
                  <a:t> in the </a:t>
                </a:r>
                <a:r>
                  <a:rPr lang="en-US" altLang="ja-JP" dirty="0">
                    <a:solidFill>
                      <a:srgbClr val="FF0000"/>
                    </a:solidFill>
                  </a:rPr>
                  <a:t>image</a:t>
                </a:r>
                <a:r>
                  <a:rPr lang="en-US" altLang="ja-JP" dirty="0"/>
                  <a:t> </a:t>
                </a:r>
                <a:r>
                  <a:rPr lang="en-US" altLang="ja-JP" dirty="0">
                    <a:solidFill>
                      <a:srgbClr val="FF0000"/>
                    </a:solidFill>
                  </a:rPr>
                  <a:t>frame</a:t>
                </a:r>
                <a:r>
                  <a:rPr lang="en-US" altLang="ja-JP" dirty="0"/>
                  <a:t>. </a:t>
                </a:r>
                <a:endParaRPr lang="en-US" altLang="ja-JP" dirty="0" smtClean="0"/>
              </a:p>
              <a:p>
                <a:pPr marL="1254760" lvl="2" indent="-287655">
                  <a:spcBef>
                    <a:spcPts val="260"/>
                  </a:spcBef>
                  <a:buFont typeface="Courier New"/>
                  <a:buChar char="o"/>
                  <a:tabLst>
                    <a:tab pos="797560" algn="l"/>
                  </a:tabLst>
                  <a:defRPr/>
                </a:pPr>
                <a:r>
                  <a:rPr lang="en-US" altLang="ja-JP" dirty="0"/>
                  <a:t>This is extremely useful for visual tracking and </a:t>
                </a:r>
                <a:r>
                  <a:rPr lang="en-US" altLang="ja-JP" dirty="0">
                    <a:solidFill>
                      <a:srgbClr val="FF0000"/>
                    </a:solidFill>
                  </a:rPr>
                  <a:t>image</a:t>
                </a:r>
                <a:r>
                  <a:rPr lang="en-US" altLang="ja-JP" dirty="0"/>
                  <a:t> </a:t>
                </a:r>
                <a:r>
                  <a:rPr lang="en-US" altLang="ja-JP" dirty="0" smtClean="0">
                    <a:solidFill>
                      <a:srgbClr val="FF0000"/>
                    </a:solidFill>
                  </a:rPr>
                  <a:t>stabilization</a:t>
                </a:r>
                <a:r>
                  <a:rPr lang="ja-JP" altLang="en-US" dirty="0" smtClean="0">
                    <a:solidFill>
                      <a:srgbClr val="FF0000"/>
                    </a:solidFill>
                  </a:rPr>
                  <a:t>（手ぶれ補正機構）</a:t>
                </a:r>
                <a:r>
                  <a:rPr lang="en-US" altLang="ja-JP" dirty="0" smtClean="0"/>
                  <a:t> </a:t>
                </a:r>
                <a:r>
                  <a:rPr lang="en-US" altLang="ja-JP" dirty="0"/>
                  <a:t>in videography</a:t>
                </a:r>
                <a:r>
                  <a:rPr lang="en-US" altLang="ja-JP" dirty="0" smtClean="0"/>
                  <a:t>.</a:t>
                </a:r>
                <a:endParaRPr kumimoji="1" lang="en-US" sz="2100" b="0" i="0" u="none" strike="noStrike" kern="1200" cap="none" spc="0" normalizeH="0" baseline="0" noProof="0" dirty="0">
                  <a:ln>
                    <a:noFill/>
                  </a:ln>
                  <a:solidFill>
                    <a:prstClr val="black"/>
                  </a:solidFill>
                  <a:effectLst/>
                  <a:uLnTx/>
                  <a:uFillTx/>
                  <a:latin typeface="Tahoma"/>
                  <a:ea typeface="+mn-ea"/>
                  <a:cs typeface="Tahoma"/>
                </a:endParaRPr>
              </a:p>
              <a:p>
                <a:pPr marL="797560" marR="0" lvl="1" indent="-287655" algn="l" defTabSz="914400" rtl="0" eaLnBrk="1" fontAlgn="auto" latinLnBrk="0" hangingPunct="1">
                  <a:lnSpc>
                    <a:spcPct val="100000"/>
                  </a:lnSpc>
                  <a:spcBef>
                    <a:spcPts val="170"/>
                  </a:spcBef>
                  <a:spcAft>
                    <a:spcPts val="0"/>
                  </a:spcAft>
                  <a:buClrTx/>
                  <a:buSzTx/>
                  <a:buFont typeface="Courier New"/>
                  <a:buChar char="o"/>
                  <a:tabLst>
                    <a:tab pos="797560" algn="l"/>
                  </a:tabLst>
                  <a:defRPr/>
                </a:pPr>
                <a:r>
                  <a:rPr kumimoji="1" lang="en-US" sz="2100" b="1" i="0" u="none" strike="noStrike" kern="1200" cap="none" spc="15" normalizeH="0" baseline="0" noProof="0" dirty="0">
                    <a:ln>
                      <a:noFill/>
                    </a:ln>
                    <a:solidFill>
                      <a:srgbClr val="002060"/>
                    </a:solidFill>
                    <a:effectLst/>
                    <a:uLnTx/>
                    <a:uFillTx/>
                    <a:latin typeface="Trebuchet MS"/>
                    <a:ea typeface="+mn-ea"/>
                    <a:cs typeface="Trebuchet MS"/>
                  </a:rPr>
                  <a:t>3D-3D: </a:t>
                </a:r>
                <a:r>
                  <a:rPr kumimoji="1" lang="en-US" sz="2100" b="0" i="0" u="none" strike="noStrike" kern="1200" cap="none" spc="-15" normalizeH="0" baseline="0" noProof="0" dirty="0">
                    <a:ln>
                      <a:noFill/>
                    </a:ln>
                    <a:solidFill>
                      <a:srgbClr val="002060"/>
                    </a:solidFill>
                    <a:effectLst/>
                    <a:uLnTx/>
                    <a:uFillTx/>
                    <a:latin typeface="Tahoma"/>
                    <a:ea typeface="+mn-ea"/>
                    <a:cs typeface="Tahoma"/>
                  </a:rPr>
                  <a:t>both </a:t>
                </a:r>
                <a14:m>
                  <m:oMath xmlns:m="http://schemas.openxmlformats.org/officeDocument/2006/math">
                    <m:sSub>
                      <m:sSubPr>
                        <m:ctrlP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𝑘</m:t>
                        </m:r>
                        <m:r>
                          <a:rPr kumimoji="1" lang="en-US" sz="2100" b="0"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ahoma"/>
                          </a:rPr>
                          <m:t>−1</m:t>
                        </m:r>
                      </m:sub>
                    </m:sSub>
                  </m:oMath>
                </a14:m>
                <a:r>
                  <a:rPr kumimoji="1" lang="en-US" sz="2250" b="0" i="0" u="none" strike="noStrike" kern="1200" cap="none" spc="607" normalizeH="0" baseline="-16666" noProof="0" dirty="0" smtClean="0">
                    <a:ln>
                      <a:noFill/>
                    </a:ln>
                    <a:solidFill>
                      <a:srgbClr val="002060"/>
                    </a:solidFill>
                    <a:effectLst/>
                    <a:uLnTx/>
                    <a:uFillTx/>
                    <a:latin typeface="Cambria Math"/>
                    <a:ea typeface="+mn-ea"/>
                    <a:cs typeface="Cambria Math"/>
                  </a:rPr>
                  <a:t> </a:t>
                </a:r>
                <a:r>
                  <a:rPr kumimoji="1" lang="en-US" sz="2100" b="0" i="0" u="none" strike="noStrike" kern="1200" cap="none" spc="-10" normalizeH="0" baseline="0" noProof="0" dirty="0" smtClean="0">
                    <a:ln>
                      <a:noFill/>
                    </a:ln>
                    <a:solidFill>
                      <a:srgbClr val="002060"/>
                    </a:solidFill>
                    <a:effectLst/>
                    <a:uLnTx/>
                    <a:uFillTx/>
                    <a:latin typeface="Tahoma"/>
                    <a:ea typeface="+mn-ea"/>
                    <a:cs typeface="Tahoma"/>
                  </a:rPr>
                  <a:t>and </a:t>
                </a:r>
                <a14:m>
                  <m:oMath xmlns:m="http://schemas.openxmlformats.org/officeDocument/2006/math">
                    <m:sSub>
                      <m:sSubPr>
                        <m:ctrlP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ctrlPr>
                      </m:sSubPr>
                      <m:e>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𝑓</m:t>
                        </m:r>
                      </m:e>
                      <m:sub>
                        <m:r>
                          <a:rPr kumimoji="1" lang="en-US" sz="2100" b="0" i="1" u="none" strike="noStrike" kern="1200" cap="none" spc="-10" normalizeH="0" baseline="0" noProof="0" smtClean="0">
                            <a:ln>
                              <a:noFill/>
                            </a:ln>
                            <a:solidFill>
                              <a:srgbClr val="002060"/>
                            </a:solidFill>
                            <a:effectLst/>
                            <a:uLnTx/>
                            <a:uFillTx/>
                            <a:latin typeface="Cambria Math" panose="02040503050406030204" pitchFamily="18" charset="0"/>
                            <a:ea typeface="+mn-ea"/>
                            <a:cs typeface="Tahoma"/>
                          </a:rPr>
                          <m:t>𝑘</m:t>
                        </m:r>
                      </m:sub>
                    </m:sSub>
                  </m:oMath>
                </a14:m>
                <a:r>
                  <a:rPr kumimoji="1" lang="en-US" sz="2100" b="0" i="0" u="none" strike="noStrike" kern="1200" cap="none" spc="-10" normalizeH="0" baseline="0" noProof="0" dirty="0" smtClean="0">
                    <a:ln>
                      <a:noFill/>
                    </a:ln>
                    <a:solidFill>
                      <a:srgbClr val="002060"/>
                    </a:solidFill>
                    <a:effectLst/>
                    <a:uLnTx/>
                    <a:uFillTx/>
                    <a:latin typeface="Tahoma"/>
                    <a:ea typeface="+mn-ea"/>
                    <a:cs typeface="Tahoma"/>
                  </a:rPr>
                  <a:t> </a:t>
                </a:r>
                <a:r>
                  <a:rPr kumimoji="1" lang="en-US" sz="2100" b="0" i="0" u="none" strike="noStrike" kern="1200" cap="none" spc="-50" normalizeH="0" baseline="0" noProof="0" dirty="0" smtClean="0">
                    <a:ln>
                      <a:noFill/>
                    </a:ln>
                    <a:solidFill>
                      <a:srgbClr val="002060"/>
                    </a:solidFill>
                    <a:effectLst/>
                    <a:uLnTx/>
                    <a:uFillTx/>
                    <a:latin typeface="Tahoma"/>
                    <a:ea typeface="+mn-ea"/>
                    <a:cs typeface="Tahoma"/>
                  </a:rPr>
                  <a:t>are </a:t>
                </a:r>
                <a:r>
                  <a:rPr kumimoji="1" lang="en-US" sz="2100" b="0" i="0" u="none" strike="noStrike" kern="1200" cap="none" spc="30" normalizeH="0" baseline="0" noProof="0" dirty="0">
                    <a:ln>
                      <a:noFill/>
                    </a:ln>
                    <a:solidFill>
                      <a:srgbClr val="002060"/>
                    </a:solidFill>
                    <a:effectLst/>
                    <a:uLnTx/>
                    <a:uFillTx/>
                    <a:latin typeface="Tahoma"/>
                    <a:ea typeface="+mn-ea"/>
                    <a:cs typeface="Tahoma"/>
                  </a:rPr>
                  <a:t>specified </a:t>
                </a:r>
                <a:r>
                  <a:rPr kumimoji="1" lang="en-US" sz="2100" b="0" i="0" u="none" strike="noStrike" kern="1200" cap="none" spc="50" normalizeH="0" baseline="0" noProof="0" dirty="0">
                    <a:ln>
                      <a:noFill/>
                    </a:ln>
                    <a:solidFill>
                      <a:srgbClr val="002060"/>
                    </a:solidFill>
                    <a:effectLst/>
                    <a:uLnTx/>
                    <a:uFillTx/>
                    <a:latin typeface="Tahoma"/>
                    <a:ea typeface="+mn-ea"/>
                    <a:cs typeface="Tahoma"/>
                  </a:rPr>
                  <a:t>in</a:t>
                </a:r>
                <a:r>
                  <a:rPr kumimoji="1" lang="en-US" sz="2100" b="0" i="0" u="none" strike="noStrike" kern="1200" cap="none" spc="20" normalizeH="0" baseline="0" noProof="0" dirty="0">
                    <a:ln>
                      <a:noFill/>
                    </a:ln>
                    <a:solidFill>
                      <a:srgbClr val="002060"/>
                    </a:solidFill>
                    <a:effectLst/>
                    <a:uLnTx/>
                    <a:uFillTx/>
                    <a:latin typeface="Tahoma"/>
                    <a:ea typeface="+mn-ea"/>
                    <a:cs typeface="Tahoma"/>
                  </a:rPr>
                  <a:t> </a:t>
                </a:r>
                <a:r>
                  <a:rPr kumimoji="1" lang="en-US" sz="2100" b="0" i="0" u="none" strike="noStrike" kern="1200" cap="none" spc="60" normalizeH="0" baseline="0" noProof="0" dirty="0" smtClean="0">
                    <a:ln>
                      <a:noFill/>
                    </a:ln>
                    <a:solidFill>
                      <a:srgbClr val="002060"/>
                    </a:solidFill>
                    <a:effectLst/>
                    <a:uLnTx/>
                    <a:uFillTx/>
                    <a:latin typeface="Tahoma"/>
                    <a:ea typeface="+mn-ea"/>
                    <a:cs typeface="Tahoma"/>
                  </a:rPr>
                  <a:t>3D</a:t>
                </a:r>
              </a:p>
              <a:p>
                <a:pPr marL="1254760" lvl="2" indent="-287655">
                  <a:spcBef>
                    <a:spcPts val="170"/>
                  </a:spcBef>
                  <a:buFont typeface="Courier New"/>
                  <a:buChar char="o"/>
                  <a:tabLst>
                    <a:tab pos="797560" algn="l"/>
                  </a:tabLst>
                  <a:defRPr/>
                </a:pPr>
                <a:r>
                  <a:rPr lang="en-US" altLang="ja-JP" dirty="0"/>
                  <a:t>requires the ability to locate new image features in 3D space, and is therefore used with depth cameras, stereo </a:t>
                </a:r>
                <a:r>
                  <a:rPr lang="en-US" altLang="ja-JP" dirty="0" smtClean="0"/>
                  <a:t>cameras</a:t>
                </a:r>
                <a:r>
                  <a:rPr lang="ja-JP" altLang="en-US" dirty="0" smtClean="0"/>
                  <a:t>（ステレオカメラ）</a:t>
                </a:r>
                <a:r>
                  <a:rPr lang="en-US" altLang="ja-JP" dirty="0" smtClean="0"/>
                  <a:t>, </a:t>
                </a:r>
                <a:r>
                  <a:rPr lang="en-US" altLang="ja-JP" dirty="0"/>
                  <a:t>and other multi-camera configurations that can provide </a:t>
                </a:r>
                <a:r>
                  <a:rPr lang="en-US" altLang="ja-JP" dirty="0">
                    <a:solidFill>
                      <a:srgbClr val="FF0000"/>
                    </a:solidFill>
                  </a:rPr>
                  <a:t>depth</a:t>
                </a:r>
                <a:r>
                  <a:rPr lang="en-US" altLang="ja-JP" dirty="0"/>
                  <a:t> information. </a:t>
                </a:r>
                <a:endParaRPr kumimoji="1" lang="en-US" sz="2100" b="0" i="0" u="none" strike="noStrike" kern="1200" cap="none" spc="0" normalizeH="0" baseline="0" noProof="0" dirty="0">
                  <a:ln>
                    <a:noFill/>
                  </a:ln>
                  <a:solidFill>
                    <a:prstClr val="black"/>
                  </a:solidFill>
                  <a:effectLst/>
                  <a:uLnTx/>
                  <a:uFillTx/>
                  <a:latin typeface="Tahoma"/>
                  <a:ea typeface="+mn-ea"/>
                  <a:cs typeface="Tahoma"/>
                </a:endParaRPr>
              </a:p>
              <a:p>
                <a:pPr marL="796925" marR="30480" lvl="1" indent="-287655" algn="l" defTabSz="914400" rtl="0" eaLnBrk="1" fontAlgn="auto" latinLnBrk="0" hangingPunct="1">
                  <a:lnSpc>
                    <a:spcPct val="102899"/>
                  </a:lnSpc>
                  <a:spcBef>
                    <a:spcPts val="215"/>
                  </a:spcBef>
                  <a:spcAft>
                    <a:spcPts val="0"/>
                  </a:spcAft>
                  <a:buClrTx/>
                  <a:buSzTx/>
                  <a:buFont typeface="Courier New"/>
                  <a:buChar char="o"/>
                  <a:tabLst>
                    <a:tab pos="797560" algn="l"/>
                  </a:tabLst>
                  <a:defRPr/>
                </a:pPr>
                <a:r>
                  <a:rPr kumimoji="1" lang="en-US" sz="2100" b="1" i="0" u="none" strike="noStrike" kern="1200" cap="none" spc="15" normalizeH="0" baseline="0" noProof="0" dirty="0">
                    <a:ln>
                      <a:noFill/>
                    </a:ln>
                    <a:solidFill>
                      <a:srgbClr val="002060"/>
                    </a:solidFill>
                    <a:effectLst/>
                    <a:uLnTx/>
                    <a:uFillTx/>
                    <a:latin typeface="Trebuchet MS"/>
                    <a:ea typeface="+mn-ea"/>
                    <a:cs typeface="Trebuchet MS"/>
                  </a:rPr>
                  <a:t>3D-2D: </a:t>
                </a:r>
                <a14:m>
                  <m:oMath xmlns:m="http://schemas.openxmlformats.org/officeDocument/2006/math">
                    <m:sSub>
                      <m:sSubPr>
                        <m:ctrlPr>
                          <a:rPr kumimoji="1" lang="en-US" sz="2100" b="1"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rebuchet MS"/>
                          </a:rPr>
                        </m:ctrlPr>
                      </m:sSubPr>
                      <m:e>
                        <m:r>
                          <a:rPr kumimoji="1" lang="en-US" sz="2100" b="1"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rebuchet MS"/>
                          </a:rPr>
                          <m:t>𝒇</m:t>
                        </m:r>
                      </m:e>
                      <m:sub>
                        <m:r>
                          <a:rPr kumimoji="1" lang="en-US" sz="2100" b="1"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rebuchet MS"/>
                          </a:rPr>
                          <m:t>𝒌</m:t>
                        </m:r>
                        <m:r>
                          <a:rPr kumimoji="1" lang="en-US" sz="2100" b="1"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rebuchet MS"/>
                          </a:rPr>
                          <m:t>−</m:t>
                        </m:r>
                        <m:r>
                          <a:rPr kumimoji="1" lang="en-US" sz="2100" b="1" i="1" u="none" strike="noStrike" kern="1200" cap="none" spc="15" normalizeH="0" baseline="0" noProof="0" smtClean="0">
                            <a:ln>
                              <a:noFill/>
                            </a:ln>
                            <a:solidFill>
                              <a:srgbClr val="002060"/>
                            </a:solidFill>
                            <a:effectLst/>
                            <a:uLnTx/>
                            <a:uFillTx/>
                            <a:latin typeface="Cambria Math" panose="02040503050406030204" pitchFamily="18" charset="0"/>
                            <a:ea typeface="+mn-ea"/>
                            <a:cs typeface="Trebuchet MS"/>
                          </a:rPr>
                          <m:t>𝟏</m:t>
                        </m:r>
                      </m:sub>
                    </m:sSub>
                  </m:oMath>
                </a14:m>
                <a:r>
                  <a:rPr lang="en-US" sz="2100" spc="405" dirty="0" smtClean="0">
                    <a:solidFill>
                      <a:srgbClr val="002060"/>
                    </a:solidFill>
                    <a:latin typeface="Cambria Math"/>
                    <a:cs typeface="Trebuchet MS"/>
                  </a:rPr>
                  <a:t> </a:t>
                </a:r>
                <a:r>
                  <a:rPr kumimoji="1" lang="en-US" sz="2100" b="0" i="0" u="none" strike="noStrike" kern="1200" cap="none" spc="45" normalizeH="0" baseline="0" noProof="0" dirty="0" smtClean="0">
                    <a:ln>
                      <a:noFill/>
                    </a:ln>
                    <a:solidFill>
                      <a:srgbClr val="002060"/>
                    </a:solidFill>
                    <a:effectLst/>
                    <a:uLnTx/>
                    <a:uFillTx/>
                    <a:latin typeface="Tahoma"/>
                    <a:ea typeface="+mn-ea"/>
                    <a:cs typeface="Tahoma"/>
                  </a:rPr>
                  <a:t>is </a:t>
                </a:r>
                <a:r>
                  <a:rPr kumimoji="1" lang="en-US" sz="2100" b="0" i="0" u="none" strike="noStrike" kern="1200" cap="none" spc="30" normalizeH="0" baseline="0" noProof="0" dirty="0">
                    <a:ln>
                      <a:noFill/>
                    </a:ln>
                    <a:solidFill>
                      <a:srgbClr val="002060"/>
                    </a:solidFill>
                    <a:effectLst/>
                    <a:uLnTx/>
                    <a:uFillTx/>
                    <a:latin typeface="Tahoma"/>
                    <a:ea typeface="+mn-ea"/>
                    <a:cs typeface="Tahoma"/>
                  </a:rPr>
                  <a:t>specified </a:t>
                </a:r>
                <a:r>
                  <a:rPr kumimoji="1" lang="en-US" sz="2100" b="0" i="0" u="none" strike="noStrike" kern="1200" cap="none" spc="50" normalizeH="0" baseline="0" noProof="0" dirty="0">
                    <a:ln>
                      <a:noFill/>
                    </a:ln>
                    <a:solidFill>
                      <a:srgbClr val="002060"/>
                    </a:solidFill>
                    <a:effectLst/>
                    <a:uLnTx/>
                    <a:uFillTx/>
                    <a:latin typeface="Tahoma"/>
                    <a:ea typeface="+mn-ea"/>
                    <a:cs typeface="Tahoma"/>
                  </a:rPr>
                  <a:t>in </a:t>
                </a:r>
                <a:r>
                  <a:rPr kumimoji="1" lang="en-US" sz="2100" b="0" i="0" u="none" strike="noStrike" kern="1200" cap="none" spc="60" normalizeH="0" baseline="0" noProof="0" dirty="0">
                    <a:ln>
                      <a:noFill/>
                    </a:ln>
                    <a:solidFill>
                      <a:srgbClr val="002060"/>
                    </a:solidFill>
                    <a:effectLst/>
                    <a:uLnTx/>
                    <a:uFillTx/>
                    <a:latin typeface="Tahoma"/>
                    <a:ea typeface="+mn-ea"/>
                    <a:cs typeface="Tahoma"/>
                  </a:rPr>
                  <a:t>3D </a:t>
                </a:r>
                <a:r>
                  <a:rPr kumimoji="1" lang="en-US" sz="2100" b="0" i="0" u="none" strike="noStrike" kern="1200" cap="none" spc="-10" normalizeH="0" baseline="0" noProof="0" dirty="0" smtClean="0">
                    <a:ln>
                      <a:noFill/>
                    </a:ln>
                    <a:solidFill>
                      <a:srgbClr val="002060"/>
                    </a:solidFill>
                    <a:effectLst/>
                    <a:uLnTx/>
                    <a:uFillTx/>
                    <a:latin typeface="Tahoma"/>
                    <a:ea typeface="+mn-ea"/>
                    <a:cs typeface="Tahoma"/>
                  </a:rPr>
                  <a:t>and</a:t>
                </a:r>
                <a:r>
                  <a:rPr lang="en-US" sz="2100" spc="-10" dirty="0">
                    <a:solidFill>
                      <a:srgbClr val="002060"/>
                    </a:solidFill>
                    <a:latin typeface="Tahoma"/>
                    <a:cs typeface="Tahoma"/>
                  </a:rPr>
                  <a:t> </a:t>
                </a:r>
                <a14:m>
                  <m:oMath xmlns:m="http://schemas.openxmlformats.org/officeDocument/2006/math">
                    <m:sSub>
                      <m:sSubPr>
                        <m:ctrlPr>
                          <a:rPr lang="en-US" sz="2100" b="0" i="1" spc="-10" smtClean="0">
                            <a:solidFill>
                              <a:srgbClr val="002060"/>
                            </a:solidFill>
                            <a:latin typeface="Cambria Math" panose="02040503050406030204" pitchFamily="18" charset="0"/>
                            <a:cs typeface="Tahoma"/>
                          </a:rPr>
                        </m:ctrlPr>
                      </m:sSubPr>
                      <m:e>
                        <m:r>
                          <a:rPr lang="en-US" sz="2100" b="0" i="1" spc="-10" smtClean="0">
                            <a:solidFill>
                              <a:srgbClr val="002060"/>
                            </a:solidFill>
                            <a:latin typeface="Cambria Math" panose="02040503050406030204" pitchFamily="18" charset="0"/>
                            <a:cs typeface="Tahoma"/>
                          </a:rPr>
                          <m:t>𝑓</m:t>
                        </m:r>
                      </m:e>
                      <m:sub>
                        <m:r>
                          <a:rPr lang="en-US" sz="2100" b="0" i="1" spc="-10" smtClean="0">
                            <a:solidFill>
                              <a:srgbClr val="002060"/>
                            </a:solidFill>
                            <a:latin typeface="Cambria Math" panose="02040503050406030204" pitchFamily="18" charset="0"/>
                            <a:cs typeface="Tahoma"/>
                          </a:rPr>
                          <m:t>𝑘</m:t>
                        </m:r>
                      </m:sub>
                    </m:sSub>
                  </m:oMath>
                </a14:m>
                <a:r>
                  <a:rPr lang="en-US" sz="2100" spc="-10" dirty="0" smtClean="0">
                    <a:solidFill>
                      <a:srgbClr val="002060"/>
                    </a:solidFill>
                    <a:latin typeface="Tahoma"/>
                    <a:cs typeface="Tahoma"/>
                  </a:rPr>
                  <a:t> </a:t>
                </a:r>
                <a:r>
                  <a:rPr kumimoji="1" lang="en-US" sz="2100" b="0" i="0" u="none" strike="noStrike" kern="1200" cap="none" spc="-50" normalizeH="0" baseline="0" noProof="0" dirty="0" smtClean="0">
                    <a:ln>
                      <a:noFill/>
                    </a:ln>
                    <a:solidFill>
                      <a:srgbClr val="002060"/>
                    </a:solidFill>
                    <a:effectLst/>
                    <a:uLnTx/>
                    <a:uFillTx/>
                    <a:latin typeface="Tahoma"/>
                    <a:ea typeface="+mn-ea"/>
                    <a:cs typeface="Tahoma"/>
                  </a:rPr>
                  <a:t>are </a:t>
                </a:r>
                <a:r>
                  <a:rPr kumimoji="1" lang="en-US" sz="2100" b="0" i="0" u="none" strike="noStrike" kern="1200" cap="none" spc="0" normalizeH="0" baseline="0" noProof="0" dirty="0">
                    <a:ln>
                      <a:noFill/>
                    </a:ln>
                    <a:solidFill>
                      <a:srgbClr val="002060"/>
                    </a:solidFill>
                    <a:effectLst/>
                    <a:uLnTx/>
                    <a:uFillTx/>
                    <a:latin typeface="Tahoma"/>
                    <a:ea typeface="+mn-ea"/>
                    <a:cs typeface="Tahoma"/>
                  </a:rPr>
                  <a:t>their </a:t>
                </a:r>
                <a:r>
                  <a:rPr kumimoji="1" lang="en-US" sz="2100" b="0" i="0" u="none" strike="noStrike" kern="1200" cap="none" spc="-10" normalizeH="0" baseline="0" noProof="0" dirty="0">
                    <a:ln>
                      <a:noFill/>
                    </a:ln>
                    <a:solidFill>
                      <a:srgbClr val="002060"/>
                    </a:solidFill>
                    <a:effectLst/>
                    <a:uLnTx/>
                    <a:uFillTx/>
                    <a:latin typeface="Tahoma"/>
                    <a:ea typeface="+mn-ea"/>
                    <a:cs typeface="Tahoma"/>
                  </a:rPr>
                  <a:t>corresponding  </a:t>
                </a:r>
                <a:r>
                  <a:rPr kumimoji="1" lang="en-US" sz="2100" b="0" i="0" u="none" strike="noStrike" kern="1200" cap="none" spc="-5" normalizeH="0" baseline="0" noProof="0" dirty="0">
                    <a:ln>
                      <a:noFill/>
                    </a:ln>
                    <a:solidFill>
                      <a:srgbClr val="002060"/>
                    </a:solidFill>
                    <a:effectLst/>
                    <a:uLnTx/>
                    <a:uFillTx/>
                    <a:latin typeface="Tahoma"/>
                    <a:ea typeface="+mn-ea"/>
                    <a:cs typeface="Tahoma"/>
                  </a:rPr>
                  <a:t>projection </a:t>
                </a:r>
                <a:r>
                  <a:rPr kumimoji="1" lang="en-US" sz="2100" b="0" i="0" u="none" strike="noStrike" kern="1200" cap="none" spc="-45" normalizeH="0" baseline="0" noProof="0" dirty="0">
                    <a:ln>
                      <a:noFill/>
                    </a:ln>
                    <a:solidFill>
                      <a:srgbClr val="002060"/>
                    </a:solidFill>
                    <a:effectLst/>
                    <a:uLnTx/>
                    <a:uFillTx/>
                    <a:latin typeface="Tahoma"/>
                    <a:ea typeface="+mn-ea"/>
                    <a:cs typeface="Tahoma"/>
                  </a:rPr>
                  <a:t>on</a:t>
                </a:r>
                <a:r>
                  <a:rPr kumimoji="1" lang="en-US" sz="2100" b="0" i="0" u="none" strike="noStrike" kern="1200" cap="none" spc="20" normalizeH="0" baseline="0" noProof="0" dirty="0">
                    <a:ln>
                      <a:noFill/>
                    </a:ln>
                    <a:solidFill>
                      <a:srgbClr val="002060"/>
                    </a:solidFill>
                    <a:effectLst/>
                    <a:uLnTx/>
                    <a:uFillTx/>
                    <a:latin typeface="Tahoma"/>
                    <a:ea typeface="+mn-ea"/>
                    <a:cs typeface="Tahoma"/>
                  </a:rPr>
                  <a:t> </a:t>
                </a:r>
                <a:r>
                  <a:rPr kumimoji="1" lang="en-US" sz="2100" b="0" i="0" u="none" strike="noStrike" kern="1200" cap="none" spc="60" normalizeH="0" baseline="0" noProof="0" dirty="0">
                    <a:ln>
                      <a:noFill/>
                    </a:ln>
                    <a:solidFill>
                      <a:srgbClr val="002060"/>
                    </a:solidFill>
                    <a:effectLst/>
                    <a:uLnTx/>
                    <a:uFillTx/>
                    <a:latin typeface="Tahoma"/>
                    <a:ea typeface="+mn-ea"/>
                    <a:cs typeface="Tahoma"/>
                  </a:rPr>
                  <a:t>2D</a:t>
                </a:r>
                <a:endParaRPr kumimoji="1" sz="2100" b="0" i="0" u="none" strike="noStrike" kern="1200" cap="none" spc="0" normalizeH="0" baseline="0" noProof="0" dirty="0">
                  <a:ln>
                    <a:noFill/>
                  </a:ln>
                  <a:solidFill>
                    <a:prstClr val="black"/>
                  </a:solidFill>
                  <a:effectLst/>
                  <a:uLnTx/>
                  <a:uFillTx/>
                  <a:latin typeface="Tahoma"/>
                  <a:ea typeface="+mn-ea"/>
                  <a:cs typeface="Tahoma"/>
                </a:endParaRPr>
              </a:p>
            </p:txBody>
          </p:sp>
        </mc:Choice>
        <mc:Fallback xmlns="">
          <p:sp>
            <p:nvSpPr>
              <p:cNvPr id="5" name="object 5"/>
              <p:cNvSpPr txBox="1">
                <a:spLocks noRot="1" noChangeAspect="1" noMove="1" noResize="1" noEditPoints="1" noAdjustHandles="1" noChangeArrowheads="1" noChangeShapeType="1" noTextEdit="1"/>
              </p:cNvSpPr>
              <p:nvPr/>
            </p:nvSpPr>
            <p:spPr>
              <a:xfrm>
                <a:off x="475565" y="1430092"/>
                <a:ext cx="8181975" cy="3915302"/>
              </a:xfrm>
              <a:prstGeom prst="rect">
                <a:avLst/>
              </a:prstGeom>
              <a:blipFill>
                <a:blip r:embed="rId3"/>
                <a:stretch>
                  <a:fillRect l="-1937" t="-1090" r="-3130" b="-2492"/>
                </a:stretch>
              </a:blipFill>
            </p:spPr>
            <p:txBody>
              <a:bodyPr/>
              <a:lstStyle/>
              <a:p>
                <a:r>
                  <a:rPr lang="ja-JP" altLang="en-US">
                    <a:noFill/>
                  </a:rPr>
                  <a:t> </a:t>
                </a:r>
              </a:p>
            </p:txBody>
          </p:sp>
        </mc:Fallback>
      </mc:AlternateContent>
      <p:grpSp>
        <p:nvGrpSpPr>
          <p:cNvPr id="6" name="object 6"/>
          <p:cNvGrpSpPr/>
          <p:nvPr/>
        </p:nvGrpSpPr>
        <p:grpSpPr>
          <a:xfrm>
            <a:off x="9138828" y="3337304"/>
            <a:ext cx="1710055" cy="390525"/>
            <a:chOff x="8702845" y="2600776"/>
            <a:chExt cx="1710055" cy="390525"/>
          </a:xfrm>
        </p:grpSpPr>
        <p:sp>
          <p:nvSpPr>
            <p:cNvPr id="7" name="object 7"/>
            <p:cNvSpPr/>
            <p:nvPr/>
          </p:nvSpPr>
          <p:spPr>
            <a:xfrm>
              <a:off x="8702845" y="2600776"/>
              <a:ext cx="1709682" cy="39013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718561" y="2603421"/>
              <a:ext cx="1673225" cy="357505"/>
            </a:xfrm>
            <a:custGeom>
              <a:avLst/>
              <a:gdLst/>
              <a:ahLst/>
              <a:cxnLst/>
              <a:rect l="l" t="t" r="r" b="b"/>
              <a:pathLst>
                <a:path w="1673225" h="357505">
                  <a:moveTo>
                    <a:pt x="1673165" y="0"/>
                  </a:moveTo>
                  <a:lnTo>
                    <a:pt x="0" y="0"/>
                  </a:lnTo>
                  <a:lnTo>
                    <a:pt x="0" y="357075"/>
                  </a:lnTo>
                  <a:lnTo>
                    <a:pt x="1673165" y="357075"/>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object 9"/>
          <p:cNvSpPr txBox="1"/>
          <p:nvPr/>
        </p:nvSpPr>
        <p:spPr>
          <a:xfrm>
            <a:off x="9154543" y="3339949"/>
            <a:ext cx="1673225" cy="357505"/>
          </a:xfrm>
          <a:prstGeom prst="rect">
            <a:avLst/>
          </a:prstGeom>
          <a:ln w="3310">
            <a:solidFill>
              <a:srgbClr val="C7C7C7"/>
            </a:solidFill>
          </a:ln>
        </p:spPr>
        <p:txBody>
          <a:bodyPr vert="horz" wrap="square" lIns="0" tIns="41275" rIns="0" bIns="0" rtlCol="0">
            <a:spAutoFit/>
          </a:bodyPr>
          <a:lstStyle/>
          <a:p>
            <a:pPr marL="104139" marR="0" lvl="0" indent="0" algn="l" defTabSz="914400" rtl="0" eaLnBrk="1" fontAlgn="auto" latinLnBrk="0" hangingPunct="1">
              <a:lnSpc>
                <a:spcPct val="100000"/>
              </a:lnSpc>
              <a:spcBef>
                <a:spcPts val="32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25"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Detection</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10" name="object 10"/>
          <p:cNvGrpSpPr/>
          <p:nvPr/>
        </p:nvGrpSpPr>
        <p:grpSpPr>
          <a:xfrm>
            <a:off x="9138828" y="3991942"/>
            <a:ext cx="1710055" cy="390525"/>
            <a:chOff x="8702845" y="3255414"/>
            <a:chExt cx="1710055" cy="390525"/>
          </a:xfrm>
        </p:grpSpPr>
        <p:sp>
          <p:nvSpPr>
            <p:cNvPr id="11" name="object 11"/>
            <p:cNvSpPr/>
            <p:nvPr/>
          </p:nvSpPr>
          <p:spPr>
            <a:xfrm>
              <a:off x="8702845" y="3255414"/>
              <a:ext cx="1709682" cy="39013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718561" y="3258059"/>
              <a:ext cx="1673225" cy="357505"/>
            </a:xfrm>
            <a:custGeom>
              <a:avLst/>
              <a:gdLst/>
              <a:ahLst/>
              <a:cxnLst/>
              <a:rect l="l" t="t" r="r" b="b"/>
              <a:pathLst>
                <a:path w="1673225" h="357504">
                  <a:moveTo>
                    <a:pt x="1673165" y="0"/>
                  </a:moveTo>
                  <a:lnTo>
                    <a:pt x="0" y="0"/>
                  </a:lnTo>
                  <a:lnTo>
                    <a:pt x="0" y="357075"/>
                  </a:lnTo>
                  <a:lnTo>
                    <a:pt x="1673165" y="357075"/>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718561" y="3258059"/>
              <a:ext cx="1673225" cy="357505"/>
            </a:xfrm>
            <a:custGeom>
              <a:avLst/>
              <a:gdLst/>
              <a:ahLst/>
              <a:cxnLst/>
              <a:rect l="l" t="t" r="r" b="b"/>
              <a:pathLst>
                <a:path w="1673225" h="357504">
                  <a:moveTo>
                    <a:pt x="0" y="357075"/>
                  </a:moveTo>
                  <a:lnTo>
                    <a:pt x="1673165" y="357075"/>
                  </a:lnTo>
                  <a:lnTo>
                    <a:pt x="1673165" y="0"/>
                  </a:lnTo>
                  <a:lnTo>
                    <a:pt x="0" y="0"/>
                  </a:lnTo>
                  <a:lnTo>
                    <a:pt x="0" y="357075"/>
                  </a:lnTo>
                  <a:close/>
                </a:path>
              </a:pathLst>
            </a:custGeom>
            <a:ln w="3310">
              <a:solidFill>
                <a:srgbClr val="C7C7C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object 14"/>
          <p:cNvSpPr txBox="1"/>
          <p:nvPr/>
        </p:nvSpPr>
        <p:spPr>
          <a:xfrm>
            <a:off x="9180240" y="4023083"/>
            <a:ext cx="1622425" cy="26416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65"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Description</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15" name="object 15"/>
          <p:cNvGrpSpPr/>
          <p:nvPr/>
        </p:nvGrpSpPr>
        <p:grpSpPr>
          <a:xfrm>
            <a:off x="9138828" y="4646580"/>
            <a:ext cx="1710055" cy="390525"/>
            <a:chOff x="8702845" y="3910052"/>
            <a:chExt cx="1710055" cy="390525"/>
          </a:xfrm>
        </p:grpSpPr>
        <p:sp>
          <p:nvSpPr>
            <p:cNvPr id="16" name="object 16"/>
            <p:cNvSpPr/>
            <p:nvPr/>
          </p:nvSpPr>
          <p:spPr>
            <a:xfrm>
              <a:off x="8702845" y="3910052"/>
              <a:ext cx="1709682" cy="39013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8718561" y="3912712"/>
              <a:ext cx="1673225" cy="357505"/>
            </a:xfrm>
            <a:custGeom>
              <a:avLst/>
              <a:gdLst/>
              <a:ahLst/>
              <a:cxnLst/>
              <a:rect l="l" t="t" r="r" b="b"/>
              <a:pathLst>
                <a:path w="1673225" h="357504">
                  <a:moveTo>
                    <a:pt x="1673165" y="0"/>
                  </a:moveTo>
                  <a:lnTo>
                    <a:pt x="0" y="0"/>
                  </a:lnTo>
                  <a:lnTo>
                    <a:pt x="0" y="357074"/>
                  </a:lnTo>
                  <a:lnTo>
                    <a:pt x="1673165" y="357074"/>
                  </a:lnTo>
                  <a:lnTo>
                    <a:pt x="1673165" y="0"/>
                  </a:lnTo>
                  <a:close/>
                </a:path>
              </a:pathLst>
            </a:custGeom>
            <a:solidFill>
              <a:srgbClr val="FEE5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object 18"/>
          <p:cNvSpPr txBox="1"/>
          <p:nvPr/>
        </p:nvSpPr>
        <p:spPr>
          <a:xfrm>
            <a:off x="9154543" y="4649240"/>
            <a:ext cx="1673225" cy="357505"/>
          </a:xfrm>
          <a:prstGeom prst="rect">
            <a:avLst/>
          </a:prstGeom>
          <a:ln w="3310">
            <a:solidFill>
              <a:srgbClr val="C7C7C7"/>
            </a:solidFill>
          </a:ln>
        </p:spPr>
        <p:txBody>
          <a:bodyPr vert="horz" wrap="square" lIns="0" tIns="43815" rIns="0" bIns="0" rtlCol="0">
            <a:spAutoFit/>
          </a:bodyPr>
          <a:lstStyle/>
          <a:p>
            <a:pPr marL="118110" marR="0" lvl="0" indent="0" algn="l" defTabSz="914400" rtl="0" eaLnBrk="1" fontAlgn="auto" latinLnBrk="0" hangingPunct="1">
              <a:lnSpc>
                <a:spcPct val="100000"/>
              </a:lnSpc>
              <a:spcBef>
                <a:spcPts val="345"/>
              </a:spcBef>
              <a:spcAft>
                <a:spcPts val="0"/>
              </a:spcAft>
              <a:buClrTx/>
              <a:buSzTx/>
              <a:buFontTx/>
              <a:buNone/>
              <a:tabLst/>
              <a:defRPr/>
            </a:pPr>
            <a:r>
              <a:rPr kumimoji="1" sz="1550" b="0" i="0" u="none" strike="noStrike" kern="1200" cap="none" spc="5" normalizeH="0" baseline="0" noProof="0" dirty="0">
                <a:ln>
                  <a:noFill/>
                </a:ln>
                <a:solidFill>
                  <a:prstClr val="black"/>
                </a:solidFill>
                <a:effectLst/>
                <a:uLnTx/>
                <a:uFillTx/>
                <a:latin typeface="Calibri"/>
                <a:ea typeface="+mn-ea"/>
                <a:cs typeface="Calibri"/>
              </a:rPr>
              <a:t>Feature</a:t>
            </a:r>
            <a:r>
              <a:rPr kumimoji="1" sz="1550" b="0" i="0" u="none" strike="noStrike" kern="1200" cap="none" spc="-30" normalizeH="0" baseline="0" noProof="0" dirty="0">
                <a:ln>
                  <a:noFill/>
                </a:ln>
                <a:solidFill>
                  <a:prstClr val="black"/>
                </a:solidFill>
                <a:effectLst/>
                <a:uLnTx/>
                <a:uFillTx/>
                <a:latin typeface="Calibri"/>
                <a:ea typeface="+mn-ea"/>
                <a:cs typeface="Calibri"/>
              </a:rPr>
              <a:t> </a:t>
            </a:r>
            <a:r>
              <a:rPr kumimoji="1" sz="1550" b="0" i="0" u="none" strike="noStrike" kern="1200" cap="none" spc="5" normalizeH="0" baseline="0" noProof="0" dirty="0">
                <a:ln>
                  <a:noFill/>
                </a:ln>
                <a:solidFill>
                  <a:prstClr val="black"/>
                </a:solidFill>
                <a:effectLst/>
                <a:uLnTx/>
                <a:uFillTx/>
                <a:latin typeface="Calibri"/>
                <a:ea typeface="+mn-ea"/>
                <a:cs typeface="Calibri"/>
              </a:rPr>
              <a:t>Matching</a:t>
            </a:r>
            <a:endParaRPr kumimoji="1" sz="1550" b="0" i="0" u="none" strike="noStrike" kern="1200" cap="none" spc="0" normalizeH="0" baseline="0" noProof="0">
              <a:ln>
                <a:noFill/>
              </a:ln>
              <a:solidFill>
                <a:prstClr val="black"/>
              </a:solidFill>
              <a:effectLst/>
              <a:uLnTx/>
              <a:uFillTx/>
              <a:latin typeface="Calibri"/>
              <a:ea typeface="+mn-ea"/>
              <a:cs typeface="Calibri"/>
            </a:endParaRPr>
          </a:p>
        </p:txBody>
      </p:sp>
      <p:sp>
        <p:nvSpPr>
          <p:cNvPr id="19" name="object 19"/>
          <p:cNvSpPr/>
          <p:nvPr/>
        </p:nvSpPr>
        <p:spPr>
          <a:xfrm>
            <a:off x="9099602" y="5605081"/>
            <a:ext cx="1784967" cy="4081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9113697" y="5607863"/>
            <a:ext cx="1750695" cy="374015"/>
          </a:xfrm>
          <a:prstGeom prst="rect">
            <a:avLst/>
          </a:prstGeom>
          <a:solidFill>
            <a:srgbClr val="BDD7EE"/>
          </a:solidFill>
          <a:ln w="3462">
            <a:solidFill>
              <a:srgbClr val="C7C7C7"/>
            </a:solidFill>
          </a:ln>
        </p:spPr>
        <p:txBody>
          <a:bodyPr vert="horz" wrap="square" lIns="0" tIns="41275" rIns="0" bIns="0" rtlCol="0">
            <a:spAutoFit/>
          </a:bodyPr>
          <a:lstStyle/>
          <a:p>
            <a:pPr marL="86995" marR="0" lvl="0" indent="0" algn="l" defTabSz="914400" rtl="0" eaLnBrk="1" fontAlgn="auto" latinLnBrk="0" hangingPunct="1">
              <a:lnSpc>
                <a:spcPct val="100000"/>
              </a:lnSpc>
              <a:spcBef>
                <a:spcPts val="325"/>
              </a:spcBef>
              <a:spcAft>
                <a:spcPts val="0"/>
              </a:spcAft>
              <a:buClrTx/>
              <a:buSzTx/>
              <a:buFontTx/>
              <a:buNone/>
              <a:tabLst/>
              <a:defRPr/>
            </a:pPr>
            <a:r>
              <a:rPr kumimoji="1" sz="1650" b="0" i="0" u="none" strike="noStrike" kern="1200" cap="none" spc="-10" normalizeH="0" baseline="0" noProof="0" dirty="0">
                <a:ln>
                  <a:noFill/>
                </a:ln>
                <a:solidFill>
                  <a:prstClr val="black"/>
                </a:solidFill>
                <a:effectLst/>
                <a:uLnTx/>
                <a:uFillTx/>
                <a:latin typeface="Calibri"/>
                <a:ea typeface="+mn-ea"/>
                <a:cs typeface="Calibri"/>
              </a:rPr>
              <a:t>Motion Estimation</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sp>
        <p:nvSpPr>
          <p:cNvPr id="21" name="object 21"/>
          <p:cNvSpPr/>
          <p:nvPr/>
        </p:nvSpPr>
        <p:spPr>
          <a:xfrm>
            <a:off x="6709088" y="5600862"/>
            <a:ext cx="1822189" cy="4166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6723476" y="5603702"/>
            <a:ext cx="1786889" cy="381635"/>
          </a:xfrm>
          <a:prstGeom prst="rect">
            <a:avLst/>
          </a:prstGeom>
          <a:solidFill>
            <a:srgbClr val="BDD7EE"/>
          </a:solidFill>
          <a:ln w="3534">
            <a:solidFill>
              <a:srgbClr val="C7C7C7"/>
            </a:solidFill>
          </a:ln>
        </p:spPr>
        <p:txBody>
          <a:bodyPr vert="horz" wrap="square" lIns="0" tIns="46355" rIns="0" bIns="0" rtlCol="0">
            <a:spAutoFit/>
          </a:bodyPr>
          <a:lstStyle/>
          <a:p>
            <a:pPr marL="4445" marR="0" lvl="0" indent="0" algn="ctr" defTabSz="914400" rtl="0" eaLnBrk="1" fontAlgn="auto" latinLnBrk="0" hangingPunct="1">
              <a:lnSpc>
                <a:spcPct val="100000"/>
              </a:lnSpc>
              <a:spcBef>
                <a:spcPts val="365"/>
              </a:spcBef>
              <a:spcAft>
                <a:spcPts val="0"/>
              </a:spcAft>
              <a:buClrTx/>
              <a:buSzTx/>
              <a:buFontTx/>
              <a:buNone/>
              <a:tabLst/>
              <a:defRPr/>
            </a:pPr>
            <a:r>
              <a:rPr kumimoji="1" sz="1650" b="0" i="0" u="none" strike="noStrike" kern="1200" cap="none" spc="10" normalizeH="0" baseline="0" noProof="0" dirty="0">
                <a:ln>
                  <a:noFill/>
                </a:ln>
                <a:solidFill>
                  <a:prstClr val="black"/>
                </a:solidFill>
                <a:effectLst/>
                <a:uLnTx/>
                <a:uFillTx/>
                <a:latin typeface="Calibri"/>
                <a:ea typeface="+mn-ea"/>
                <a:cs typeface="Calibri"/>
              </a:rPr>
              <a:t>3D-3D</a:t>
            </a:r>
            <a:endParaRPr kumimoji="1" sz="165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23" name="object 23"/>
          <p:cNvSpPr/>
          <p:nvPr/>
        </p:nvSpPr>
        <p:spPr>
          <a:xfrm>
            <a:off x="6727662" y="5084833"/>
            <a:ext cx="1784967" cy="4081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6741757" y="5087615"/>
            <a:ext cx="1750695" cy="374015"/>
          </a:xfrm>
          <a:prstGeom prst="rect">
            <a:avLst/>
          </a:prstGeom>
          <a:solidFill>
            <a:srgbClr val="BDD7EE"/>
          </a:solidFill>
          <a:ln w="3462">
            <a:solidFill>
              <a:srgbClr val="C7C7C7"/>
            </a:solidFill>
          </a:ln>
        </p:spPr>
        <p:txBody>
          <a:bodyPr vert="horz" wrap="square" lIns="0" tIns="41275" rIns="0" bIns="0" rtlCol="0">
            <a:spAutoFit/>
          </a:bodyPr>
          <a:lstStyle/>
          <a:p>
            <a:pPr marL="3810" marR="0" lvl="0" indent="0" algn="ctr" defTabSz="914400" rtl="0" eaLnBrk="1" fontAlgn="auto" latinLnBrk="0" hangingPunct="1">
              <a:lnSpc>
                <a:spcPct val="100000"/>
              </a:lnSpc>
              <a:spcBef>
                <a:spcPts val="325"/>
              </a:spcBef>
              <a:spcAft>
                <a:spcPts val="0"/>
              </a:spcAft>
              <a:buClrTx/>
              <a:buSzTx/>
              <a:buFontTx/>
              <a:buNone/>
              <a:tabLst/>
              <a:defRPr/>
            </a:pPr>
            <a:r>
              <a:rPr kumimoji="1" sz="1650" b="0" i="0" u="none" strike="noStrike" kern="1200" cap="none" spc="-5" normalizeH="0" baseline="0" noProof="0" dirty="0">
                <a:ln>
                  <a:noFill/>
                </a:ln>
                <a:solidFill>
                  <a:prstClr val="black"/>
                </a:solidFill>
                <a:effectLst/>
                <a:uLnTx/>
                <a:uFillTx/>
                <a:latin typeface="Calibri"/>
                <a:ea typeface="+mn-ea"/>
                <a:cs typeface="Calibri"/>
              </a:rPr>
              <a:t>2D-2D</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25" name="object 25"/>
          <p:cNvGrpSpPr/>
          <p:nvPr/>
        </p:nvGrpSpPr>
        <p:grpSpPr>
          <a:xfrm>
            <a:off x="6713771" y="3066415"/>
            <a:ext cx="3333750" cy="3486785"/>
            <a:chOff x="6277788" y="2329887"/>
            <a:chExt cx="3333750" cy="3486785"/>
          </a:xfrm>
        </p:grpSpPr>
        <p:sp>
          <p:nvSpPr>
            <p:cNvPr id="26" name="object 26"/>
            <p:cNvSpPr/>
            <p:nvPr/>
          </p:nvSpPr>
          <p:spPr>
            <a:xfrm>
              <a:off x="8087055" y="2329891"/>
              <a:ext cx="1524635" cy="3269615"/>
            </a:xfrm>
            <a:custGeom>
              <a:avLst/>
              <a:gdLst/>
              <a:ahLst/>
              <a:cxnLst/>
              <a:rect l="l" t="t" r="r" b="b"/>
              <a:pathLst>
                <a:path w="1524634" h="3269615">
                  <a:moveTo>
                    <a:pt x="575703" y="2754884"/>
                  </a:moveTo>
                  <a:lnTo>
                    <a:pt x="562660" y="2741003"/>
                  </a:lnTo>
                  <a:lnTo>
                    <a:pt x="575602" y="2727007"/>
                  </a:lnTo>
                  <a:lnTo>
                    <a:pt x="96862" y="2284361"/>
                  </a:lnTo>
                  <a:lnTo>
                    <a:pt x="108813" y="2271420"/>
                  </a:lnTo>
                  <a:lnTo>
                    <a:pt x="122732" y="2256383"/>
                  </a:lnTo>
                  <a:lnTo>
                    <a:pt x="0" y="2220747"/>
                  </a:lnTo>
                  <a:lnTo>
                    <a:pt x="45135" y="2340305"/>
                  </a:lnTo>
                  <a:lnTo>
                    <a:pt x="70993" y="2312327"/>
                  </a:lnTo>
                  <a:lnTo>
                    <a:pt x="515912" y="2723718"/>
                  </a:lnTo>
                  <a:lnTo>
                    <a:pt x="132359" y="2738399"/>
                  </a:lnTo>
                  <a:lnTo>
                    <a:pt x="130898" y="2700324"/>
                  </a:lnTo>
                  <a:lnTo>
                    <a:pt x="18872" y="2761805"/>
                  </a:lnTo>
                  <a:lnTo>
                    <a:pt x="135267" y="2814548"/>
                  </a:lnTo>
                  <a:lnTo>
                    <a:pt x="133845" y="2777198"/>
                  </a:lnTo>
                  <a:lnTo>
                    <a:pt x="133819" y="2776474"/>
                  </a:lnTo>
                  <a:lnTo>
                    <a:pt x="512483" y="2761983"/>
                  </a:lnTo>
                  <a:lnTo>
                    <a:pt x="70294" y="3177095"/>
                  </a:lnTo>
                  <a:lnTo>
                    <a:pt x="44221" y="3149320"/>
                  </a:lnTo>
                  <a:lnTo>
                    <a:pt x="0" y="3269208"/>
                  </a:lnTo>
                  <a:lnTo>
                    <a:pt x="122453" y="3232645"/>
                  </a:lnTo>
                  <a:lnTo>
                    <a:pt x="108610" y="3217913"/>
                  </a:lnTo>
                  <a:lnTo>
                    <a:pt x="96380" y="3204870"/>
                  </a:lnTo>
                  <a:lnTo>
                    <a:pt x="575703" y="2754884"/>
                  </a:lnTo>
                  <a:close/>
                </a:path>
                <a:path w="1524634" h="3269615">
                  <a:moveTo>
                    <a:pt x="1524457" y="2410536"/>
                  </a:moveTo>
                  <a:lnTo>
                    <a:pt x="1486357" y="2410536"/>
                  </a:lnTo>
                  <a:lnTo>
                    <a:pt x="1486357" y="1980222"/>
                  </a:lnTo>
                  <a:lnTo>
                    <a:pt x="1448257" y="1980222"/>
                  </a:lnTo>
                  <a:lnTo>
                    <a:pt x="1448257" y="2410536"/>
                  </a:lnTo>
                  <a:lnTo>
                    <a:pt x="1410157" y="2410536"/>
                  </a:lnTo>
                  <a:lnTo>
                    <a:pt x="1467307" y="2524836"/>
                  </a:lnTo>
                  <a:lnTo>
                    <a:pt x="1514932" y="2429586"/>
                  </a:lnTo>
                  <a:lnTo>
                    <a:pt x="1524457" y="2410536"/>
                  </a:lnTo>
                  <a:close/>
                </a:path>
                <a:path w="1524634" h="3269615">
                  <a:moveTo>
                    <a:pt x="1524457" y="1483855"/>
                  </a:moveTo>
                  <a:lnTo>
                    <a:pt x="1486357" y="1483855"/>
                  </a:lnTo>
                  <a:lnTo>
                    <a:pt x="1486357" y="1244600"/>
                  </a:lnTo>
                  <a:lnTo>
                    <a:pt x="1448257" y="1244600"/>
                  </a:lnTo>
                  <a:lnTo>
                    <a:pt x="1448257" y="1483855"/>
                  </a:lnTo>
                  <a:lnTo>
                    <a:pt x="1410157" y="1483855"/>
                  </a:lnTo>
                  <a:lnTo>
                    <a:pt x="1467307" y="1598155"/>
                  </a:lnTo>
                  <a:lnTo>
                    <a:pt x="1514932" y="1502905"/>
                  </a:lnTo>
                  <a:lnTo>
                    <a:pt x="1524457" y="1483855"/>
                  </a:lnTo>
                  <a:close/>
                </a:path>
                <a:path w="1524634" h="3269615">
                  <a:moveTo>
                    <a:pt x="1524457" y="814997"/>
                  </a:moveTo>
                  <a:lnTo>
                    <a:pt x="1486357" y="814997"/>
                  </a:lnTo>
                  <a:lnTo>
                    <a:pt x="1486357" y="635000"/>
                  </a:lnTo>
                  <a:lnTo>
                    <a:pt x="1448257" y="635000"/>
                  </a:lnTo>
                  <a:lnTo>
                    <a:pt x="1448257" y="814997"/>
                  </a:lnTo>
                  <a:lnTo>
                    <a:pt x="1410157" y="814997"/>
                  </a:lnTo>
                  <a:lnTo>
                    <a:pt x="1467307" y="929297"/>
                  </a:lnTo>
                  <a:lnTo>
                    <a:pt x="1514932" y="834047"/>
                  </a:lnTo>
                  <a:lnTo>
                    <a:pt x="1524457" y="814997"/>
                  </a:lnTo>
                  <a:close/>
                </a:path>
                <a:path w="1524634" h="3269615">
                  <a:moveTo>
                    <a:pt x="1524457" y="143370"/>
                  </a:moveTo>
                  <a:lnTo>
                    <a:pt x="1486357" y="143370"/>
                  </a:lnTo>
                  <a:lnTo>
                    <a:pt x="1486357" y="0"/>
                  </a:lnTo>
                  <a:lnTo>
                    <a:pt x="1448257" y="0"/>
                  </a:lnTo>
                  <a:lnTo>
                    <a:pt x="1448257" y="143370"/>
                  </a:lnTo>
                  <a:lnTo>
                    <a:pt x="1410157" y="143370"/>
                  </a:lnTo>
                  <a:lnTo>
                    <a:pt x="1467307" y="257670"/>
                  </a:lnTo>
                  <a:lnTo>
                    <a:pt x="1514932" y="162420"/>
                  </a:lnTo>
                  <a:lnTo>
                    <a:pt x="1524457" y="143370"/>
                  </a:lnTo>
                  <a:close/>
                </a:path>
              </a:pathLst>
            </a:custGeom>
            <a:solidFill>
              <a:srgbClr val="4663A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6277788" y="5384139"/>
              <a:ext cx="1809276" cy="43231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6305775" y="5400755"/>
              <a:ext cx="1750695" cy="374015"/>
            </a:xfrm>
            <a:custGeom>
              <a:avLst/>
              <a:gdLst/>
              <a:ahLst/>
              <a:cxnLst/>
              <a:rect l="l" t="t" r="r" b="b"/>
              <a:pathLst>
                <a:path w="1750695" h="374014">
                  <a:moveTo>
                    <a:pt x="1750239" y="0"/>
                  </a:moveTo>
                  <a:lnTo>
                    <a:pt x="0" y="0"/>
                  </a:lnTo>
                  <a:lnTo>
                    <a:pt x="0" y="373524"/>
                  </a:lnTo>
                  <a:lnTo>
                    <a:pt x="1750239" y="373524"/>
                  </a:lnTo>
                  <a:lnTo>
                    <a:pt x="1750239"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object 29"/>
          <p:cNvSpPr txBox="1"/>
          <p:nvPr/>
        </p:nvSpPr>
        <p:spPr>
          <a:xfrm>
            <a:off x="6741757" y="6136684"/>
            <a:ext cx="1750695" cy="374015"/>
          </a:xfrm>
          <a:prstGeom prst="rect">
            <a:avLst/>
          </a:prstGeom>
          <a:ln w="3462">
            <a:solidFill>
              <a:srgbClr val="C7C7C7"/>
            </a:solidFill>
          </a:ln>
        </p:spPr>
        <p:txBody>
          <a:bodyPr vert="horz" wrap="square" lIns="0" tIns="41910" rIns="0" bIns="0" rtlCol="0">
            <a:spAutoFit/>
          </a:bodyPr>
          <a:lstStyle/>
          <a:p>
            <a:pPr marL="3810" marR="0" lvl="0" indent="0" algn="ctr" defTabSz="914400" rtl="0" eaLnBrk="1" fontAlgn="auto" latinLnBrk="0" hangingPunct="1">
              <a:lnSpc>
                <a:spcPct val="100000"/>
              </a:lnSpc>
              <a:spcBef>
                <a:spcPts val="330"/>
              </a:spcBef>
              <a:spcAft>
                <a:spcPts val="0"/>
              </a:spcAft>
              <a:buClrTx/>
              <a:buSzTx/>
              <a:buFontTx/>
              <a:buNone/>
              <a:tabLst/>
              <a:defRPr/>
            </a:pPr>
            <a:r>
              <a:rPr kumimoji="1" sz="1650" b="0" i="0" u="none" strike="noStrike" kern="1200" cap="none" spc="-5" normalizeH="0" baseline="0" noProof="0" dirty="0">
                <a:ln>
                  <a:noFill/>
                </a:ln>
                <a:solidFill>
                  <a:prstClr val="black"/>
                </a:solidFill>
                <a:effectLst/>
                <a:uLnTx/>
                <a:uFillTx/>
                <a:latin typeface="Calibri"/>
                <a:ea typeface="+mn-ea"/>
                <a:cs typeface="Calibri"/>
              </a:rPr>
              <a:t>3D-2D</a:t>
            </a:r>
            <a:endParaRPr kumimoji="1" sz="1650" b="0" i="0" u="none" strike="noStrike" kern="1200" cap="none" spc="0" normalizeH="0" baseline="0" noProof="0">
              <a:ln>
                <a:noFill/>
              </a:ln>
              <a:solidFill>
                <a:prstClr val="black"/>
              </a:solidFill>
              <a:effectLst/>
              <a:uLnTx/>
              <a:uFillTx/>
              <a:latin typeface="Calibri"/>
              <a:ea typeface="+mn-ea"/>
              <a:cs typeface="Calibri"/>
            </a:endParaRPr>
          </a:p>
        </p:txBody>
      </p:sp>
      <p:grpSp>
        <p:nvGrpSpPr>
          <p:cNvPr id="30" name="object 30"/>
          <p:cNvGrpSpPr/>
          <p:nvPr/>
        </p:nvGrpSpPr>
        <p:grpSpPr>
          <a:xfrm>
            <a:off x="8942705" y="1933607"/>
            <a:ext cx="2106295" cy="1123950"/>
            <a:chOff x="8506722" y="1197079"/>
            <a:chExt cx="2106295" cy="1123950"/>
          </a:xfrm>
        </p:grpSpPr>
        <p:sp>
          <p:nvSpPr>
            <p:cNvPr id="31" name="object 31"/>
            <p:cNvSpPr/>
            <p:nvPr/>
          </p:nvSpPr>
          <p:spPr>
            <a:xfrm>
              <a:off x="8506722" y="1197079"/>
              <a:ext cx="2019825" cy="100574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8592673" y="1314725"/>
              <a:ext cx="2019825" cy="100579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0886372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75125" y="3470085"/>
            <a:ext cx="1541822" cy="14882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object 3"/>
          <p:cNvGrpSpPr/>
          <p:nvPr/>
        </p:nvGrpSpPr>
        <p:grpSpPr>
          <a:xfrm>
            <a:off x="5857495" y="1895527"/>
            <a:ext cx="4819015" cy="3764915"/>
            <a:chOff x="5857495" y="1895527"/>
            <a:chExt cx="4819015" cy="3764915"/>
          </a:xfrm>
        </p:grpSpPr>
        <p:sp>
          <p:nvSpPr>
            <p:cNvPr id="4" name="object 4"/>
            <p:cNvSpPr/>
            <p:nvPr/>
          </p:nvSpPr>
          <p:spPr>
            <a:xfrm>
              <a:off x="8371964" y="4113831"/>
              <a:ext cx="1541821" cy="138789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66386" y="2824766"/>
              <a:ext cx="4674235" cy="2301240"/>
            </a:xfrm>
            <a:custGeom>
              <a:avLst/>
              <a:gdLst/>
              <a:ahLst/>
              <a:cxnLst/>
              <a:rect l="l" t="t" r="r" b="b"/>
              <a:pathLst>
                <a:path w="4674234" h="2301240">
                  <a:moveTo>
                    <a:pt x="4674210" y="0"/>
                  </a:moveTo>
                  <a:lnTo>
                    <a:pt x="0" y="2300928"/>
                  </a:lnTo>
                </a:path>
              </a:pathLst>
            </a:custGeom>
            <a:ln w="17731">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735074" y="4086629"/>
              <a:ext cx="201622" cy="20080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778248" y="4108235"/>
              <a:ext cx="109344" cy="10892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407357" y="4742188"/>
              <a:ext cx="201622" cy="20080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9449939" y="4765684"/>
              <a:ext cx="109344" cy="10892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0409542" y="2716452"/>
              <a:ext cx="266853" cy="26576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453546" y="2738058"/>
              <a:ext cx="173982" cy="17329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5867678" y="2007621"/>
              <a:ext cx="3519804" cy="3117850"/>
            </a:xfrm>
            <a:custGeom>
              <a:avLst/>
              <a:gdLst/>
              <a:ahLst/>
              <a:cxnLst/>
              <a:rect l="l" t="t" r="r" b="b"/>
              <a:pathLst>
                <a:path w="3519804" h="3117850">
                  <a:moveTo>
                    <a:pt x="3519279" y="0"/>
                  </a:moveTo>
                  <a:lnTo>
                    <a:pt x="0" y="3117447"/>
                  </a:lnTo>
                </a:path>
              </a:pathLst>
            </a:custGeom>
            <a:ln w="17749">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082764" y="3885827"/>
              <a:ext cx="201622" cy="20080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7124871" y="3906961"/>
              <a:ext cx="109344" cy="1089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873727" y="2426116"/>
              <a:ext cx="2000885" cy="2703195"/>
            </a:xfrm>
            <a:custGeom>
              <a:avLst/>
              <a:gdLst/>
              <a:ahLst/>
              <a:cxnLst/>
              <a:rect l="l" t="t" r="r" b="b"/>
              <a:pathLst>
                <a:path w="2000884" h="2703195">
                  <a:moveTo>
                    <a:pt x="2000347" y="0"/>
                  </a:moveTo>
                  <a:lnTo>
                    <a:pt x="0" y="2703099"/>
                  </a:lnTo>
                </a:path>
              </a:pathLst>
            </a:custGeom>
            <a:ln w="17764">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6667658" y="3850391"/>
              <a:ext cx="201622" cy="20670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6711307" y="3877077"/>
              <a:ext cx="109344" cy="10892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741004" y="2314848"/>
              <a:ext cx="272783" cy="2657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7787024" y="2339526"/>
              <a:ext cx="174101" cy="173298"/>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9259104" y="1895527"/>
              <a:ext cx="266853" cy="27167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299907" y="1920913"/>
              <a:ext cx="174101" cy="173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004111" y="4559103"/>
              <a:ext cx="201622" cy="20080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9046693" y="4580237"/>
              <a:ext cx="109344" cy="10892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583076" y="4777623"/>
              <a:ext cx="201622" cy="200801"/>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8624945" y="4799111"/>
              <a:ext cx="109344" cy="108970"/>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551405" y="3444892"/>
              <a:ext cx="1589262" cy="154239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48244" y="4089034"/>
              <a:ext cx="1583331" cy="1436024"/>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5866385" y="2822815"/>
              <a:ext cx="4674235" cy="2302510"/>
            </a:xfrm>
            <a:custGeom>
              <a:avLst/>
              <a:gdLst/>
              <a:ahLst/>
              <a:cxnLst/>
              <a:rect l="l" t="t" r="r" b="b"/>
              <a:pathLst>
                <a:path w="4674234" h="2302510">
                  <a:moveTo>
                    <a:pt x="4674209" y="0"/>
                  </a:moveTo>
                  <a:lnTo>
                    <a:pt x="0" y="2302342"/>
                  </a:lnTo>
                </a:path>
              </a:pathLst>
            </a:custGeom>
            <a:ln w="17740">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033998" y="2822815"/>
              <a:ext cx="1506855" cy="2828925"/>
            </a:xfrm>
            <a:custGeom>
              <a:avLst/>
              <a:gdLst/>
              <a:ahLst/>
              <a:cxnLst/>
              <a:rect l="l" t="t" r="r" b="b"/>
              <a:pathLst>
                <a:path w="1506854" h="2828925">
                  <a:moveTo>
                    <a:pt x="1506596" y="0"/>
                  </a:moveTo>
                  <a:lnTo>
                    <a:pt x="0" y="2828329"/>
                  </a:lnTo>
                </a:path>
              </a:pathLst>
            </a:custGeom>
            <a:ln w="17776">
              <a:solidFill>
                <a:srgbClr val="F4B183"/>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7735073" y="4085453"/>
              <a:ext cx="201622" cy="20092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7778246" y="4107074"/>
              <a:ext cx="109346" cy="108988"/>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9407357" y="4741414"/>
              <a:ext cx="201622" cy="20092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9449937" y="4764926"/>
              <a:ext cx="109346" cy="108988"/>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object 34"/>
          <p:cNvSpPr txBox="1"/>
          <p:nvPr/>
        </p:nvSpPr>
        <p:spPr>
          <a:xfrm>
            <a:off x="5450954" y="5114609"/>
            <a:ext cx="365760" cy="269946"/>
          </a:xfrm>
          <a:prstGeom prst="rect">
            <a:avLst/>
          </a:prstGeom>
        </p:spPr>
        <p:txBody>
          <a:bodyPr vert="horz" wrap="square" lIns="0" tIns="15875" rIns="0" bIns="0" rtlCol="0">
            <a:spAutoFit/>
          </a:bodyPr>
          <a:lstStyle/>
          <a:p>
            <a:pPr marL="38100" marR="0" lvl="0" indent="0" algn="l" defTabSz="914400" rtl="0" eaLnBrk="1" fontAlgn="auto" latinLnBrk="0" hangingPunct="1">
              <a:lnSpc>
                <a:spcPct val="100000"/>
              </a:lnSpc>
              <a:spcBef>
                <a:spcPts val="125"/>
              </a:spcBef>
              <a:spcAft>
                <a:spcPts val="0"/>
              </a:spcAft>
              <a:buClrTx/>
              <a:buSzTx/>
              <a:buFontTx/>
              <a:buNone/>
              <a:tabLst/>
              <a:defRPr/>
            </a:pPr>
            <a:r>
              <a:rPr kumimoji="1" sz="2475" b="0" i="0" u="none" strike="noStrike" kern="1200" cap="none" spc="-254" normalizeH="0" baseline="8417" noProof="0" dirty="0" smtClean="0">
                <a:ln>
                  <a:noFill/>
                </a:ln>
                <a:solidFill>
                  <a:prstClr val="black"/>
                </a:solidFill>
                <a:effectLst/>
                <a:uLnTx/>
                <a:uFillTx/>
                <a:latin typeface="Calibri"/>
                <a:ea typeface="+mn-ea"/>
                <a:cs typeface="Calibri"/>
              </a:rPr>
              <a:t>C</a:t>
            </a:r>
            <a:r>
              <a:rPr kumimoji="1" lang="en-US" sz="2475" b="0" i="0" u="none" strike="noStrike" kern="1200" cap="none" spc="-254" normalizeH="0" baseline="8417" noProof="0" dirty="0" smtClean="0">
                <a:ln>
                  <a:noFill/>
                </a:ln>
                <a:solidFill>
                  <a:prstClr val="black"/>
                </a:solidFill>
                <a:effectLst/>
                <a:uLnTx/>
                <a:uFillTx/>
                <a:latin typeface="Calibri"/>
                <a:ea typeface="+mn-ea"/>
                <a:cs typeface="Calibri"/>
              </a:rPr>
              <a:t> </a:t>
            </a:r>
            <a:r>
              <a:rPr kumimoji="1" sz="1050" b="0" i="0" u="none" strike="noStrike" kern="1200" cap="none" spc="-170" normalizeH="0" baseline="0" noProof="0" dirty="0" smtClean="0">
                <a:ln>
                  <a:noFill/>
                </a:ln>
                <a:solidFill>
                  <a:prstClr val="black"/>
                </a:solidFill>
                <a:effectLst/>
                <a:uLnTx/>
                <a:uFillTx/>
                <a:latin typeface="Calibri"/>
                <a:ea typeface="+mn-ea"/>
                <a:cs typeface="Calibri"/>
              </a:rPr>
              <a:t>k</a:t>
            </a:r>
            <a:r>
              <a:rPr kumimoji="1" lang="en-US" sz="1050" b="0" i="0" u="none" strike="noStrike" kern="1200" cap="none" spc="-170" normalizeH="0" baseline="0" noProof="0" dirty="0" smtClean="0">
                <a:ln>
                  <a:noFill/>
                </a:ln>
                <a:solidFill>
                  <a:prstClr val="black"/>
                </a:solidFill>
                <a:effectLst/>
                <a:uLnTx/>
                <a:uFillTx/>
                <a:latin typeface="Calibri"/>
                <a:ea typeface="+mn-ea"/>
                <a:cs typeface="Calibri"/>
              </a:rPr>
              <a:t>   </a:t>
            </a:r>
            <a:r>
              <a:rPr kumimoji="1" sz="1050" b="0" i="0" u="none" strike="noStrike" kern="1200" cap="none" spc="-170" normalizeH="0" baseline="0" noProof="0" dirty="0" smtClean="0">
                <a:ln>
                  <a:noFill/>
                </a:ln>
                <a:solidFill>
                  <a:prstClr val="black"/>
                </a:solidFill>
                <a:effectLst/>
                <a:uLnTx/>
                <a:uFillTx/>
                <a:latin typeface="Calibri"/>
                <a:ea typeface="+mn-ea"/>
                <a:cs typeface="Calibri"/>
              </a:rPr>
              <a:t>-1</a:t>
            </a:r>
            <a:endParaRPr kumimoji="1" sz="105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35" name="object 35"/>
          <p:cNvSpPr txBox="1"/>
          <p:nvPr/>
        </p:nvSpPr>
        <p:spPr>
          <a:xfrm>
            <a:off x="8848595" y="5608057"/>
            <a:ext cx="252729" cy="269946"/>
          </a:xfrm>
          <a:prstGeom prst="rect">
            <a:avLst/>
          </a:prstGeom>
        </p:spPr>
        <p:txBody>
          <a:bodyPr vert="horz" wrap="square" lIns="0" tIns="15875" rIns="0" bIns="0" rtlCol="0">
            <a:spAutoFit/>
          </a:bodyPr>
          <a:lstStyle/>
          <a:p>
            <a:pPr marL="38100" marR="0" lvl="0" indent="0" algn="l" defTabSz="914400" rtl="0" eaLnBrk="1" fontAlgn="auto" latinLnBrk="0" hangingPunct="1">
              <a:lnSpc>
                <a:spcPct val="100000"/>
              </a:lnSpc>
              <a:spcBef>
                <a:spcPts val="125"/>
              </a:spcBef>
              <a:spcAft>
                <a:spcPts val="0"/>
              </a:spcAft>
              <a:buClrTx/>
              <a:buSzTx/>
              <a:buFontTx/>
              <a:buNone/>
              <a:tabLst/>
              <a:defRPr/>
            </a:pPr>
            <a:r>
              <a:rPr kumimoji="1" sz="1650" b="0" i="0" u="none" strike="noStrike" kern="1200" cap="none" spc="-290" normalizeH="0" baseline="0" noProof="0" dirty="0" smtClean="0">
                <a:ln>
                  <a:noFill/>
                </a:ln>
                <a:solidFill>
                  <a:prstClr val="black"/>
                </a:solidFill>
                <a:effectLst/>
                <a:uLnTx/>
                <a:uFillTx/>
                <a:latin typeface="Calibri"/>
                <a:ea typeface="+mn-ea"/>
                <a:cs typeface="Calibri"/>
              </a:rPr>
              <a:t>C</a:t>
            </a:r>
            <a:r>
              <a:rPr kumimoji="1" lang="en-US" sz="1650" b="0" i="0" u="none" strike="noStrike" kern="1200" cap="none" spc="-290" normalizeH="0" baseline="0" noProof="0" dirty="0" smtClean="0">
                <a:ln>
                  <a:noFill/>
                </a:ln>
                <a:solidFill>
                  <a:prstClr val="black"/>
                </a:solidFill>
                <a:effectLst/>
                <a:uLnTx/>
                <a:uFillTx/>
                <a:latin typeface="Calibri"/>
                <a:ea typeface="+mn-ea"/>
                <a:cs typeface="Calibri"/>
              </a:rPr>
              <a:t>   </a:t>
            </a:r>
            <a:r>
              <a:rPr kumimoji="1" sz="1575" b="0" i="0" u="none" strike="noStrike" kern="1200" cap="none" spc="-434" normalizeH="0" baseline="-13227" noProof="0" dirty="0" smtClean="0">
                <a:ln>
                  <a:noFill/>
                </a:ln>
                <a:solidFill>
                  <a:prstClr val="black"/>
                </a:solidFill>
                <a:effectLst/>
                <a:uLnTx/>
                <a:uFillTx/>
                <a:latin typeface="Calibri"/>
                <a:ea typeface="+mn-ea"/>
                <a:cs typeface="Calibri"/>
              </a:rPr>
              <a:t>k</a:t>
            </a:r>
            <a:endParaRPr kumimoji="1" sz="1575" b="0" i="0" u="none" strike="noStrike" kern="1200" cap="none" spc="0" normalizeH="0" baseline="-13227" noProof="0" dirty="0">
              <a:ln>
                <a:noFill/>
              </a:ln>
              <a:solidFill>
                <a:prstClr val="black"/>
              </a:solidFill>
              <a:effectLst/>
              <a:uLnTx/>
              <a:uFillTx/>
              <a:latin typeface="Calibri"/>
              <a:ea typeface="+mn-ea"/>
              <a:cs typeface="Calibri"/>
            </a:endParaRPr>
          </a:p>
        </p:txBody>
      </p:sp>
      <p:grpSp>
        <p:nvGrpSpPr>
          <p:cNvPr id="36" name="object 36"/>
          <p:cNvGrpSpPr/>
          <p:nvPr/>
        </p:nvGrpSpPr>
        <p:grpSpPr>
          <a:xfrm>
            <a:off x="5858800" y="1697692"/>
            <a:ext cx="4958715" cy="4035425"/>
            <a:chOff x="5858800" y="1697692"/>
            <a:chExt cx="4958715" cy="4035425"/>
          </a:xfrm>
        </p:grpSpPr>
        <p:sp>
          <p:nvSpPr>
            <p:cNvPr id="37" name="object 37"/>
            <p:cNvSpPr/>
            <p:nvPr/>
          </p:nvSpPr>
          <p:spPr>
            <a:xfrm>
              <a:off x="10409540" y="2714434"/>
              <a:ext cx="266853" cy="26593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0453544" y="2736055"/>
              <a:ext cx="173984" cy="173402"/>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5867678" y="2005168"/>
              <a:ext cx="3519804" cy="3119755"/>
            </a:xfrm>
            <a:custGeom>
              <a:avLst/>
              <a:gdLst/>
              <a:ahLst/>
              <a:cxnLst/>
              <a:rect l="l" t="t" r="r" b="b"/>
              <a:pathLst>
                <a:path w="3519804" h="3119754">
                  <a:moveTo>
                    <a:pt x="3519278" y="0"/>
                  </a:moveTo>
                  <a:lnTo>
                    <a:pt x="0" y="3119363"/>
                  </a:lnTo>
                </a:path>
              </a:pathLst>
            </a:custGeom>
            <a:ln w="17755">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7082764" y="3884527"/>
              <a:ext cx="201622" cy="200925"/>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7124870" y="3905676"/>
              <a:ext cx="109346" cy="108988"/>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873727" y="2423920"/>
              <a:ext cx="2000885" cy="2705100"/>
            </a:xfrm>
            <a:custGeom>
              <a:avLst/>
              <a:gdLst/>
              <a:ahLst/>
              <a:cxnLst/>
              <a:rect l="l" t="t" r="r" b="b"/>
              <a:pathLst>
                <a:path w="2000884" h="2705100">
                  <a:moveTo>
                    <a:pt x="2000347" y="0"/>
                  </a:moveTo>
                  <a:lnTo>
                    <a:pt x="0" y="2704760"/>
                  </a:lnTo>
                </a:path>
              </a:pathLst>
            </a:custGeom>
            <a:ln w="17768">
              <a:solidFill>
                <a:srgbClr val="0000FF"/>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6667658" y="3849070"/>
              <a:ext cx="201622" cy="206834"/>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6711306" y="3875773"/>
              <a:ext cx="109346" cy="108988"/>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7741004" y="2312583"/>
              <a:ext cx="272783" cy="26593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7787023" y="2337277"/>
              <a:ext cx="174102" cy="173402"/>
            </a:xfrm>
            <a:prstGeom prst="rect">
              <a:avLst/>
            </a:prstGeom>
            <a:blipFill>
              <a:blip r:embed="rId2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9259105" y="1893004"/>
              <a:ext cx="266853" cy="271839"/>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9299906" y="1918408"/>
              <a:ext cx="174102" cy="173520"/>
            </a:xfrm>
            <a:prstGeom prst="rect">
              <a:avLst/>
            </a:prstGeom>
            <a:blipFill>
              <a:blip r:embed="rId3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74074" y="2005168"/>
              <a:ext cx="1513205" cy="3719195"/>
            </a:xfrm>
            <a:custGeom>
              <a:avLst/>
              <a:gdLst/>
              <a:ahLst/>
              <a:cxnLst/>
              <a:rect l="l" t="t" r="r" b="b"/>
              <a:pathLst>
                <a:path w="1513204" h="3719195">
                  <a:moveTo>
                    <a:pt x="1512882" y="0"/>
                  </a:moveTo>
                  <a:lnTo>
                    <a:pt x="1109399" y="3645976"/>
                  </a:lnTo>
                </a:path>
                <a:path w="1513204" h="3719195">
                  <a:moveTo>
                    <a:pt x="0" y="418751"/>
                  </a:moveTo>
                  <a:lnTo>
                    <a:pt x="1100030" y="3718652"/>
                  </a:lnTo>
                </a:path>
              </a:pathLst>
            </a:custGeom>
            <a:ln w="17759">
              <a:solidFill>
                <a:srgbClr val="F4B183"/>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9004112" y="4558218"/>
              <a:ext cx="201622" cy="200925"/>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9046691" y="4579366"/>
              <a:ext cx="109346" cy="108988"/>
            </a:xfrm>
            <a:prstGeom prst="rect">
              <a:avLst/>
            </a:prstGeom>
            <a:blipFill>
              <a:blip r:embed="rId3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8583075" y="4776871"/>
              <a:ext cx="201622" cy="200925"/>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8624944" y="4798374"/>
              <a:ext cx="109346" cy="109035"/>
            </a:xfrm>
            <a:prstGeom prst="rect">
              <a:avLst/>
            </a:prstGeom>
            <a:blipFill>
              <a:blip r:embed="rId3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6769" y="1729442"/>
              <a:ext cx="3559175" cy="1417955"/>
            </a:xfrm>
            <a:custGeom>
              <a:avLst/>
              <a:gdLst/>
              <a:ahLst/>
              <a:cxnLst/>
              <a:rect l="l" t="t" r="r" b="b"/>
              <a:pathLst>
                <a:path w="3559175" h="1417955">
                  <a:moveTo>
                    <a:pt x="0" y="0"/>
                  </a:moveTo>
                  <a:lnTo>
                    <a:pt x="3558988" y="0"/>
                  </a:lnTo>
                  <a:lnTo>
                    <a:pt x="3558988" y="1417784"/>
                  </a:lnTo>
                  <a:lnTo>
                    <a:pt x="0" y="1417784"/>
                  </a:lnTo>
                  <a:lnTo>
                    <a:pt x="0" y="0"/>
                  </a:lnTo>
                  <a:close/>
                </a:path>
              </a:pathLst>
            </a:custGeom>
            <a:ln w="63500">
              <a:solidFill>
                <a:srgbClr val="2428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8233698" y="4458641"/>
              <a:ext cx="1955800" cy="778510"/>
            </a:xfrm>
            <a:custGeom>
              <a:avLst/>
              <a:gdLst/>
              <a:ahLst/>
              <a:cxnLst/>
              <a:rect l="l" t="t" r="r" b="b"/>
              <a:pathLst>
                <a:path w="1955800" h="778510">
                  <a:moveTo>
                    <a:pt x="0" y="0"/>
                  </a:moveTo>
                  <a:lnTo>
                    <a:pt x="1955800" y="0"/>
                  </a:lnTo>
                  <a:lnTo>
                    <a:pt x="1955800" y="778486"/>
                  </a:lnTo>
                  <a:lnTo>
                    <a:pt x="0" y="778486"/>
                  </a:lnTo>
                  <a:lnTo>
                    <a:pt x="0" y="0"/>
                  </a:lnTo>
                  <a:close/>
                </a:path>
              </a:pathLst>
            </a:custGeom>
            <a:ln w="63500">
              <a:solidFill>
                <a:srgbClr val="2428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a:spLocks noGrp="1"/>
          </p:cNvSpPr>
          <p:nvPr>
            <p:ph type="title"/>
          </p:nvPr>
        </p:nvSpPr>
        <p:spPr>
          <a:xfrm>
            <a:off x="500965" y="444500"/>
            <a:ext cx="5436235" cy="574040"/>
          </a:xfrm>
          <a:prstGeom prst="rect">
            <a:avLst/>
          </a:prstGeom>
        </p:spPr>
        <p:txBody>
          <a:bodyPr vert="horz" wrap="square" lIns="0" tIns="12700" rIns="0" bIns="0" rtlCol="0">
            <a:spAutoFit/>
          </a:bodyPr>
          <a:lstStyle/>
          <a:p>
            <a:pPr marL="12700">
              <a:lnSpc>
                <a:spcPct val="100000"/>
              </a:lnSpc>
              <a:spcBef>
                <a:spcPts val="100"/>
              </a:spcBef>
            </a:pPr>
            <a:r>
              <a:rPr spc="85" dirty="0"/>
              <a:t>3D </a:t>
            </a:r>
            <a:r>
              <a:rPr spc="475" dirty="0"/>
              <a:t>– </a:t>
            </a:r>
            <a:r>
              <a:rPr spc="85" dirty="0"/>
              <a:t>2D </a:t>
            </a:r>
            <a:r>
              <a:rPr spc="-170" dirty="0"/>
              <a:t>motion</a:t>
            </a:r>
            <a:r>
              <a:rPr spc="-620" dirty="0"/>
              <a:t> </a:t>
            </a:r>
            <a:r>
              <a:rPr spc="-145" dirty="0"/>
              <a:t>estimation</a:t>
            </a:r>
          </a:p>
        </p:txBody>
      </p:sp>
      <p:sp>
        <p:nvSpPr>
          <p:cNvPr id="57" name="object 57"/>
          <p:cNvSpPr txBox="1"/>
          <p:nvPr/>
        </p:nvSpPr>
        <p:spPr>
          <a:xfrm>
            <a:off x="653366" y="1387855"/>
            <a:ext cx="5194935" cy="1405255"/>
          </a:xfrm>
          <a:prstGeom prst="rect">
            <a:avLst/>
          </a:prstGeom>
        </p:spPr>
        <p:txBody>
          <a:bodyPr vert="horz" wrap="square" lIns="0" tIns="12700" rIns="0" bIns="0" rtlCol="0">
            <a:spAutoFit/>
          </a:bodyPr>
          <a:lstStyle/>
          <a:p>
            <a:pPr marL="241300" marR="0" lvl="0" indent="-228600" algn="l" defTabSz="914400" rtl="0" eaLnBrk="1" fontAlgn="auto" latinLnBrk="0" hangingPunct="1">
              <a:lnSpc>
                <a:spcPts val="3225"/>
              </a:lnSpc>
              <a:spcBef>
                <a:spcPts val="100"/>
              </a:spcBef>
              <a:spcAft>
                <a:spcPts val="0"/>
              </a:spcAft>
              <a:buClr>
                <a:srgbClr val="000000"/>
              </a:buClr>
              <a:buSzTx/>
              <a:buFont typeface="Arial"/>
              <a:buChar char="•"/>
              <a:tabLst>
                <a:tab pos="241300" algn="l"/>
              </a:tabLst>
              <a:defRPr/>
            </a:pPr>
            <a:r>
              <a:rPr kumimoji="1" sz="2700" b="1" i="0" u="none" strike="noStrike" kern="1200" cap="none" spc="-15" normalizeH="0" baseline="0" noProof="0" dirty="0">
                <a:ln>
                  <a:noFill/>
                </a:ln>
                <a:solidFill>
                  <a:srgbClr val="242852"/>
                </a:solidFill>
                <a:effectLst/>
                <a:uLnTx/>
                <a:uFillTx/>
                <a:latin typeface="Calibri"/>
                <a:ea typeface="+mn-ea"/>
                <a:cs typeface="Calibri"/>
              </a:rPr>
              <a:t>Given</a:t>
            </a:r>
            <a:r>
              <a:rPr kumimoji="1" sz="2700" b="0" i="0" u="none" strike="noStrike" kern="1200" cap="none" spc="-15" normalizeH="0" baseline="0" noProof="0" dirty="0">
                <a:ln>
                  <a:noFill/>
                </a:ln>
                <a:solidFill>
                  <a:srgbClr val="242852"/>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697865" marR="5080" lvl="1" indent="-228600" algn="l" defTabSz="914400" rtl="0" eaLnBrk="1" fontAlgn="auto" latinLnBrk="0" hangingPunct="1">
              <a:lnSpc>
                <a:spcPts val="2210"/>
              </a:lnSpc>
              <a:spcBef>
                <a:spcPts val="515"/>
              </a:spcBef>
              <a:spcAft>
                <a:spcPts val="0"/>
              </a:spcAft>
              <a:buClr>
                <a:srgbClr val="000000"/>
              </a:buClr>
              <a:buSzPct val="60869"/>
              <a:buFont typeface="Courier New"/>
              <a:buChar char="o"/>
              <a:tabLst>
                <a:tab pos="698500" algn="l"/>
              </a:tabLst>
              <a:defRPr/>
            </a:pPr>
            <a:r>
              <a:rPr kumimoji="1" sz="2300" b="0" i="0" u="none" strike="noStrike" kern="1200" cap="none" spc="60" normalizeH="0" baseline="0" noProof="0" dirty="0">
                <a:ln>
                  <a:noFill/>
                </a:ln>
                <a:solidFill>
                  <a:srgbClr val="242852"/>
                </a:solidFill>
                <a:effectLst/>
                <a:uLnTx/>
                <a:uFillTx/>
                <a:latin typeface="Tahoma"/>
                <a:ea typeface="+mn-ea"/>
                <a:cs typeface="Tahoma"/>
              </a:rPr>
              <a:t>3D </a:t>
            </a:r>
            <a:r>
              <a:rPr kumimoji="1" sz="2300" b="0" i="0" u="none" strike="noStrike" kern="1200" cap="none" spc="-45" normalizeH="0" baseline="0" noProof="0" dirty="0">
                <a:ln>
                  <a:noFill/>
                </a:ln>
                <a:solidFill>
                  <a:srgbClr val="242852"/>
                </a:solidFill>
                <a:effectLst/>
                <a:uLnTx/>
                <a:uFillTx/>
                <a:latin typeface="Tahoma"/>
                <a:ea typeface="+mn-ea"/>
                <a:cs typeface="Tahoma"/>
              </a:rPr>
              <a:t>world </a:t>
            </a:r>
            <a:r>
              <a:rPr kumimoji="1" sz="2300" b="0" i="0" u="none" strike="noStrike" kern="1200" cap="none" spc="-20" normalizeH="0" baseline="0" noProof="0" dirty="0">
                <a:ln>
                  <a:noFill/>
                </a:ln>
                <a:solidFill>
                  <a:srgbClr val="242852"/>
                </a:solidFill>
                <a:effectLst/>
                <a:uLnTx/>
                <a:uFillTx/>
                <a:latin typeface="Tahoma"/>
                <a:ea typeface="+mn-ea"/>
                <a:cs typeface="Tahoma"/>
              </a:rPr>
              <a:t>coordinates </a:t>
            </a:r>
            <a:r>
              <a:rPr kumimoji="1" sz="2300" b="0" i="0" u="none" strike="noStrike" kern="1200" cap="none" spc="-35" normalizeH="0" baseline="0" noProof="0" dirty="0">
                <a:ln>
                  <a:noFill/>
                </a:ln>
                <a:solidFill>
                  <a:srgbClr val="242852"/>
                </a:solidFill>
                <a:effectLst/>
                <a:uLnTx/>
                <a:uFillTx/>
                <a:latin typeface="Tahoma"/>
                <a:ea typeface="+mn-ea"/>
                <a:cs typeface="Tahoma"/>
              </a:rPr>
              <a:t>of </a:t>
            </a:r>
            <a:r>
              <a:rPr kumimoji="1" sz="2300" b="0" i="0" u="none" strike="noStrike" kern="1200" cap="none" spc="-25" normalizeH="0" baseline="0" noProof="0" dirty="0">
                <a:ln>
                  <a:noFill/>
                </a:ln>
                <a:solidFill>
                  <a:srgbClr val="242852"/>
                </a:solidFill>
                <a:effectLst/>
                <a:uLnTx/>
                <a:uFillTx/>
                <a:latin typeface="Tahoma"/>
                <a:ea typeface="+mn-ea"/>
                <a:cs typeface="Tahoma"/>
              </a:rPr>
              <a:t>features </a:t>
            </a:r>
            <a:r>
              <a:rPr kumimoji="1" sz="2300" b="0" i="0" u="none" strike="noStrike" kern="1200" cap="none" spc="50" normalizeH="0" baseline="0" noProof="0" dirty="0">
                <a:ln>
                  <a:noFill/>
                </a:ln>
                <a:solidFill>
                  <a:srgbClr val="242852"/>
                </a:solidFill>
                <a:effectLst/>
                <a:uLnTx/>
                <a:uFillTx/>
                <a:latin typeface="Tahoma"/>
                <a:ea typeface="+mn-ea"/>
                <a:cs typeface="Tahoma"/>
              </a:rPr>
              <a:t>in  </a:t>
            </a:r>
            <a:r>
              <a:rPr kumimoji="1" sz="2300" b="0" i="0" u="none" strike="noStrike" kern="1200" cap="none" spc="-30" normalizeH="0" baseline="0" noProof="0" dirty="0">
                <a:ln>
                  <a:noFill/>
                </a:ln>
                <a:solidFill>
                  <a:srgbClr val="FF0000"/>
                </a:solidFill>
                <a:effectLst/>
                <a:uLnTx/>
                <a:uFillTx/>
                <a:latin typeface="Tahoma"/>
                <a:ea typeface="+mn-ea"/>
                <a:cs typeface="Tahoma"/>
              </a:rPr>
              <a:t>frame</a:t>
            </a:r>
            <a:r>
              <a:rPr kumimoji="1" sz="2300" b="0" i="0" u="none" strike="noStrike" kern="1200" cap="none" spc="-25" normalizeH="0" baseline="0" noProof="0" dirty="0">
                <a:ln>
                  <a:noFill/>
                </a:ln>
                <a:solidFill>
                  <a:srgbClr val="FF0000"/>
                </a:solidFill>
                <a:effectLst/>
                <a:uLnTx/>
                <a:uFillTx/>
                <a:latin typeface="Tahoma"/>
                <a:ea typeface="+mn-ea"/>
                <a:cs typeface="Tahoma"/>
              </a:rPr>
              <a:t> </a:t>
            </a:r>
            <a:r>
              <a:rPr kumimoji="1" sz="2300" b="0" i="0" u="none" strike="noStrike" kern="1200" cap="none" spc="25" normalizeH="0" baseline="0" noProof="0" dirty="0">
                <a:ln>
                  <a:noFill/>
                </a:ln>
                <a:solidFill>
                  <a:srgbClr val="FF0000"/>
                </a:solidFill>
                <a:effectLst/>
                <a:uLnTx/>
                <a:uFillTx/>
                <a:latin typeface="Tahoma"/>
                <a:ea typeface="+mn-ea"/>
                <a:cs typeface="Tahoma"/>
              </a:rPr>
              <a:t>k-1</a:t>
            </a:r>
            <a:endParaRPr kumimoji="1" sz="2300" b="0" i="0" u="none" strike="noStrike" kern="1200" cap="none" spc="0" normalizeH="0" baseline="0" noProof="0" dirty="0">
              <a:ln>
                <a:noFill/>
              </a:ln>
              <a:solidFill>
                <a:srgbClr val="FF0000"/>
              </a:solidFill>
              <a:effectLst/>
              <a:uLnTx/>
              <a:uFillTx/>
              <a:latin typeface="Tahoma"/>
              <a:ea typeface="+mn-ea"/>
              <a:cs typeface="Tahoma"/>
            </a:endParaRPr>
          </a:p>
          <a:p>
            <a:pPr marL="698500" marR="0" lvl="1" indent="-228600" algn="l" defTabSz="914400" rtl="0" eaLnBrk="1" fontAlgn="auto" latinLnBrk="0" hangingPunct="1">
              <a:lnSpc>
                <a:spcPts val="2705"/>
              </a:lnSpc>
              <a:spcBef>
                <a:spcPts val="0"/>
              </a:spcBef>
              <a:spcAft>
                <a:spcPts val="0"/>
              </a:spcAft>
              <a:buClr>
                <a:srgbClr val="000000"/>
              </a:buClr>
              <a:buSzPct val="60869"/>
              <a:buFont typeface="Courier New"/>
              <a:buChar char="o"/>
              <a:tabLst>
                <a:tab pos="698500" algn="l"/>
              </a:tabLst>
              <a:defRPr/>
            </a:pPr>
            <a:r>
              <a:rPr kumimoji="1" sz="2300" b="0" i="0" u="none" strike="noStrike" kern="1200" cap="none" spc="60" normalizeH="0" baseline="0" noProof="0" dirty="0">
                <a:ln>
                  <a:noFill/>
                </a:ln>
                <a:solidFill>
                  <a:srgbClr val="242852"/>
                </a:solidFill>
                <a:effectLst/>
                <a:uLnTx/>
                <a:uFillTx/>
                <a:latin typeface="Tahoma"/>
                <a:ea typeface="+mn-ea"/>
                <a:cs typeface="Tahoma"/>
              </a:rPr>
              <a:t>2D </a:t>
            </a:r>
            <a:r>
              <a:rPr kumimoji="1" sz="2300" b="0" i="0" u="none" strike="noStrike" kern="1200" cap="none" spc="-30" normalizeH="0" baseline="0" noProof="0" dirty="0">
                <a:ln>
                  <a:noFill/>
                </a:ln>
                <a:solidFill>
                  <a:srgbClr val="242852"/>
                </a:solidFill>
                <a:effectLst/>
                <a:uLnTx/>
                <a:uFillTx/>
                <a:latin typeface="Tahoma"/>
                <a:ea typeface="+mn-ea"/>
                <a:cs typeface="Tahoma"/>
              </a:rPr>
              <a:t>image </a:t>
            </a:r>
            <a:r>
              <a:rPr kumimoji="1" sz="2300" b="0" i="0" u="none" strike="noStrike" kern="1200" cap="none" spc="-20" normalizeH="0" baseline="0" noProof="0" dirty="0">
                <a:ln>
                  <a:noFill/>
                </a:ln>
                <a:solidFill>
                  <a:srgbClr val="242852"/>
                </a:solidFill>
                <a:effectLst/>
                <a:uLnTx/>
                <a:uFillTx/>
                <a:latin typeface="Tahoma"/>
                <a:ea typeface="+mn-ea"/>
                <a:cs typeface="Tahoma"/>
              </a:rPr>
              <a:t>coordinates </a:t>
            </a:r>
            <a:r>
              <a:rPr kumimoji="1" sz="2300" b="0" i="0" u="none" strike="noStrike" kern="1200" cap="none" spc="50" normalizeH="0" baseline="0" noProof="0" dirty="0">
                <a:ln>
                  <a:noFill/>
                </a:ln>
                <a:solidFill>
                  <a:srgbClr val="242852"/>
                </a:solidFill>
                <a:effectLst/>
                <a:uLnTx/>
                <a:uFillTx/>
                <a:latin typeface="Tahoma"/>
                <a:ea typeface="+mn-ea"/>
                <a:cs typeface="Tahoma"/>
              </a:rPr>
              <a:t>in </a:t>
            </a:r>
            <a:r>
              <a:rPr kumimoji="1" sz="2300" b="0" i="0" u="none" strike="noStrike" kern="1200" cap="none" spc="-30" normalizeH="0" baseline="0" noProof="0" dirty="0">
                <a:ln>
                  <a:noFill/>
                </a:ln>
                <a:solidFill>
                  <a:srgbClr val="FF0000"/>
                </a:solidFill>
                <a:effectLst/>
                <a:uLnTx/>
                <a:uFillTx/>
                <a:latin typeface="Tahoma"/>
                <a:ea typeface="+mn-ea"/>
                <a:cs typeface="Tahoma"/>
              </a:rPr>
              <a:t>frame</a:t>
            </a:r>
            <a:r>
              <a:rPr kumimoji="1" sz="2300" b="0" i="0" u="none" strike="noStrike" kern="1200" cap="none" spc="-160" normalizeH="0" baseline="0" noProof="0" dirty="0">
                <a:ln>
                  <a:noFill/>
                </a:ln>
                <a:solidFill>
                  <a:srgbClr val="FF0000"/>
                </a:solidFill>
                <a:effectLst/>
                <a:uLnTx/>
                <a:uFillTx/>
                <a:latin typeface="Tahoma"/>
                <a:ea typeface="+mn-ea"/>
                <a:cs typeface="Tahoma"/>
              </a:rPr>
              <a:t> </a:t>
            </a:r>
            <a:r>
              <a:rPr kumimoji="1" sz="2300" b="0" i="0" u="none" strike="noStrike" kern="1200" cap="none" spc="0" normalizeH="0" baseline="0" noProof="0" dirty="0">
                <a:ln>
                  <a:noFill/>
                </a:ln>
                <a:solidFill>
                  <a:srgbClr val="FF0000"/>
                </a:solidFill>
                <a:effectLst/>
                <a:uLnTx/>
                <a:uFillTx/>
                <a:latin typeface="Tahoma"/>
                <a:ea typeface="+mn-ea"/>
                <a:cs typeface="Tahoma"/>
              </a:rPr>
              <a:t>k</a:t>
            </a:r>
          </a:p>
        </p:txBody>
      </p:sp>
      <p:sp>
        <p:nvSpPr>
          <p:cNvPr id="58" name="object 58"/>
          <p:cNvSpPr txBox="1"/>
          <p:nvPr/>
        </p:nvSpPr>
        <p:spPr>
          <a:xfrm>
            <a:off x="653366" y="2911855"/>
            <a:ext cx="3064510" cy="436880"/>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
                <a:srgbClr val="000000"/>
              </a:buClr>
              <a:buSzTx/>
              <a:buFont typeface="Arial"/>
              <a:buChar char="•"/>
              <a:tabLst>
                <a:tab pos="241300" algn="l"/>
              </a:tabLst>
              <a:defRPr/>
            </a:pPr>
            <a:r>
              <a:rPr kumimoji="1" sz="2700" b="1" i="0" u="none" strike="noStrike" kern="1200" cap="none" spc="25" normalizeH="0" baseline="0" noProof="0" dirty="0">
                <a:ln>
                  <a:noFill/>
                </a:ln>
                <a:solidFill>
                  <a:srgbClr val="242852"/>
                </a:solidFill>
                <a:effectLst/>
                <a:uLnTx/>
                <a:uFillTx/>
                <a:latin typeface="Calibri"/>
                <a:ea typeface="+mn-ea"/>
                <a:cs typeface="Calibri"/>
              </a:rPr>
              <a:t>Camera</a:t>
            </a:r>
            <a:r>
              <a:rPr kumimoji="1" sz="2700" b="1" i="0" u="none" strike="noStrike" kern="1200" cap="none" spc="130" normalizeH="0" baseline="0" noProof="0" dirty="0">
                <a:ln>
                  <a:noFill/>
                </a:ln>
                <a:solidFill>
                  <a:srgbClr val="242852"/>
                </a:solidFill>
                <a:effectLst/>
                <a:uLnTx/>
                <a:uFillTx/>
                <a:latin typeface="Calibri"/>
                <a:ea typeface="+mn-ea"/>
                <a:cs typeface="Calibri"/>
              </a:rPr>
              <a:t> </a:t>
            </a:r>
            <a:r>
              <a:rPr kumimoji="1" sz="2700" b="1" i="0" u="none" strike="noStrike" kern="1200" cap="none" spc="20" normalizeH="0" baseline="0" noProof="0" dirty="0">
                <a:ln>
                  <a:noFill/>
                </a:ln>
                <a:solidFill>
                  <a:srgbClr val="242852"/>
                </a:solidFill>
                <a:effectLst/>
                <a:uLnTx/>
                <a:uFillTx/>
                <a:latin typeface="Calibri"/>
                <a:ea typeface="+mn-ea"/>
                <a:cs typeface="Calibri"/>
              </a:rPr>
              <a:t>Projection:</a:t>
            </a:r>
            <a:endParaRPr kumimoji="1" sz="2700" b="0" i="0" u="none" strike="noStrike" kern="1200" cap="none" spc="0" normalizeH="0" baseline="0" noProof="0">
              <a:ln>
                <a:noFill/>
              </a:ln>
              <a:solidFill>
                <a:prstClr val="black"/>
              </a:solidFill>
              <a:effectLst/>
              <a:uLnTx/>
              <a:uFillTx/>
              <a:latin typeface="Calibri"/>
              <a:ea typeface="+mn-ea"/>
              <a:cs typeface="Calibri"/>
            </a:endParaRPr>
          </a:p>
        </p:txBody>
      </p:sp>
      <mc:AlternateContent xmlns:mc="http://schemas.openxmlformats.org/markup-compatibility/2006" xmlns:a14="http://schemas.microsoft.com/office/drawing/2010/main">
        <mc:Choice Requires="a14">
          <p:sp>
            <p:nvSpPr>
              <p:cNvPr id="68" name="object 68"/>
              <p:cNvSpPr txBox="1"/>
              <p:nvPr/>
            </p:nvSpPr>
            <p:spPr>
              <a:xfrm>
                <a:off x="653366" y="4676647"/>
                <a:ext cx="4342765" cy="428322"/>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
                    <a:srgbClr val="000000"/>
                  </a:buClr>
                  <a:buSzTx/>
                  <a:buFont typeface="Arial"/>
                  <a:buChar char="•"/>
                  <a:tabLst>
                    <a:tab pos="241300" algn="l"/>
                  </a:tabLst>
                  <a:defRPr/>
                </a:pPr>
                <a14:m>
                  <m:oMath xmlns:m="http://schemas.openxmlformats.org/officeDocument/2006/math">
                    <m:r>
                      <a:rPr kumimoji="1" lang="ja-JP" altLang="en-US" sz="2700" b="0" i="1" u="none" strike="noStrike" kern="1200" cap="none" spc="-520" normalizeH="0" baseline="0" noProof="0" smtClean="0">
                        <a:ln>
                          <a:noFill/>
                        </a:ln>
                        <a:solidFill>
                          <a:srgbClr val="FF0000"/>
                        </a:solidFill>
                        <a:effectLst/>
                        <a:uLnTx/>
                        <a:uFillTx/>
                        <a:latin typeface="Cambria Math" panose="02040503050406030204" pitchFamily="18" charset="0"/>
                        <a:ea typeface="+mn-ea"/>
                        <a:cs typeface="Cambria Math"/>
                      </a:rPr>
                      <m:t>𝐾</m:t>
                    </m:r>
                  </m:oMath>
                </a14:m>
                <a:r>
                  <a:rPr kumimoji="1" lang="en-US" sz="2700" b="0" i="0" u="none" strike="noStrike" kern="1200" cap="none" spc="-520" normalizeH="0" baseline="0" noProof="0" dirty="0" smtClean="0">
                    <a:ln>
                      <a:noFill/>
                    </a:ln>
                    <a:solidFill>
                      <a:srgbClr val="FF0000"/>
                    </a:solidFill>
                    <a:effectLst/>
                    <a:uLnTx/>
                    <a:uFillTx/>
                    <a:latin typeface="Cambria Math"/>
                    <a:ea typeface="+mn-ea"/>
                    <a:cs typeface="Cambria Math"/>
                  </a:rPr>
                  <a:t>         </a:t>
                </a:r>
                <a:r>
                  <a:rPr kumimoji="1" lang="en-US" sz="2700" b="0" i="0" u="none" strike="noStrike" kern="1200" cap="none" spc="55" normalizeH="0" baseline="0" noProof="0" dirty="0" smtClean="0">
                    <a:ln>
                      <a:noFill/>
                    </a:ln>
                    <a:solidFill>
                      <a:srgbClr val="FF0000"/>
                    </a:solidFill>
                    <a:effectLst/>
                    <a:uLnTx/>
                    <a:uFillTx/>
                    <a:latin typeface="Tahoma"/>
                    <a:ea typeface="+mn-ea"/>
                    <a:cs typeface="Tahoma"/>
                  </a:rPr>
                  <a:t>is </a:t>
                </a:r>
                <a:r>
                  <a:rPr kumimoji="1" lang="en-US" sz="2700" b="1" i="0" u="none" strike="noStrike" kern="1200" cap="none" spc="-50" normalizeH="0" baseline="0" noProof="0" dirty="0">
                    <a:ln>
                      <a:noFill/>
                    </a:ln>
                    <a:solidFill>
                      <a:srgbClr val="FF0000"/>
                    </a:solidFill>
                    <a:effectLst/>
                    <a:uLnTx/>
                    <a:uFillTx/>
                    <a:latin typeface="Calibri"/>
                    <a:ea typeface="+mn-ea"/>
                    <a:cs typeface="Calibri"/>
                  </a:rPr>
                  <a:t>known </a:t>
                </a:r>
                <a:r>
                  <a:rPr kumimoji="1" lang="en-US" sz="2700" b="0" i="0" u="none" strike="noStrike" kern="1200" cap="none" spc="-55" normalizeH="0" baseline="0" noProof="0" dirty="0">
                    <a:ln>
                      <a:noFill/>
                    </a:ln>
                    <a:solidFill>
                      <a:srgbClr val="FF0000"/>
                    </a:solidFill>
                    <a:effectLst/>
                    <a:uLnTx/>
                    <a:uFillTx/>
                    <a:latin typeface="Tahoma"/>
                    <a:ea typeface="+mn-ea"/>
                    <a:cs typeface="Tahoma"/>
                  </a:rPr>
                  <a:t>from</a:t>
                </a:r>
                <a:r>
                  <a:rPr kumimoji="1" lang="en-US" sz="2700" b="0" i="0" u="none" strike="noStrike" kern="1200" cap="none" spc="-565" normalizeH="0" baseline="0" noProof="0" dirty="0">
                    <a:ln>
                      <a:noFill/>
                    </a:ln>
                    <a:solidFill>
                      <a:srgbClr val="FF0000"/>
                    </a:solidFill>
                    <a:effectLst/>
                    <a:uLnTx/>
                    <a:uFillTx/>
                    <a:latin typeface="Tahoma"/>
                    <a:ea typeface="+mn-ea"/>
                    <a:cs typeface="Tahoma"/>
                  </a:rPr>
                  <a:t> </a:t>
                </a:r>
                <a:r>
                  <a:rPr kumimoji="1" lang="en-US" sz="2700" b="0" i="0" u="none" strike="noStrike" kern="1200" cap="none" spc="0" normalizeH="0" baseline="0" noProof="0" dirty="0">
                    <a:ln>
                      <a:noFill/>
                    </a:ln>
                    <a:solidFill>
                      <a:srgbClr val="FF0000"/>
                    </a:solidFill>
                    <a:effectLst/>
                    <a:uLnTx/>
                    <a:uFillTx/>
                    <a:latin typeface="Tahoma"/>
                    <a:ea typeface="+mn-ea"/>
                    <a:cs typeface="Tahoma"/>
                  </a:rPr>
                  <a:t>calibration</a:t>
                </a:r>
              </a:p>
            </p:txBody>
          </p:sp>
        </mc:Choice>
        <mc:Fallback xmlns="">
          <p:sp>
            <p:nvSpPr>
              <p:cNvPr id="68" name="object 68"/>
              <p:cNvSpPr txBox="1">
                <a:spLocks noRot="1" noChangeAspect="1" noMove="1" noResize="1" noEditPoints="1" noAdjustHandles="1" noChangeArrowheads="1" noChangeShapeType="1" noTextEdit="1"/>
              </p:cNvSpPr>
              <p:nvPr/>
            </p:nvSpPr>
            <p:spPr>
              <a:xfrm>
                <a:off x="653366" y="4676647"/>
                <a:ext cx="4342765" cy="428322"/>
              </a:xfrm>
              <a:prstGeom prst="rect">
                <a:avLst/>
              </a:prstGeom>
              <a:blipFill>
                <a:blip r:embed="rId33"/>
                <a:stretch>
                  <a:fillRect t="-24286" r="-140" b="-4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object 72"/>
              <p:cNvSpPr txBox="1"/>
              <p:nvPr/>
            </p:nvSpPr>
            <p:spPr>
              <a:xfrm>
                <a:off x="653366" y="5284676"/>
                <a:ext cx="3064510" cy="428322"/>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
                    <a:srgbClr val="000000"/>
                  </a:buClr>
                  <a:buSzTx/>
                  <a:buFont typeface="Arial"/>
                  <a:buChar char="•"/>
                  <a:tabLst>
                    <a:tab pos="241300" algn="l"/>
                    <a:tab pos="1762760" algn="l"/>
                  </a:tabLst>
                  <a:defRPr/>
                </a:pPr>
                <a:r>
                  <a:rPr kumimoji="1" lang="en-US" sz="2700" b="0" i="0" u="none" strike="noStrike" kern="1200" cap="none" spc="-5" normalizeH="0" baseline="0" noProof="0" dirty="0" smtClean="0">
                    <a:ln>
                      <a:noFill/>
                    </a:ln>
                    <a:solidFill>
                      <a:srgbClr val="242852"/>
                    </a:solidFill>
                    <a:effectLst/>
                    <a:uLnTx/>
                    <a:uFillTx/>
                    <a:latin typeface="Tahoma"/>
                    <a:ea typeface="+mn-ea"/>
                    <a:cs typeface="Tahoma"/>
                  </a:rPr>
                  <a:t>Estimate </a:t>
                </a:r>
                <a14:m>
                  <m:oMath xmlns:m="http://schemas.openxmlformats.org/officeDocument/2006/math">
                    <m:r>
                      <a:rPr kumimoji="1" lang="en-US" sz="2700" b="0" i="1" u="none" strike="noStrike" kern="1200" cap="none" spc="-5" normalizeH="0" baseline="0" noProof="0" smtClean="0">
                        <a:ln>
                          <a:noFill/>
                        </a:ln>
                        <a:solidFill>
                          <a:srgbClr val="242852"/>
                        </a:solidFill>
                        <a:effectLst/>
                        <a:uLnTx/>
                        <a:uFillTx/>
                        <a:latin typeface="Cambria Math" panose="02040503050406030204" pitchFamily="18" charset="0"/>
                        <a:ea typeface="+mn-ea"/>
                        <a:cs typeface="Tahoma"/>
                      </a:rPr>
                      <m:t>[</m:t>
                    </m:r>
                    <m:r>
                      <a:rPr kumimoji="1" lang="en-US" sz="2700" b="0" i="1" u="none" strike="noStrike" kern="1200" cap="none" spc="-5" normalizeH="0" baseline="0" noProof="0" smtClean="0">
                        <a:ln>
                          <a:noFill/>
                        </a:ln>
                        <a:solidFill>
                          <a:srgbClr val="242852"/>
                        </a:solidFill>
                        <a:effectLst/>
                        <a:uLnTx/>
                        <a:uFillTx/>
                        <a:latin typeface="Cambria Math" panose="02040503050406030204" pitchFamily="18" charset="0"/>
                        <a:ea typeface="+mn-ea"/>
                        <a:cs typeface="Tahoma"/>
                      </a:rPr>
                      <m:t>𝑅</m:t>
                    </m:r>
                    <m:r>
                      <a:rPr kumimoji="1" lang="en-US" sz="2700" b="0" i="1" u="none" strike="noStrike" kern="1200" cap="none" spc="-5" normalizeH="0" baseline="0" noProof="0" smtClean="0">
                        <a:ln>
                          <a:noFill/>
                        </a:ln>
                        <a:solidFill>
                          <a:srgbClr val="242852"/>
                        </a:solidFill>
                        <a:effectLst/>
                        <a:uLnTx/>
                        <a:uFillTx/>
                        <a:latin typeface="Cambria Math" panose="02040503050406030204" pitchFamily="18" charset="0"/>
                        <a:ea typeface="+mn-ea"/>
                        <a:cs typeface="Tahoma"/>
                      </a:rPr>
                      <m:t>|</m:t>
                    </m:r>
                    <m:r>
                      <a:rPr kumimoji="1" lang="en-US" sz="2700" b="0" i="1" u="none" strike="noStrike" kern="1200" cap="none" spc="-5" normalizeH="0" baseline="0" noProof="0" smtClean="0">
                        <a:ln>
                          <a:noFill/>
                        </a:ln>
                        <a:solidFill>
                          <a:srgbClr val="242852"/>
                        </a:solidFill>
                        <a:effectLst/>
                        <a:uLnTx/>
                        <a:uFillTx/>
                        <a:latin typeface="Cambria Math" panose="02040503050406030204" pitchFamily="18" charset="0"/>
                        <a:ea typeface="+mn-ea"/>
                        <a:cs typeface="Tahoma"/>
                      </a:rPr>
                      <m:t>𝑡</m:t>
                    </m:r>
                    <m:r>
                      <a:rPr kumimoji="1" lang="en-US" sz="2700" b="0" i="1" u="none" strike="noStrike" kern="1200" cap="none" spc="-5" normalizeH="0" baseline="0" noProof="0" smtClean="0">
                        <a:ln>
                          <a:noFill/>
                        </a:ln>
                        <a:solidFill>
                          <a:srgbClr val="242852"/>
                        </a:solidFill>
                        <a:effectLst/>
                        <a:uLnTx/>
                        <a:uFillTx/>
                        <a:latin typeface="Cambria Math" panose="02040503050406030204" pitchFamily="18" charset="0"/>
                        <a:ea typeface="+mn-ea"/>
                        <a:cs typeface="Tahoma"/>
                      </a:rPr>
                      <m:t>]</m:t>
                    </m:r>
                  </m:oMath>
                </a14:m>
                <a:endParaRPr kumimoji="1" sz="27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72" name="object 72"/>
              <p:cNvSpPr txBox="1">
                <a:spLocks noRot="1" noChangeAspect="1" noMove="1" noResize="1" noEditPoints="1" noAdjustHandles="1" noChangeArrowheads="1" noChangeShapeType="1" noTextEdit="1"/>
              </p:cNvSpPr>
              <p:nvPr/>
            </p:nvSpPr>
            <p:spPr>
              <a:xfrm>
                <a:off x="653366" y="5284676"/>
                <a:ext cx="3064510" cy="428322"/>
              </a:xfrm>
              <a:prstGeom prst="rect">
                <a:avLst/>
              </a:prstGeom>
              <a:blipFill>
                <a:blip r:embed="rId34"/>
                <a:stretch>
                  <a:fillRect l="-5964" t="-21429" b="-4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object 73"/>
              <p:cNvSpPr txBox="1"/>
              <p:nvPr/>
            </p:nvSpPr>
            <p:spPr>
              <a:xfrm>
                <a:off x="6768791" y="5436108"/>
                <a:ext cx="892175"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lang="en-US" altLang="ja-JP" sz="3200" b="0" i="0" u="none" strike="noStrike" kern="1200" cap="none" spc="0" normalizeH="0" baseline="0" noProof="0" dirty="0" smtClean="0">
                    <a:ln>
                      <a:noFill/>
                    </a:ln>
                    <a:solidFill>
                      <a:srgbClr val="002A5C"/>
                    </a:solidFill>
                    <a:effectLst/>
                    <a:uLnTx/>
                    <a:uFillTx/>
                    <a:latin typeface="Cambria Math"/>
                    <a:ea typeface="+mn-ea"/>
                    <a:cs typeface="Cambria Math"/>
                  </a:rPr>
                  <a:t>[</a:t>
                </a:r>
                <a14:m>
                  <m:oMath xmlns:m="http://schemas.openxmlformats.org/officeDocument/2006/math">
                    <m:r>
                      <a:rPr kumimoji="1" lang="ja-JP" altLang="en-US" sz="3200" b="0" i="1" u="none" strike="noStrike" kern="1200" cap="none" spc="0" normalizeH="0" baseline="0" noProof="0" smtClean="0">
                        <a:ln>
                          <a:noFill/>
                        </a:ln>
                        <a:solidFill>
                          <a:srgbClr val="002A5C"/>
                        </a:solidFill>
                        <a:effectLst/>
                        <a:uLnTx/>
                        <a:uFillTx/>
                        <a:latin typeface="Cambria Math" panose="02040503050406030204" pitchFamily="18" charset="0"/>
                        <a:ea typeface="+mn-ea"/>
                        <a:cs typeface="Cambria Math"/>
                      </a:rPr>
                      <m:t>𝑅</m:t>
                    </m:r>
                    <m:r>
                      <a:rPr kumimoji="1" lang="en-US" altLang="ja-JP" sz="3200" b="0" i="1" u="none" strike="noStrike" kern="1200" cap="none" spc="0" normalizeH="0" baseline="0" noProof="0" smtClean="0">
                        <a:ln>
                          <a:noFill/>
                        </a:ln>
                        <a:solidFill>
                          <a:srgbClr val="002A5C"/>
                        </a:solidFill>
                        <a:effectLst/>
                        <a:uLnTx/>
                        <a:uFillTx/>
                        <a:latin typeface="Cambria Math" panose="02040503050406030204" pitchFamily="18" charset="0"/>
                        <a:ea typeface="+mn-ea"/>
                        <a:cs typeface="Cambria Math"/>
                      </a:rPr>
                      <m:t>|</m:t>
                    </m:r>
                    <m:r>
                      <a:rPr kumimoji="1" lang="en-US" altLang="ja-JP" sz="3200" b="0" i="1" u="none" strike="noStrike" kern="1200" cap="none" spc="0" normalizeH="0" baseline="0" noProof="0" smtClean="0">
                        <a:ln>
                          <a:noFill/>
                        </a:ln>
                        <a:solidFill>
                          <a:srgbClr val="002A5C"/>
                        </a:solidFill>
                        <a:effectLst/>
                        <a:uLnTx/>
                        <a:uFillTx/>
                        <a:latin typeface="Cambria Math" panose="02040503050406030204" pitchFamily="18" charset="0"/>
                        <a:ea typeface="+mn-ea"/>
                        <a:cs typeface="Cambria Math"/>
                      </a:rPr>
                      <m:t>𝑡</m:t>
                    </m:r>
                  </m:oMath>
                </a14:m>
                <a:r>
                  <a:rPr kumimoji="1" lang="en-US" altLang="ja-JP" sz="3200" b="0" i="0" u="none" strike="noStrike" kern="1200" cap="none" spc="0" normalizeH="0" baseline="0" noProof="0" dirty="0" smtClean="0">
                    <a:ln>
                      <a:noFill/>
                    </a:ln>
                    <a:solidFill>
                      <a:srgbClr val="002A5C"/>
                    </a:solidFill>
                    <a:effectLst/>
                    <a:uLnTx/>
                    <a:uFillTx/>
                    <a:latin typeface="Cambria Math"/>
                    <a:ea typeface="+mn-ea"/>
                    <a:cs typeface="Cambria Math"/>
                  </a:rPr>
                  <a:t>]</a:t>
                </a:r>
                <a:endParaRPr kumimoji="1" sz="3200" b="0" i="0" u="none" strike="noStrike" kern="1200" cap="none" spc="0" normalizeH="0" baseline="0" noProof="0" dirty="0">
                  <a:ln>
                    <a:noFill/>
                  </a:ln>
                  <a:solidFill>
                    <a:prstClr val="black"/>
                  </a:solidFill>
                  <a:effectLst/>
                  <a:uLnTx/>
                  <a:uFillTx/>
                  <a:latin typeface="Cambria Math"/>
                  <a:ea typeface="+mn-ea"/>
                  <a:cs typeface="Cambria Math"/>
                </a:endParaRPr>
              </a:p>
            </p:txBody>
          </p:sp>
        </mc:Choice>
        <mc:Fallback xmlns="">
          <p:sp>
            <p:nvSpPr>
              <p:cNvPr id="73" name="object 73"/>
              <p:cNvSpPr txBox="1">
                <a:spLocks noRot="1" noChangeAspect="1" noMove="1" noResize="1" noEditPoints="1" noAdjustHandles="1" noChangeArrowheads="1" noChangeShapeType="1" noTextEdit="1"/>
              </p:cNvSpPr>
              <p:nvPr/>
            </p:nvSpPr>
            <p:spPr>
              <a:xfrm>
                <a:off x="6768791" y="5436108"/>
                <a:ext cx="892175" cy="505267"/>
              </a:xfrm>
              <a:prstGeom prst="rect">
                <a:avLst/>
              </a:prstGeom>
              <a:blipFill>
                <a:blip r:embed="rId35"/>
                <a:stretch>
                  <a:fillRect l="-25850" t="-22892" r="-23810" b="-46988"/>
                </a:stretch>
              </a:blipFill>
            </p:spPr>
            <p:txBody>
              <a:bodyPr/>
              <a:lstStyle/>
              <a:p>
                <a:r>
                  <a:rPr lang="ja-JP" altLang="en-US">
                    <a:noFill/>
                  </a:rPr>
                  <a:t> </a:t>
                </a:r>
              </a:p>
            </p:txBody>
          </p:sp>
        </mc:Fallback>
      </mc:AlternateContent>
      <p:sp>
        <p:nvSpPr>
          <p:cNvPr id="74" name="object 74"/>
          <p:cNvSpPr/>
          <p:nvPr/>
        </p:nvSpPr>
        <p:spPr>
          <a:xfrm>
            <a:off x="5926633" y="5142239"/>
            <a:ext cx="2766060" cy="1118870"/>
          </a:xfrm>
          <a:custGeom>
            <a:avLst/>
            <a:gdLst/>
            <a:ahLst/>
            <a:cxnLst/>
            <a:rect l="l" t="t" r="r" b="b"/>
            <a:pathLst>
              <a:path w="2766059" h="1118870">
                <a:moveTo>
                  <a:pt x="24958" y="0"/>
                </a:moveTo>
                <a:lnTo>
                  <a:pt x="0" y="4711"/>
                </a:lnTo>
                <a:lnTo>
                  <a:pt x="10006" y="57626"/>
                </a:lnTo>
                <a:lnTo>
                  <a:pt x="22797" y="109997"/>
                </a:lnTo>
                <a:lnTo>
                  <a:pt x="38334" y="161759"/>
                </a:lnTo>
                <a:lnTo>
                  <a:pt x="56577" y="212853"/>
                </a:lnTo>
                <a:lnTo>
                  <a:pt x="77481" y="263215"/>
                </a:lnTo>
                <a:lnTo>
                  <a:pt x="101009" y="312780"/>
                </a:lnTo>
                <a:lnTo>
                  <a:pt x="127119" y="361490"/>
                </a:lnTo>
                <a:lnTo>
                  <a:pt x="155770" y="409282"/>
                </a:lnTo>
                <a:lnTo>
                  <a:pt x="186923" y="456095"/>
                </a:lnTo>
                <a:lnTo>
                  <a:pt x="220535" y="501867"/>
                </a:lnTo>
                <a:lnTo>
                  <a:pt x="256569" y="546538"/>
                </a:lnTo>
                <a:lnTo>
                  <a:pt x="294981" y="590047"/>
                </a:lnTo>
                <a:lnTo>
                  <a:pt x="335733" y="632334"/>
                </a:lnTo>
                <a:lnTo>
                  <a:pt x="378786" y="673338"/>
                </a:lnTo>
                <a:lnTo>
                  <a:pt x="424098" y="712999"/>
                </a:lnTo>
                <a:lnTo>
                  <a:pt x="471672" y="751287"/>
                </a:lnTo>
                <a:lnTo>
                  <a:pt x="532786" y="796127"/>
                </a:lnTo>
                <a:lnTo>
                  <a:pt x="596038" y="838041"/>
                </a:lnTo>
                <a:lnTo>
                  <a:pt x="661285" y="877030"/>
                </a:lnTo>
                <a:lnTo>
                  <a:pt x="728380" y="913096"/>
                </a:lnTo>
                <a:lnTo>
                  <a:pt x="797178" y="946243"/>
                </a:lnTo>
                <a:lnTo>
                  <a:pt x="867538" y="976472"/>
                </a:lnTo>
                <a:lnTo>
                  <a:pt x="939319" y="1003787"/>
                </a:lnTo>
                <a:lnTo>
                  <a:pt x="1012356" y="1028183"/>
                </a:lnTo>
                <a:lnTo>
                  <a:pt x="1086528" y="1049668"/>
                </a:lnTo>
                <a:lnTo>
                  <a:pt x="1161684" y="1068243"/>
                </a:lnTo>
                <a:lnTo>
                  <a:pt x="1237681" y="1083910"/>
                </a:lnTo>
                <a:lnTo>
                  <a:pt x="1314375" y="1096667"/>
                </a:lnTo>
                <a:lnTo>
                  <a:pt x="1391622" y="1106519"/>
                </a:lnTo>
                <a:lnTo>
                  <a:pt x="1469280" y="1113464"/>
                </a:lnTo>
                <a:lnTo>
                  <a:pt x="1547207" y="1117506"/>
                </a:lnTo>
                <a:lnTo>
                  <a:pt x="1625258" y="1118643"/>
                </a:lnTo>
                <a:lnTo>
                  <a:pt x="1703292" y="1116878"/>
                </a:lnTo>
                <a:lnTo>
                  <a:pt x="1781163" y="1112208"/>
                </a:lnTo>
                <a:lnTo>
                  <a:pt x="1858731" y="1104637"/>
                </a:lnTo>
                <a:lnTo>
                  <a:pt x="1935850" y="1094163"/>
                </a:lnTo>
                <a:lnTo>
                  <a:pt x="1941074" y="1093250"/>
                </a:lnTo>
                <a:lnTo>
                  <a:pt x="1624686" y="1093250"/>
                </a:lnTo>
                <a:lnTo>
                  <a:pt x="1547580" y="1092109"/>
                </a:lnTo>
                <a:lnTo>
                  <a:pt x="1470599" y="1088099"/>
                </a:lnTo>
                <a:lnTo>
                  <a:pt x="1393888" y="1081220"/>
                </a:lnTo>
                <a:lnTo>
                  <a:pt x="1317590" y="1071472"/>
                </a:lnTo>
                <a:lnTo>
                  <a:pt x="1241851" y="1058854"/>
                </a:lnTo>
                <a:lnTo>
                  <a:pt x="1166815" y="1043368"/>
                </a:lnTo>
                <a:lnTo>
                  <a:pt x="1092626" y="1025011"/>
                </a:lnTo>
                <a:lnTo>
                  <a:pt x="1019418" y="1003785"/>
                </a:lnTo>
                <a:lnTo>
                  <a:pt x="947361" y="979694"/>
                </a:lnTo>
                <a:lnTo>
                  <a:pt x="876575" y="952734"/>
                </a:lnTo>
                <a:lnTo>
                  <a:pt x="807209" y="922908"/>
                </a:lnTo>
                <a:lnTo>
                  <a:pt x="739409" y="890216"/>
                </a:lnTo>
                <a:lnTo>
                  <a:pt x="673315" y="854660"/>
                </a:lnTo>
                <a:lnTo>
                  <a:pt x="609071" y="816239"/>
                </a:lnTo>
                <a:lnTo>
                  <a:pt x="546820" y="774956"/>
                </a:lnTo>
                <a:lnTo>
                  <a:pt x="486703" y="730811"/>
                </a:lnTo>
                <a:lnTo>
                  <a:pt x="440027" y="693214"/>
                </a:lnTo>
                <a:lnTo>
                  <a:pt x="395518" y="654229"/>
                </a:lnTo>
                <a:lnTo>
                  <a:pt x="353254" y="613944"/>
                </a:lnTo>
                <a:lnTo>
                  <a:pt x="313274" y="572425"/>
                </a:lnTo>
                <a:lnTo>
                  <a:pt x="275612" y="529732"/>
                </a:lnTo>
                <a:lnTo>
                  <a:pt x="240309" y="485924"/>
                </a:lnTo>
                <a:lnTo>
                  <a:pt x="207399" y="441065"/>
                </a:lnTo>
                <a:lnTo>
                  <a:pt x="176919" y="395216"/>
                </a:lnTo>
                <a:lnTo>
                  <a:pt x="148907" y="348435"/>
                </a:lnTo>
                <a:lnTo>
                  <a:pt x="123399" y="300786"/>
                </a:lnTo>
                <a:lnTo>
                  <a:pt x="100430" y="252328"/>
                </a:lnTo>
                <a:lnTo>
                  <a:pt x="80039" y="203122"/>
                </a:lnTo>
                <a:lnTo>
                  <a:pt x="62259" y="153226"/>
                </a:lnTo>
                <a:lnTo>
                  <a:pt x="47128" y="102702"/>
                </a:lnTo>
                <a:lnTo>
                  <a:pt x="34682" y="51606"/>
                </a:lnTo>
                <a:lnTo>
                  <a:pt x="24958" y="0"/>
                </a:lnTo>
                <a:close/>
              </a:path>
              <a:path w="2766059" h="1118870">
                <a:moveTo>
                  <a:pt x="2688598" y="773476"/>
                </a:moveTo>
                <a:lnTo>
                  <a:pt x="2636634" y="808630"/>
                </a:lnTo>
                <a:lnTo>
                  <a:pt x="2572890" y="847519"/>
                </a:lnTo>
                <a:lnTo>
                  <a:pt x="2507261" y="883560"/>
                </a:lnTo>
                <a:lnTo>
                  <a:pt x="2439889" y="916752"/>
                </a:lnTo>
                <a:lnTo>
                  <a:pt x="2370917" y="947092"/>
                </a:lnTo>
                <a:lnTo>
                  <a:pt x="2300485" y="974578"/>
                </a:lnTo>
                <a:lnTo>
                  <a:pt x="2228740" y="999210"/>
                </a:lnTo>
                <a:lnTo>
                  <a:pt x="2155823" y="1020984"/>
                </a:lnTo>
                <a:lnTo>
                  <a:pt x="2081877" y="1039898"/>
                </a:lnTo>
                <a:lnTo>
                  <a:pt x="2007049" y="1055951"/>
                </a:lnTo>
                <a:lnTo>
                  <a:pt x="1931480" y="1069141"/>
                </a:lnTo>
                <a:lnTo>
                  <a:pt x="1855316" y="1079468"/>
                </a:lnTo>
                <a:lnTo>
                  <a:pt x="1778698" y="1086929"/>
                </a:lnTo>
                <a:lnTo>
                  <a:pt x="1701774" y="1091523"/>
                </a:lnTo>
                <a:lnTo>
                  <a:pt x="1624686" y="1093250"/>
                </a:lnTo>
                <a:lnTo>
                  <a:pt x="1941074" y="1093250"/>
                </a:lnTo>
                <a:lnTo>
                  <a:pt x="2012381" y="1080785"/>
                </a:lnTo>
                <a:lnTo>
                  <a:pt x="2088175" y="1064505"/>
                </a:lnTo>
                <a:lnTo>
                  <a:pt x="2163094" y="1045321"/>
                </a:lnTo>
                <a:lnTo>
                  <a:pt x="2236991" y="1023232"/>
                </a:lnTo>
                <a:lnTo>
                  <a:pt x="2309723" y="998240"/>
                </a:lnTo>
                <a:lnTo>
                  <a:pt x="2381147" y="970340"/>
                </a:lnTo>
                <a:lnTo>
                  <a:pt x="2451119" y="939535"/>
                </a:lnTo>
                <a:lnTo>
                  <a:pt x="2519492" y="905822"/>
                </a:lnTo>
                <a:lnTo>
                  <a:pt x="2586123" y="869200"/>
                </a:lnTo>
                <a:lnTo>
                  <a:pt x="2650867" y="829669"/>
                </a:lnTo>
                <a:lnTo>
                  <a:pt x="2704465" y="793409"/>
                </a:lnTo>
                <a:lnTo>
                  <a:pt x="2704976" y="777728"/>
                </a:lnTo>
                <a:lnTo>
                  <a:pt x="2688598" y="773476"/>
                </a:lnTo>
                <a:close/>
              </a:path>
              <a:path w="2766059" h="1118870">
                <a:moveTo>
                  <a:pt x="2748384" y="767210"/>
                </a:moveTo>
                <a:lnTo>
                  <a:pt x="2697861" y="767210"/>
                </a:lnTo>
                <a:lnTo>
                  <a:pt x="2712093" y="788248"/>
                </a:lnTo>
                <a:lnTo>
                  <a:pt x="2704465" y="793409"/>
                </a:lnTo>
                <a:lnTo>
                  <a:pt x="2702321" y="859006"/>
                </a:lnTo>
                <a:lnTo>
                  <a:pt x="2748384" y="767210"/>
                </a:lnTo>
                <a:close/>
              </a:path>
              <a:path w="2766059" h="1118870">
                <a:moveTo>
                  <a:pt x="2704978" y="777730"/>
                </a:moveTo>
                <a:lnTo>
                  <a:pt x="2704465" y="793409"/>
                </a:lnTo>
                <a:lnTo>
                  <a:pt x="2712093" y="788248"/>
                </a:lnTo>
                <a:lnTo>
                  <a:pt x="2704978" y="777730"/>
                </a:lnTo>
                <a:close/>
              </a:path>
              <a:path w="2766059" h="1118870">
                <a:moveTo>
                  <a:pt x="2697861" y="767210"/>
                </a:moveTo>
                <a:lnTo>
                  <a:pt x="2688598" y="773476"/>
                </a:lnTo>
                <a:lnTo>
                  <a:pt x="2704976" y="777728"/>
                </a:lnTo>
                <a:lnTo>
                  <a:pt x="2697861" y="767210"/>
                </a:lnTo>
                <a:close/>
              </a:path>
              <a:path w="2766059" h="1118870">
                <a:moveTo>
                  <a:pt x="2766004" y="732097"/>
                </a:moveTo>
                <a:lnTo>
                  <a:pt x="2626267" y="757295"/>
                </a:lnTo>
                <a:lnTo>
                  <a:pt x="2688598" y="773476"/>
                </a:lnTo>
                <a:lnTo>
                  <a:pt x="2697861" y="767210"/>
                </a:lnTo>
                <a:lnTo>
                  <a:pt x="2748384" y="767210"/>
                </a:lnTo>
                <a:lnTo>
                  <a:pt x="2766004" y="732097"/>
                </a:lnTo>
                <a:close/>
              </a:path>
            </a:pathLst>
          </a:custGeom>
          <a:solidFill>
            <a:srgbClr val="2428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pic>
        <p:nvPicPr>
          <p:cNvPr id="75" name="図 74"/>
          <p:cNvPicPr>
            <a:picLocks noChangeAspect="1"/>
          </p:cNvPicPr>
          <p:nvPr/>
        </p:nvPicPr>
        <p:blipFill>
          <a:blip r:embed="rId36"/>
          <a:stretch>
            <a:fillRect/>
          </a:stretch>
        </p:blipFill>
        <p:spPr>
          <a:xfrm>
            <a:off x="2171511" y="3276600"/>
            <a:ext cx="2476689" cy="1412983"/>
          </a:xfrm>
          <a:prstGeom prst="rect">
            <a:avLst/>
          </a:prstGeom>
        </p:spPr>
      </p:pic>
      <p:sp>
        <p:nvSpPr>
          <p:cNvPr id="59" name="正方形/長方形 58"/>
          <p:cNvSpPr/>
          <p:nvPr/>
        </p:nvSpPr>
        <p:spPr>
          <a:xfrm>
            <a:off x="0" y="5934670"/>
            <a:ext cx="6667658" cy="923330"/>
          </a:xfrm>
          <a:prstGeom prst="rect">
            <a:avLst/>
          </a:prstGeom>
        </p:spPr>
        <p:txBody>
          <a:bodyPr wrap="square">
            <a:spAutoFit/>
          </a:bodyPr>
          <a:lstStyle/>
          <a:p>
            <a:r>
              <a:rPr lang="en-US" altLang="ja-JP" dirty="0">
                <a:solidFill>
                  <a:srgbClr val="000000"/>
                </a:solidFill>
                <a:latin typeface="BSZPYG+HelveticaNeue"/>
              </a:rPr>
              <a:t>Note that since we cannot recover the scale for a monocular visual </a:t>
            </a:r>
            <a:r>
              <a:rPr lang="en-US" altLang="ja-JP" dirty="0" err="1">
                <a:solidFill>
                  <a:srgbClr val="000000"/>
                </a:solidFill>
                <a:latin typeface="BSZPYG+HelveticaNeue"/>
              </a:rPr>
              <a:t>odometry</a:t>
            </a:r>
            <a:r>
              <a:rPr lang="en-US" altLang="ja-JP" dirty="0">
                <a:solidFill>
                  <a:srgbClr val="000000"/>
                </a:solidFill>
                <a:latin typeface="BSZPYG+HelveticaNeue"/>
              </a:rPr>
              <a:t> directly, we include a </a:t>
            </a:r>
            <a:r>
              <a:rPr lang="en-US" altLang="ja-JP" dirty="0">
                <a:solidFill>
                  <a:srgbClr val="FF0000"/>
                </a:solidFill>
                <a:latin typeface="BSZPYG+HelveticaNeue"/>
              </a:rPr>
              <a:t>scaling</a:t>
            </a:r>
            <a:r>
              <a:rPr lang="en-US" altLang="ja-JP" dirty="0">
                <a:solidFill>
                  <a:srgbClr val="000000"/>
                </a:solidFill>
                <a:latin typeface="BSZPYG+HelveticaNeue"/>
              </a:rPr>
              <a:t> </a:t>
            </a:r>
            <a:r>
              <a:rPr lang="en-US" altLang="ja-JP" dirty="0">
                <a:solidFill>
                  <a:srgbClr val="FF0000"/>
                </a:solidFill>
                <a:latin typeface="BSZPYG+HelveticaNeue"/>
              </a:rPr>
              <a:t>parameter</a:t>
            </a:r>
            <a:r>
              <a:rPr lang="en-US" altLang="ja-JP" dirty="0">
                <a:solidFill>
                  <a:srgbClr val="000000"/>
                </a:solidFill>
                <a:latin typeface="BSZPYG+HelveticaNeue"/>
              </a:rPr>
              <a:t> when forming the homogeneous feature vector from the image coordinates. </a:t>
            </a:r>
            <a:endParaRPr lang="ja-JP" altLang="en-US" dirty="0"/>
          </a:p>
        </p:txBody>
      </p:sp>
    </p:spTree>
    <p:extLst>
      <p:ext uri="{BB962C8B-B14F-4D97-AF65-F5344CB8AC3E}">
        <p14:creationId xmlns:p14="http://schemas.microsoft.com/office/powerpoint/2010/main" val="3981240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295900" cy="574040"/>
          </a:xfrm>
          <a:prstGeom prst="rect">
            <a:avLst/>
          </a:prstGeom>
        </p:spPr>
        <p:txBody>
          <a:bodyPr vert="horz" wrap="square" lIns="0" tIns="12700" rIns="0" bIns="0" rtlCol="0">
            <a:spAutoFit/>
          </a:bodyPr>
          <a:lstStyle/>
          <a:p>
            <a:pPr marL="12700">
              <a:lnSpc>
                <a:spcPct val="100000"/>
              </a:lnSpc>
              <a:spcBef>
                <a:spcPts val="100"/>
              </a:spcBef>
            </a:pPr>
            <a:r>
              <a:rPr spc="55" dirty="0">
                <a:latin typeface="Calibri"/>
                <a:cs typeface="Calibri"/>
              </a:rPr>
              <a:t>Perspective </a:t>
            </a:r>
            <a:r>
              <a:rPr spc="225" dirty="0">
                <a:latin typeface="Calibri"/>
                <a:cs typeface="Calibri"/>
              </a:rPr>
              <a:t>N </a:t>
            </a:r>
            <a:r>
              <a:rPr spc="55" dirty="0">
                <a:latin typeface="Calibri"/>
                <a:cs typeface="Calibri"/>
              </a:rPr>
              <a:t>Point</a:t>
            </a:r>
            <a:r>
              <a:rPr spc="540" dirty="0">
                <a:latin typeface="Calibri"/>
                <a:cs typeface="Calibri"/>
              </a:rPr>
              <a:t> </a:t>
            </a:r>
            <a:r>
              <a:rPr spc="185" dirty="0">
                <a:latin typeface="Calibri"/>
                <a:cs typeface="Calibri"/>
              </a:rPr>
              <a:t>(PNP)</a:t>
            </a:r>
          </a:p>
        </p:txBody>
      </p:sp>
      <p:sp>
        <p:nvSpPr>
          <p:cNvPr id="3" name="object 3"/>
          <p:cNvSpPr txBox="1"/>
          <p:nvPr/>
        </p:nvSpPr>
        <p:spPr>
          <a:xfrm>
            <a:off x="500965" y="914400"/>
            <a:ext cx="2941955" cy="406400"/>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500" b="1" i="0" u="none" strike="noStrike" kern="1200" cap="none" spc="35" normalizeH="0" baseline="0" noProof="0" dirty="0">
                <a:ln>
                  <a:noFill/>
                </a:ln>
                <a:solidFill>
                  <a:srgbClr val="002060"/>
                </a:solidFill>
                <a:effectLst/>
                <a:uLnTx/>
                <a:uFillTx/>
                <a:latin typeface="Calibri"/>
                <a:ea typeface="+mn-ea"/>
                <a:cs typeface="Calibri"/>
              </a:rPr>
              <a:t>Camera</a:t>
            </a:r>
            <a:r>
              <a:rPr kumimoji="1" sz="2500" b="1" i="0" u="none" strike="noStrike" kern="1200" cap="none" spc="165" normalizeH="0" baseline="0" noProof="0" dirty="0">
                <a:ln>
                  <a:noFill/>
                </a:ln>
                <a:solidFill>
                  <a:srgbClr val="002060"/>
                </a:solidFill>
                <a:effectLst/>
                <a:uLnTx/>
                <a:uFillTx/>
                <a:latin typeface="Calibri"/>
                <a:ea typeface="+mn-ea"/>
                <a:cs typeface="Calibri"/>
              </a:rPr>
              <a:t> </a:t>
            </a:r>
            <a:r>
              <a:rPr kumimoji="1" sz="2500" b="1" i="0" u="none" strike="noStrike" kern="1200" cap="none" spc="30" normalizeH="0" baseline="0" noProof="0" dirty="0">
                <a:ln>
                  <a:noFill/>
                </a:ln>
                <a:solidFill>
                  <a:srgbClr val="002060"/>
                </a:solidFill>
                <a:effectLst/>
                <a:uLnTx/>
                <a:uFillTx/>
                <a:latin typeface="Calibri"/>
                <a:ea typeface="+mn-ea"/>
                <a:cs typeface="Calibri"/>
              </a:rPr>
              <a:t>Projection:</a:t>
            </a:r>
            <a:endParaRPr kumimoji="1" sz="2500" b="0" i="0" u="none" strike="noStrike" kern="1200" cap="none" spc="0" normalizeH="0" baseline="0" noProof="0">
              <a:ln>
                <a:noFill/>
              </a:ln>
              <a:solidFill>
                <a:prstClr val="black"/>
              </a:solidFill>
              <a:effectLst/>
              <a:uLnTx/>
              <a:uFillTx/>
              <a:latin typeface="Calibri"/>
              <a:ea typeface="+mn-ea"/>
              <a:cs typeface="Calibri"/>
            </a:endParaRPr>
          </a:p>
        </p:txBody>
      </p:sp>
      <mc:AlternateContent xmlns:mc="http://schemas.openxmlformats.org/markup-compatibility/2006" xmlns:a14="http://schemas.microsoft.com/office/drawing/2010/main">
        <mc:Choice Requires="a14">
          <p:sp>
            <p:nvSpPr>
              <p:cNvPr id="23" name="object 23"/>
              <p:cNvSpPr txBox="1">
                <a:spLocks noGrp="1"/>
              </p:cNvSpPr>
              <p:nvPr>
                <p:ph type="body" idx="1"/>
              </p:nvPr>
            </p:nvSpPr>
            <p:spPr>
              <a:xfrm>
                <a:off x="930670" y="2963419"/>
                <a:ext cx="8111490" cy="2928621"/>
              </a:xfrm>
              <a:prstGeom prst="rect">
                <a:avLst/>
              </a:prstGeom>
            </p:spPr>
            <p:txBody>
              <a:bodyPr vert="horz" wrap="square" lIns="0" tIns="42544" rIns="0" bIns="0" rtlCol="0">
                <a:spAutoFit/>
              </a:bodyPr>
              <a:lstStyle/>
              <a:p>
                <a:pPr marL="298450" indent="-285750">
                  <a:lnSpc>
                    <a:spcPct val="100000"/>
                  </a:lnSpc>
                  <a:spcBef>
                    <a:spcPts val="334"/>
                  </a:spcBef>
                  <a:buFont typeface="Arial"/>
                  <a:buChar char="•"/>
                  <a:tabLst>
                    <a:tab pos="297815" algn="l"/>
                    <a:tab pos="298450" algn="l"/>
                  </a:tabLst>
                </a:pPr>
                <a:r>
                  <a:rPr lang="en-US" spc="120" dirty="0" smtClean="0"/>
                  <a:t>PnP:</a:t>
                </a:r>
              </a:p>
              <a:p>
                <a:pPr marL="772160" lvl="1" indent="-287655">
                  <a:lnSpc>
                    <a:spcPct val="100000"/>
                  </a:lnSpc>
                  <a:spcBef>
                    <a:spcPts val="185"/>
                  </a:spcBef>
                  <a:buFont typeface="Courier New"/>
                  <a:buChar char="o"/>
                  <a:tabLst>
                    <a:tab pos="772160" algn="l"/>
                    <a:tab pos="3600450" algn="l"/>
                    <a:tab pos="4108450" algn="l"/>
                  </a:tabLst>
                </a:pPr>
                <a:r>
                  <a:rPr lang="en-US" sz="2000" spc="-15" dirty="0">
                    <a:solidFill>
                      <a:srgbClr val="002060"/>
                    </a:solidFill>
                    <a:latin typeface="Tahoma"/>
                    <a:cs typeface="Tahoma"/>
                  </a:rPr>
                  <a:t>Solve </a:t>
                </a:r>
                <a:r>
                  <a:rPr lang="en-US" sz="2000" spc="-40" dirty="0">
                    <a:solidFill>
                      <a:srgbClr val="002060"/>
                    </a:solidFill>
                    <a:latin typeface="Tahoma"/>
                    <a:cs typeface="Tahoma"/>
                  </a:rPr>
                  <a:t>for </a:t>
                </a:r>
                <a:r>
                  <a:rPr lang="en-US" sz="2000" spc="40" dirty="0">
                    <a:solidFill>
                      <a:srgbClr val="FF0000"/>
                    </a:solidFill>
                    <a:latin typeface="Tahoma"/>
                    <a:cs typeface="Tahoma"/>
                  </a:rPr>
                  <a:t>initial</a:t>
                </a:r>
                <a:r>
                  <a:rPr lang="en-US" sz="2000" spc="35" dirty="0">
                    <a:solidFill>
                      <a:srgbClr val="002060"/>
                    </a:solidFill>
                    <a:latin typeface="Tahoma"/>
                    <a:cs typeface="Tahoma"/>
                  </a:rPr>
                  <a:t> </a:t>
                </a:r>
                <a:r>
                  <a:rPr lang="en-US" sz="2000" spc="-40" dirty="0">
                    <a:solidFill>
                      <a:srgbClr val="FF0000"/>
                    </a:solidFill>
                    <a:latin typeface="Tahoma"/>
                    <a:cs typeface="Tahoma"/>
                  </a:rPr>
                  <a:t>guess</a:t>
                </a:r>
                <a:r>
                  <a:rPr lang="en-US" sz="2000" spc="-5" dirty="0">
                    <a:solidFill>
                      <a:srgbClr val="002060"/>
                    </a:solidFill>
                    <a:latin typeface="Tahoma"/>
                    <a:cs typeface="Tahoma"/>
                  </a:rPr>
                  <a:t> </a:t>
                </a:r>
                <a:r>
                  <a:rPr lang="en-US" sz="2000" spc="-30" dirty="0" smtClean="0">
                    <a:solidFill>
                      <a:srgbClr val="002060"/>
                    </a:solidFill>
                    <a:latin typeface="Tahoma"/>
                    <a:cs typeface="Tahoma"/>
                  </a:rPr>
                  <a:t>of</a:t>
                </a:r>
                <a:r>
                  <a:rPr lang="en-US" sz="2000" spc="-30" dirty="0">
                    <a:solidFill>
                      <a:srgbClr val="002060"/>
                    </a:solidFill>
                    <a:latin typeface="Tahoma"/>
                    <a:cs typeface="Tahoma"/>
                  </a:rPr>
                  <a:t> </a:t>
                </a:r>
                <a14:m>
                  <m:oMath xmlns:m="http://schemas.openxmlformats.org/officeDocument/2006/math">
                    <m:r>
                      <a:rPr lang="en-US" sz="2000" b="0" i="1" spc="-30" smtClean="0">
                        <a:solidFill>
                          <a:srgbClr val="002060"/>
                        </a:solidFill>
                        <a:latin typeface="Cambria Math" panose="02040503050406030204" pitchFamily="18" charset="0"/>
                        <a:cs typeface="Tahoma"/>
                      </a:rPr>
                      <m:t>[</m:t>
                    </m:r>
                    <m:r>
                      <a:rPr lang="en-US" sz="2000" b="0" i="1" spc="-30" smtClean="0">
                        <a:solidFill>
                          <a:srgbClr val="002060"/>
                        </a:solidFill>
                        <a:latin typeface="Cambria Math" panose="02040503050406030204" pitchFamily="18" charset="0"/>
                        <a:cs typeface="Tahoma"/>
                      </a:rPr>
                      <m:t>𝑅</m:t>
                    </m:r>
                    <m:r>
                      <a:rPr lang="en-US" sz="2000" b="0" i="1" spc="-30" smtClean="0">
                        <a:solidFill>
                          <a:srgbClr val="002060"/>
                        </a:solidFill>
                        <a:latin typeface="Cambria Math" panose="02040503050406030204" pitchFamily="18" charset="0"/>
                        <a:cs typeface="Tahoma"/>
                      </a:rPr>
                      <m:t>|</m:t>
                    </m:r>
                    <m:r>
                      <a:rPr lang="en-US" sz="2000" b="0" i="1" spc="-30" smtClean="0">
                        <a:solidFill>
                          <a:srgbClr val="002060"/>
                        </a:solidFill>
                        <a:latin typeface="Cambria Math" panose="02040503050406030204" pitchFamily="18" charset="0"/>
                        <a:cs typeface="Tahoma"/>
                      </a:rPr>
                      <m:t>𝑡</m:t>
                    </m:r>
                    <m:r>
                      <a:rPr lang="en-US" sz="2000" b="0" i="1" spc="-30" smtClean="0">
                        <a:solidFill>
                          <a:srgbClr val="002060"/>
                        </a:solidFill>
                        <a:latin typeface="Cambria Math" panose="02040503050406030204" pitchFamily="18" charset="0"/>
                        <a:cs typeface="Tahoma"/>
                      </a:rPr>
                      <m:t>]</m:t>
                    </m:r>
                  </m:oMath>
                </a14:m>
                <a:r>
                  <a:rPr lang="en-US" sz="2000" spc="-30" dirty="0" smtClean="0">
                    <a:solidFill>
                      <a:srgbClr val="002060"/>
                    </a:solidFill>
                    <a:latin typeface="Tahoma"/>
                    <a:cs typeface="Tahoma"/>
                  </a:rPr>
                  <a:t> </a:t>
                </a:r>
                <a:r>
                  <a:rPr lang="en-US" sz="2000" spc="-10" dirty="0" smtClean="0">
                    <a:solidFill>
                      <a:srgbClr val="002060"/>
                    </a:solidFill>
                    <a:latin typeface="Tahoma"/>
                    <a:cs typeface="Tahoma"/>
                  </a:rPr>
                  <a:t>using </a:t>
                </a:r>
                <a:r>
                  <a:rPr lang="en-US" sz="2000" b="1" spc="-85" dirty="0">
                    <a:solidFill>
                      <a:srgbClr val="002060"/>
                    </a:solidFill>
                    <a:latin typeface="Trebuchet MS"/>
                    <a:cs typeface="Trebuchet MS"/>
                  </a:rPr>
                  <a:t>Direct </a:t>
                </a:r>
                <a:r>
                  <a:rPr lang="en-US" sz="2000" b="1" spc="-90" dirty="0">
                    <a:solidFill>
                      <a:srgbClr val="002060"/>
                    </a:solidFill>
                    <a:latin typeface="Trebuchet MS"/>
                    <a:cs typeface="Trebuchet MS"/>
                  </a:rPr>
                  <a:t>Linear </a:t>
                </a:r>
                <a:r>
                  <a:rPr lang="en-US" sz="2000" b="1" spc="-100" dirty="0">
                    <a:solidFill>
                      <a:srgbClr val="002060"/>
                    </a:solidFill>
                    <a:latin typeface="Trebuchet MS"/>
                    <a:cs typeface="Trebuchet MS"/>
                  </a:rPr>
                  <a:t>Transform</a:t>
                </a:r>
                <a:r>
                  <a:rPr lang="en-US" sz="2000" b="1" spc="170" dirty="0">
                    <a:solidFill>
                      <a:srgbClr val="002060"/>
                    </a:solidFill>
                    <a:latin typeface="Trebuchet MS"/>
                    <a:cs typeface="Trebuchet MS"/>
                  </a:rPr>
                  <a:t> </a:t>
                </a:r>
                <a:r>
                  <a:rPr lang="en-US" sz="2000" b="1" spc="-40" dirty="0">
                    <a:solidFill>
                      <a:srgbClr val="002060"/>
                    </a:solidFill>
                    <a:latin typeface="Trebuchet MS"/>
                    <a:cs typeface="Trebuchet MS"/>
                  </a:rPr>
                  <a:t>(DLT)</a:t>
                </a:r>
                <a:endParaRPr lang="en-US" sz="2000" dirty="0">
                  <a:latin typeface="Trebuchet MS"/>
                  <a:cs typeface="Trebuchet MS"/>
                </a:endParaRPr>
              </a:p>
              <a:p>
                <a:pPr marL="1231265" marR="21590" lvl="2" indent="-304800">
                  <a:lnSpc>
                    <a:spcPct val="103499"/>
                  </a:lnSpc>
                  <a:spcBef>
                    <a:spcPts val="135"/>
                  </a:spcBef>
                  <a:buFont typeface="Wingdings"/>
                  <a:buChar char=""/>
                  <a:tabLst>
                    <a:tab pos="1231265" algn="l"/>
                    <a:tab pos="1231900" algn="l"/>
                    <a:tab pos="4712335" algn="l"/>
                  </a:tabLst>
                </a:pPr>
                <a:r>
                  <a:rPr lang="en-US" sz="1700" spc="-20" dirty="0">
                    <a:solidFill>
                      <a:srgbClr val="002060"/>
                    </a:solidFill>
                    <a:latin typeface="Tahoma"/>
                    <a:cs typeface="Tahoma"/>
                  </a:rPr>
                  <a:t>Forms </a:t>
                </a:r>
                <a:r>
                  <a:rPr lang="en-US" sz="1700" spc="-45" dirty="0">
                    <a:solidFill>
                      <a:srgbClr val="002060"/>
                    </a:solidFill>
                    <a:latin typeface="Tahoma"/>
                    <a:cs typeface="Tahoma"/>
                  </a:rPr>
                  <a:t>a </a:t>
                </a:r>
                <a:r>
                  <a:rPr lang="en-US" sz="1700" spc="5" dirty="0">
                    <a:solidFill>
                      <a:srgbClr val="FF0000"/>
                    </a:solidFill>
                    <a:latin typeface="Tahoma"/>
                    <a:cs typeface="Tahoma"/>
                  </a:rPr>
                  <a:t>linear</a:t>
                </a:r>
                <a:r>
                  <a:rPr lang="en-US" sz="1700" spc="5" dirty="0">
                    <a:solidFill>
                      <a:srgbClr val="002060"/>
                    </a:solidFill>
                    <a:latin typeface="Tahoma"/>
                    <a:cs typeface="Tahoma"/>
                  </a:rPr>
                  <a:t> </a:t>
                </a:r>
                <a:r>
                  <a:rPr lang="en-US" sz="1700" spc="-10" dirty="0">
                    <a:solidFill>
                      <a:srgbClr val="FF0000"/>
                    </a:solidFill>
                    <a:latin typeface="Tahoma"/>
                    <a:cs typeface="Tahoma"/>
                  </a:rPr>
                  <a:t>model</a:t>
                </a:r>
                <a:r>
                  <a:rPr lang="en-US" sz="1700" spc="-10" dirty="0">
                    <a:solidFill>
                      <a:srgbClr val="002060"/>
                    </a:solidFill>
                    <a:latin typeface="Tahoma"/>
                    <a:cs typeface="Tahoma"/>
                  </a:rPr>
                  <a:t> </a:t>
                </a:r>
                <a:r>
                  <a:rPr lang="en-US" sz="1700" spc="-15" dirty="0">
                    <a:solidFill>
                      <a:srgbClr val="002060"/>
                    </a:solidFill>
                    <a:latin typeface="Tahoma"/>
                    <a:cs typeface="Tahoma"/>
                  </a:rPr>
                  <a:t>and </a:t>
                </a:r>
                <a:r>
                  <a:rPr lang="en-US" sz="1700" spc="-25" dirty="0">
                    <a:solidFill>
                      <a:srgbClr val="002060"/>
                    </a:solidFill>
                    <a:latin typeface="Tahoma"/>
                    <a:cs typeface="Tahoma"/>
                  </a:rPr>
                  <a:t>solves</a:t>
                </a:r>
                <a:r>
                  <a:rPr lang="en-US" sz="1700" spc="-20" dirty="0">
                    <a:solidFill>
                      <a:srgbClr val="002060"/>
                    </a:solidFill>
                    <a:latin typeface="Tahoma"/>
                    <a:cs typeface="Tahoma"/>
                  </a:rPr>
                  <a:t> </a:t>
                </a:r>
                <a:r>
                  <a:rPr lang="en-US" sz="1700" spc="-35" dirty="0" smtClean="0">
                    <a:solidFill>
                      <a:srgbClr val="002060"/>
                    </a:solidFill>
                    <a:latin typeface="Tahoma"/>
                    <a:cs typeface="Tahoma"/>
                  </a:rPr>
                  <a:t>for</a:t>
                </a:r>
                <a:r>
                  <a:rPr lang="en-US" sz="1700" spc="-35" dirty="0">
                    <a:solidFill>
                      <a:srgbClr val="002060"/>
                    </a:solidFill>
                    <a:latin typeface="Tahoma"/>
                    <a:cs typeface="Tahoma"/>
                  </a:rPr>
                  <a:t> </a:t>
                </a:r>
                <a14:m>
                  <m:oMath xmlns:m="http://schemas.openxmlformats.org/officeDocument/2006/math">
                    <m:r>
                      <a:rPr lang="en-US" sz="1700" b="0" i="1" spc="-35" smtClean="0">
                        <a:solidFill>
                          <a:srgbClr val="002060"/>
                        </a:solidFill>
                        <a:latin typeface="Cambria Math" panose="02040503050406030204" pitchFamily="18" charset="0"/>
                        <a:cs typeface="Tahoma"/>
                      </a:rPr>
                      <m:t>[</m:t>
                    </m:r>
                    <m:r>
                      <a:rPr lang="en-US" sz="1700" b="0" i="1" spc="-35" smtClean="0">
                        <a:solidFill>
                          <a:srgbClr val="002060"/>
                        </a:solidFill>
                        <a:latin typeface="Cambria Math" panose="02040503050406030204" pitchFamily="18" charset="0"/>
                        <a:cs typeface="Tahoma"/>
                      </a:rPr>
                      <m:t>𝑅</m:t>
                    </m:r>
                    <m:r>
                      <a:rPr lang="en-US" sz="1700" b="0" i="1" spc="-35" smtClean="0">
                        <a:solidFill>
                          <a:srgbClr val="002060"/>
                        </a:solidFill>
                        <a:latin typeface="Cambria Math" panose="02040503050406030204" pitchFamily="18" charset="0"/>
                        <a:cs typeface="Tahoma"/>
                      </a:rPr>
                      <m:t>|</m:t>
                    </m:r>
                    <m:r>
                      <a:rPr lang="en-US" sz="1700" b="0" i="1" spc="-35" smtClean="0">
                        <a:solidFill>
                          <a:srgbClr val="002060"/>
                        </a:solidFill>
                        <a:latin typeface="Cambria Math" panose="02040503050406030204" pitchFamily="18" charset="0"/>
                        <a:cs typeface="Tahoma"/>
                      </a:rPr>
                      <m:t>𝑡</m:t>
                    </m:r>
                    <m:r>
                      <a:rPr lang="en-US" sz="1700" b="0" i="1" spc="-35" smtClean="0">
                        <a:solidFill>
                          <a:srgbClr val="002060"/>
                        </a:solidFill>
                        <a:latin typeface="Cambria Math" panose="02040503050406030204" pitchFamily="18" charset="0"/>
                        <a:cs typeface="Tahoma"/>
                      </a:rPr>
                      <m:t>]</m:t>
                    </m:r>
                  </m:oMath>
                </a14:m>
                <a:r>
                  <a:rPr lang="en-US" sz="1700" spc="40" dirty="0" smtClean="0">
                    <a:solidFill>
                      <a:srgbClr val="002060"/>
                    </a:solidFill>
                    <a:latin typeface="Cambria Math"/>
                    <a:cs typeface="Cambria Math"/>
                  </a:rPr>
                  <a:t> </a:t>
                </a:r>
                <a:r>
                  <a:rPr lang="en-US" sz="1700" dirty="0">
                    <a:solidFill>
                      <a:srgbClr val="002060"/>
                    </a:solidFill>
                    <a:latin typeface="Tahoma"/>
                    <a:cs typeface="Tahoma"/>
                  </a:rPr>
                  <a:t>, </a:t>
                </a:r>
                <a:r>
                  <a:rPr lang="en-US" sz="1700" spc="-15" dirty="0">
                    <a:solidFill>
                      <a:srgbClr val="002060"/>
                    </a:solidFill>
                    <a:latin typeface="Tahoma"/>
                    <a:cs typeface="Tahoma"/>
                  </a:rPr>
                  <a:t>with </a:t>
                </a:r>
                <a:r>
                  <a:rPr lang="en-US" sz="1700" spc="-25" dirty="0">
                    <a:solidFill>
                      <a:srgbClr val="002060"/>
                    </a:solidFill>
                    <a:latin typeface="Tahoma"/>
                    <a:cs typeface="Tahoma"/>
                  </a:rPr>
                  <a:t>methods </a:t>
                </a:r>
                <a:r>
                  <a:rPr lang="en-US" sz="1700" spc="10" dirty="0">
                    <a:solidFill>
                      <a:srgbClr val="002060"/>
                    </a:solidFill>
                    <a:latin typeface="Tahoma"/>
                    <a:cs typeface="Tahoma"/>
                  </a:rPr>
                  <a:t>such </a:t>
                </a:r>
                <a:r>
                  <a:rPr lang="en-US" sz="1700" spc="-25" dirty="0">
                    <a:solidFill>
                      <a:srgbClr val="002060"/>
                    </a:solidFill>
                    <a:latin typeface="Tahoma"/>
                    <a:cs typeface="Tahoma"/>
                  </a:rPr>
                  <a:t>as </a:t>
                </a:r>
                <a:r>
                  <a:rPr lang="en-US" sz="1700" spc="-5" dirty="0">
                    <a:solidFill>
                      <a:srgbClr val="002060"/>
                    </a:solidFill>
                    <a:latin typeface="Tahoma"/>
                    <a:cs typeface="Tahoma"/>
                  </a:rPr>
                  <a:t>singular  </a:t>
                </a:r>
                <a:r>
                  <a:rPr lang="en-US" sz="1700" spc="-25" dirty="0">
                    <a:solidFill>
                      <a:srgbClr val="002060"/>
                    </a:solidFill>
                    <a:latin typeface="Tahoma"/>
                    <a:cs typeface="Tahoma"/>
                  </a:rPr>
                  <a:t>value </a:t>
                </a:r>
                <a:r>
                  <a:rPr lang="en-US" sz="1700" spc="-5" dirty="0">
                    <a:solidFill>
                      <a:srgbClr val="002060"/>
                    </a:solidFill>
                    <a:latin typeface="Tahoma"/>
                    <a:cs typeface="Tahoma"/>
                  </a:rPr>
                  <a:t>decomposition</a:t>
                </a:r>
                <a:r>
                  <a:rPr lang="en-US" sz="1700" spc="-15" dirty="0">
                    <a:solidFill>
                      <a:srgbClr val="002060"/>
                    </a:solidFill>
                    <a:latin typeface="Tahoma"/>
                    <a:cs typeface="Tahoma"/>
                  </a:rPr>
                  <a:t> </a:t>
                </a:r>
                <a:r>
                  <a:rPr lang="en-US" sz="1700" spc="-40" dirty="0">
                    <a:solidFill>
                      <a:srgbClr val="002060"/>
                    </a:solidFill>
                    <a:latin typeface="Tahoma"/>
                    <a:cs typeface="Tahoma"/>
                  </a:rPr>
                  <a:t>(</a:t>
                </a:r>
                <a:r>
                  <a:rPr lang="en-US" sz="1700" spc="-40" dirty="0">
                    <a:solidFill>
                      <a:srgbClr val="FF0000"/>
                    </a:solidFill>
                    <a:latin typeface="Tahoma"/>
                    <a:cs typeface="Tahoma"/>
                  </a:rPr>
                  <a:t>SVD</a:t>
                </a:r>
                <a:r>
                  <a:rPr lang="en-US" sz="1700" spc="-40" dirty="0">
                    <a:solidFill>
                      <a:srgbClr val="002060"/>
                    </a:solidFill>
                    <a:latin typeface="Tahoma"/>
                    <a:cs typeface="Tahoma"/>
                  </a:rPr>
                  <a:t>)</a:t>
                </a:r>
                <a:endParaRPr lang="en-US" sz="1700" dirty="0">
                  <a:latin typeface="Tahoma"/>
                  <a:cs typeface="Tahoma"/>
                </a:endParaRPr>
              </a:p>
              <a:p>
                <a:pPr marL="772160" lvl="1" indent="-287655">
                  <a:lnSpc>
                    <a:spcPct val="100000"/>
                  </a:lnSpc>
                  <a:spcBef>
                    <a:spcPts val="155"/>
                  </a:spcBef>
                  <a:buFont typeface="Courier New"/>
                  <a:buChar char="o"/>
                  <a:tabLst>
                    <a:tab pos="772160" algn="l"/>
                  </a:tabLst>
                </a:pPr>
                <a:r>
                  <a:rPr lang="en-US" sz="2000" spc="-60" dirty="0">
                    <a:solidFill>
                      <a:srgbClr val="002060"/>
                    </a:solidFill>
                    <a:latin typeface="Tahoma"/>
                    <a:cs typeface="Tahoma"/>
                  </a:rPr>
                  <a:t>Improve </a:t>
                </a:r>
                <a:r>
                  <a:rPr lang="en-US" sz="2000" spc="-5" dirty="0">
                    <a:solidFill>
                      <a:srgbClr val="002060"/>
                    </a:solidFill>
                    <a:latin typeface="Tahoma"/>
                    <a:cs typeface="Tahoma"/>
                  </a:rPr>
                  <a:t>solution </a:t>
                </a:r>
                <a:r>
                  <a:rPr lang="en-US" sz="2000" spc="-10" dirty="0">
                    <a:solidFill>
                      <a:srgbClr val="002060"/>
                    </a:solidFill>
                    <a:latin typeface="Tahoma"/>
                    <a:cs typeface="Tahoma"/>
                  </a:rPr>
                  <a:t>using </a:t>
                </a:r>
                <a:r>
                  <a:rPr lang="en-US" sz="2000" b="1" spc="-90" dirty="0">
                    <a:solidFill>
                      <a:srgbClr val="002060"/>
                    </a:solidFill>
                    <a:latin typeface="Trebuchet MS"/>
                    <a:cs typeface="Trebuchet MS"/>
                  </a:rPr>
                  <a:t>Levenberg-Marquardt </a:t>
                </a:r>
                <a:r>
                  <a:rPr lang="en-US" sz="2000" b="1" spc="-85" dirty="0">
                    <a:solidFill>
                      <a:srgbClr val="002060"/>
                    </a:solidFill>
                    <a:latin typeface="Trebuchet MS"/>
                    <a:cs typeface="Trebuchet MS"/>
                  </a:rPr>
                  <a:t>algorithm</a:t>
                </a:r>
                <a:r>
                  <a:rPr lang="en-US" sz="2000" b="1" spc="140" dirty="0">
                    <a:solidFill>
                      <a:srgbClr val="002060"/>
                    </a:solidFill>
                    <a:latin typeface="Trebuchet MS"/>
                    <a:cs typeface="Trebuchet MS"/>
                  </a:rPr>
                  <a:t> </a:t>
                </a:r>
                <a:r>
                  <a:rPr lang="en-US" sz="2000" b="1" spc="5" dirty="0">
                    <a:solidFill>
                      <a:srgbClr val="002060"/>
                    </a:solidFill>
                    <a:latin typeface="Trebuchet MS"/>
                    <a:cs typeface="Trebuchet MS"/>
                  </a:rPr>
                  <a:t>(LM)</a:t>
                </a:r>
                <a:endParaRPr lang="en-US" sz="2000" dirty="0">
                  <a:latin typeface="Trebuchet MS"/>
                  <a:cs typeface="Trebuchet MS"/>
                </a:endParaRPr>
              </a:p>
              <a:p>
                <a:pPr marL="771525" marR="412750" lvl="1" indent="-287655">
                  <a:lnSpc>
                    <a:spcPct val="100000"/>
                  </a:lnSpc>
                  <a:spcBef>
                    <a:spcPts val="190"/>
                  </a:spcBef>
                  <a:buFont typeface="Courier New"/>
                  <a:buChar char="o"/>
                  <a:tabLst>
                    <a:tab pos="772160" algn="l"/>
                  </a:tabLst>
                </a:pPr>
                <a:r>
                  <a:rPr lang="en-US" sz="2000" dirty="0">
                    <a:solidFill>
                      <a:srgbClr val="002060"/>
                    </a:solidFill>
                    <a:latin typeface="Tahoma"/>
                    <a:cs typeface="Tahoma"/>
                  </a:rPr>
                  <a:t>Need </a:t>
                </a:r>
                <a:r>
                  <a:rPr lang="en-US" sz="2000" spc="-30" dirty="0">
                    <a:solidFill>
                      <a:srgbClr val="002060"/>
                    </a:solidFill>
                    <a:latin typeface="Tahoma"/>
                    <a:cs typeface="Tahoma"/>
                  </a:rPr>
                  <a:t>at </a:t>
                </a:r>
                <a:r>
                  <a:rPr lang="en-US" sz="2000" b="1" spc="-75" dirty="0">
                    <a:solidFill>
                      <a:srgbClr val="002060"/>
                    </a:solidFill>
                    <a:latin typeface="Trebuchet MS"/>
                    <a:cs typeface="Trebuchet MS"/>
                  </a:rPr>
                  <a:t>least </a:t>
                </a:r>
                <a:r>
                  <a:rPr lang="en-US" sz="2000" b="1" spc="50" dirty="0">
                    <a:solidFill>
                      <a:srgbClr val="002060"/>
                    </a:solidFill>
                    <a:latin typeface="Trebuchet MS"/>
                    <a:cs typeface="Trebuchet MS"/>
                  </a:rPr>
                  <a:t>3 </a:t>
                </a:r>
                <a:r>
                  <a:rPr lang="en-US" sz="2000" b="1" spc="-70" dirty="0">
                    <a:solidFill>
                      <a:srgbClr val="002060"/>
                    </a:solidFill>
                    <a:latin typeface="Trebuchet MS"/>
                    <a:cs typeface="Trebuchet MS"/>
                  </a:rPr>
                  <a:t>points </a:t>
                </a:r>
                <a:r>
                  <a:rPr lang="en-US" sz="2000" b="1" spc="-135" dirty="0">
                    <a:solidFill>
                      <a:srgbClr val="002060"/>
                    </a:solidFill>
                    <a:latin typeface="Trebuchet MS"/>
                    <a:cs typeface="Trebuchet MS"/>
                  </a:rPr>
                  <a:t>to </a:t>
                </a:r>
                <a:r>
                  <a:rPr lang="en-US" sz="2000" b="1" spc="-95" dirty="0">
                    <a:solidFill>
                      <a:srgbClr val="002060"/>
                    </a:solidFill>
                    <a:latin typeface="Trebuchet MS"/>
                    <a:cs typeface="Trebuchet MS"/>
                  </a:rPr>
                  <a:t>solve </a:t>
                </a:r>
                <a:r>
                  <a:rPr lang="en-US" sz="2000" b="1" dirty="0">
                    <a:solidFill>
                      <a:srgbClr val="002060"/>
                    </a:solidFill>
                    <a:latin typeface="Trebuchet MS"/>
                    <a:cs typeface="Trebuchet MS"/>
                  </a:rPr>
                  <a:t>(P3P)</a:t>
                </a:r>
                <a:r>
                  <a:rPr lang="en-US" sz="2000" dirty="0">
                    <a:solidFill>
                      <a:srgbClr val="002060"/>
                    </a:solidFill>
                    <a:latin typeface="Tahoma"/>
                    <a:cs typeface="Tahoma"/>
                  </a:rPr>
                  <a:t>, </a:t>
                </a:r>
                <a:r>
                  <a:rPr lang="en-US" sz="2000" spc="130" dirty="0">
                    <a:solidFill>
                      <a:srgbClr val="002060"/>
                    </a:solidFill>
                    <a:latin typeface="Tahoma"/>
                    <a:cs typeface="Tahoma"/>
                  </a:rPr>
                  <a:t>4 </a:t>
                </a:r>
                <a:r>
                  <a:rPr lang="en-US" sz="2000" spc="55" dirty="0">
                    <a:solidFill>
                      <a:srgbClr val="002060"/>
                    </a:solidFill>
                    <a:latin typeface="Tahoma"/>
                    <a:cs typeface="Tahoma"/>
                  </a:rPr>
                  <a:t>if </a:t>
                </a:r>
                <a:r>
                  <a:rPr lang="en-US" sz="2000" spc="-105" dirty="0">
                    <a:solidFill>
                      <a:srgbClr val="002060"/>
                    </a:solidFill>
                    <a:latin typeface="Tahoma"/>
                    <a:cs typeface="Tahoma"/>
                  </a:rPr>
                  <a:t>we </a:t>
                </a:r>
                <a:r>
                  <a:rPr lang="en-US" sz="2000" spc="5" dirty="0">
                    <a:solidFill>
                      <a:srgbClr val="002060"/>
                    </a:solidFill>
                    <a:latin typeface="Tahoma"/>
                    <a:cs typeface="Tahoma"/>
                  </a:rPr>
                  <a:t>don’t </a:t>
                </a:r>
                <a:r>
                  <a:rPr lang="en-US" sz="2000" spc="-55" dirty="0">
                    <a:solidFill>
                      <a:srgbClr val="002060"/>
                    </a:solidFill>
                    <a:latin typeface="Tahoma"/>
                    <a:cs typeface="Tahoma"/>
                  </a:rPr>
                  <a:t>want  </a:t>
                </a:r>
                <a:r>
                  <a:rPr lang="en-US" sz="2000" spc="-20" dirty="0">
                    <a:solidFill>
                      <a:srgbClr val="002060"/>
                    </a:solidFill>
                    <a:latin typeface="Tahoma"/>
                    <a:cs typeface="Tahoma"/>
                  </a:rPr>
                  <a:t>ambiguous </a:t>
                </a:r>
                <a:r>
                  <a:rPr lang="en-US" sz="2000" spc="-5" dirty="0">
                    <a:solidFill>
                      <a:srgbClr val="002060"/>
                    </a:solidFill>
                    <a:latin typeface="Tahoma"/>
                    <a:cs typeface="Tahoma"/>
                  </a:rPr>
                  <a:t>solutions. </a:t>
                </a:r>
                <a:r>
                  <a:rPr lang="en-US" sz="2000" spc="-55" dirty="0">
                    <a:solidFill>
                      <a:srgbClr val="002060"/>
                    </a:solidFill>
                    <a:latin typeface="Tahoma"/>
                    <a:cs typeface="Tahoma"/>
                  </a:rPr>
                  <a:t>However, </a:t>
                </a:r>
                <a:r>
                  <a:rPr lang="en-US" sz="2000" spc="-25" dirty="0">
                    <a:solidFill>
                      <a:srgbClr val="002060"/>
                    </a:solidFill>
                    <a:latin typeface="Tahoma"/>
                    <a:cs typeface="Tahoma"/>
                  </a:rPr>
                  <a:t>the </a:t>
                </a:r>
                <a:r>
                  <a:rPr lang="en-US" sz="2000" spc="-55" dirty="0">
                    <a:solidFill>
                      <a:srgbClr val="002060"/>
                    </a:solidFill>
                    <a:latin typeface="Tahoma"/>
                    <a:cs typeface="Tahoma"/>
                  </a:rPr>
                  <a:t>more </a:t>
                </a:r>
                <a:r>
                  <a:rPr lang="en-US" sz="2000" spc="-30" dirty="0">
                    <a:solidFill>
                      <a:srgbClr val="002060"/>
                    </a:solidFill>
                    <a:latin typeface="Tahoma"/>
                    <a:cs typeface="Tahoma"/>
                  </a:rPr>
                  <a:t>features </a:t>
                </a:r>
                <a:r>
                  <a:rPr lang="en-US" sz="2000" spc="-105" dirty="0">
                    <a:solidFill>
                      <a:srgbClr val="002060"/>
                    </a:solidFill>
                    <a:latin typeface="Tahoma"/>
                    <a:cs typeface="Tahoma"/>
                  </a:rPr>
                  <a:t>we </a:t>
                </a:r>
                <a:r>
                  <a:rPr lang="en-US" sz="2000" spc="-45" dirty="0">
                    <a:solidFill>
                      <a:srgbClr val="002060"/>
                    </a:solidFill>
                    <a:latin typeface="Tahoma"/>
                    <a:cs typeface="Tahoma"/>
                  </a:rPr>
                  <a:t>have, </a:t>
                </a:r>
                <a:r>
                  <a:rPr lang="en-US" sz="2000" spc="-25" dirty="0">
                    <a:solidFill>
                      <a:srgbClr val="002060"/>
                    </a:solidFill>
                    <a:latin typeface="Tahoma"/>
                    <a:cs typeface="Tahoma"/>
                  </a:rPr>
                  <a:t>the  better!</a:t>
                </a:r>
                <a:endParaRPr lang="en-US" sz="2000" dirty="0">
                  <a:latin typeface="Tahoma"/>
                  <a:cs typeface="Tahoma"/>
                </a:endParaRPr>
              </a:p>
              <a:p>
                <a:pPr marL="772160" lvl="1" indent="-287655">
                  <a:lnSpc>
                    <a:spcPct val="100000"/>
                  </a:lnSpc>
                  <a:spcBef>
                    <a:spcPts val="219"/>
                  </a:spcBef>
                  <a:buFont typeface="Courier New"/>
                  <a:buChar char="o"/>
                  <a:tabLst>
                    <a:tab pos="772160" algn="l"/>
                  </a:tabLst>
                </a:pPr>
                <a:r>
                  <a:rPr lang="en-US" sz="2000" spc="25" dirty="0">
                    <a:solidFill>
                      <a:srgbClr val="002060"/>
                    </a:solidFill>
                    <a:latin typeface="Tahoma"/>
                    <a:cs typeface="Tahoma"/>
                  </a:rPr>
                  <a:t>Use </a:t>
                </a:r>
                <a:r>
                  <a:rPr lang="en-US" sz="2000" b="1" spc="55" dirty="0">
                    <a:solidFill>
                      <a:srgbClr val="002060"/>
                    </a:solidFill>
                    <a:latin typeface="Trebuchet MS"/>
                    <a:cs typeface="Trebuchet MS"/>
                  </a:rPr>
                  <a:t>RANSAC </a:t>
                </a:r>
                <a:r>
                  <a:rPr lang="en-US" sz="2000" spc="55" dirty="0">
                    <a:solidFill>
                      <a:srgbClr val="002060"/>
                    </a:solidFill>
                    <a:latin typeface="Tahoma"/>
                    <a:cs typeface="Tahoma"/>
                  </a:rPr>
                  <a:t>if </a:t>
                </a:r>
                <a:r>
                  <a:rPr lang="en-US" sz="2000" spc="-25" dirty="0">
                    <a:solidFill>
                      <a:srgbClr val="002060"/>
                    </a:solidFill>
                    <a:latin typeface="Tahoma"/>
                    <a:cs typeface="Tahoma"/>
                  </a:rPr>
                  <a:t>needed </a:t>
                </a:r>
                <a:r>
                  <a:rPr lang="en-US" sz="2000" spc="-50" dirty="0">
                    <a:solidFill>
                      <a:srgbClr val="002060"/>
                    </a:solidFill>
                    <a:latin typeface="Tahoma"/>
                    <a:cs typeface="Tahoma"/>
                  </a:rPr>
                  <a:t>to </a:t>
                </a:r>
                <a:r>
                  <a:rPr lang="en-US" sz="2000" spc="-5" dirty="0">
                    <a:solidFill>
                      <a:srgbClr val="002060"/>
                    </a:solidFill>
                    <a:latin typeface="Tahoma"/>
                    <a:cs typeface="Tahoma"/>
                  </a:rPr>
                  <a:t>handle</a:t>
                </a:r>
                <a:r>
                  <a:rPr lang="en-US" sz="2000" spc="-140" dirty="0">
                    <a:solidFill>
                      <a:srgbClr val="002060"/>
                    </a:solidFill>
                    <a:latin typeface="Tahoma"/>
                    <a:cs typeface="Tahoma"/>
                  </a:rPr>
                  <a:t> </a:t>
                </a:r>
                <a:r>
                  <a:rPr lang="en-US" sz="2000" spc="-5" dirty="0">
                    <a:solidFill>
                      <a:srgbClr val="002060"/>
                    </a:solidFill>
                    <a:latin typeface="Tahoma"/>
                    <a:cs typeface="Tahoma"/>
                  </a:rPr>
                  <a:t>outliers</a:t>
                </a:r>
                <a:endParaRPr sz="2000" dirty="0">
                  <a:latin typeface="Tahoma"/>
                  <a:cs typeface="Tahoma"/>
                </a:endParaRPr>
              </a:p>
            </p:txBody>
          </p:sp>
        </mc:Choice>
        <mc:Fallback xmlns="">
          <p:sp>
            <p:nvSpPr>
              <p:cNvPr id="23" name="object 23"/>
              <p:cNvSpPr txBox="1">
                <a:spLocks noGrp="1" noRot="1" noChangeAspect="1" noMove="1" noResize="1" noEditPoints="1" noAdjustHandles="1" noChangeArrowheads="1" noChangeShapeType="1" noTextEdit="1"/>
              </p:cNvSpPr>
              <p:nvPr>
                <p:ph type="body" idx="1"/>
              </p:nvPr>
            </p:nvSpPr>
            <p:spPr>
              <a:xfrm>
                <a:off x="930670" y="2963419"/>
                <a:ext cx="8111490" cy="2928621"/>
              </a:xfrm>
              <a:prstGeom prst="rect">
                <a:avLst/>
              </a:prstGeom>
              <a:blipFill>
                <a:blip r:embed="rId2"/>
                <a:stretch>
                  <a:fillRect l="-2105" t="-1663" r="-1278" b="-4782"/>
                </a:stretch>
              </a:blipFill>
            </p:spPr>
            <p:txBody>
              <a:bodyPr/>
              <a:lstStyle/>
              <a:p>
                <a:r>
                  <a:rPr lang="ja-JP" altLang="en-US">
                    <a:noFill/>
                  </a:rPr>
                  <a:t> </a:t>
                </a:r>
              </a:p>
            </p:txBody>
          </p:sp>
        </mc:Fallback>
      </mc:AlternateContent>
      <p:pic>
        <p:nvPicPr>
          <p:cNvPr id="24" name="図 23"/>
          <p:cNvPicPr>
            <a:picLocks noChangeAspect="1"/>
          </p:cNvPicPr>
          <p:nvPr/>
        </p:nvPicPr>
        <p:blipFill>
          <a:blip r:embed="rId3"/>
          <a:stretch>
            <a:fillRect/>
          </a:stretch>
        </p:blipFill>
        <p:spPr>
          <a:xfrm>
            <a:off x="3396135" y="1320799"/>
            <a:ext cx="3733364" cy="1745235"/>
          </a:xfrm>
          <a:prstGeom prst="rect">
            <a:avLst/>
          </a:prstGeom>
        </p:spPr>
      </p:pic>
      <p:sp>
        <p:nvSpPr>
          <p:cNvPr id="4" name="正方形/長方形 3"/>
          <p:cNvSpPr/>
          <p:nvPr/>
        </p:nvSpPr>
        <p:spPr>
          <a:xfrm>
            <a:off x="8305800" y="3558033"/>
            <a:ext cx="3810000" cy="646331"/>
          </a:xfrm>
          <a:prstGeom prst="rect">
            <a:avLst/>
          </a:prstGeom>
        </p:spPr>
        <p:txBody>
          <a:bodyPr wrap="square">
            <a:spAutoFit/>
          </a:bodyPr>
          <a:lstStyle/>
          <a:p>
            <a:r>
              <a:rPr lang="en-US" altLang="ja-JP" dirty="0">
                <a:solidFill>
                  <a:srgbClr val="000000"/>
                </a:solidFill>
                <a:latin typeface="BSZPYG+HelveticaNeue"/>
              </a:rPr>
              <a:t>However, the equations we have are </a:t>
            </a:r>
            <a:r>
              <a:rPr lang="en-US" altLang="ja-JP" dirty="0">
                <a:solidFill>
                  <a:srgbClr val="FF0000"/>
                </a:solidFill>
                <a:latin typeface="BSZPYG+HelveticaNeue"/>
              </a:rPr>
              <a:t>nonlinear</a:t>
            </a:r>
            <a:r>
              <a:rPr lang="en-US" altLang="ja-JP" dirty="0">
                <a:solidFill>
                  <a:srgbClr val="000000"/>
                </a:solidFill>
                <a:latin typeface="BSZPYG+HelveticaNeue"/>
              </a:rPr>
              <a:t> in the parameters of and . </a:t>
            </a:r>
            <a:endParaRPr lang="ja-JP" altLang="en-US" dirty="0"/>
          </a:p>
        </p:txBody>
      </p:sp>
      <p:sp>
        <p:nvSpPr>
          <p:cNvPr id="5" name="正方形/長方形 4"/>
          <p:cNvSpPr/>
          <p:nvPr/>
        </p:nvSpPr>
        <p:spPr>
          <a:xfrm>
            <a:off x="8229600" y="4165932"/>
            <a:ext cx="2362200" cy="646331"/>
          </a:xfrm>
          <a:prstGeom prst="rect">
            <a:avLst/>
          </a:prstGeom>
        </p:spPr>
        <p:txBody>
          <a:bodyPr wrap="square">
            <a:spAutoFit/>
          </a:bodyPr>
          <a:lstStyle/>
          <a:p>
            <a:r>
              <a:rPr lang="en-US" altLang="ja-JP" dirty="0" smtClean="0">
                <a:solidFill>
                  <a:srgbClr val="000000"/>
                </a:solidFill>
                <a:latin typeface="BSZPYG+HelveticaNeue"/>
              </a:rPr>
              <a:t>iterative </a:t>
            </a:r>
            <a:r>
              <a:rPr lang="en-US" altLang="ja-JP" dirty="0">
                <a:solidFill>
                  <a:srgbClr val="000000"/>
                </a:solidFill>
                <a:latin typeface="BSZPYG+HelveticaNeue"/>
              </a:rPr>
              <a:t>nonlinear optimization </a:t>
            </a:r>
            <a:r>
              <a:rPr lang="en-US" altLang="ja-JP" dirty="0" smtClean="0">
                <a:solidFill>
                  <a:srgbClr val="000000"/>
                </a:solidFill>
                <a:latin typeface="BSZPYG+HelveticaNeue"/>
              </a:rPr>
              <a:t>technique</a:t>
            </a:r>
            <a:endParaRPr lang="ja-JP" altLang="en-US" dirty="0"/>
          </a:p>
        </p:txBody>
      </p:sp>
      <p:sp>
        <p:nvSpPr>
          <p:cNvPr id="6" name="正方形/長方形 5"/>
          <p:cNvSpPr/>
          <p:nvPr/>
        </p:nvSpPr>
        <p:spPr>
          <a:xfrm>
            <a:off x="6781800" y="5167485"/>
            <a:ext cx="5028941" cy="369332"/>
          </a:xfrm>
          <a:prstGeom prst="rect">
            <a:avLst/>
          </a:prstGeom>
        </p:spPr>
        <p:txBody>
          <a:bodyPr wrap="none">
            <a:spAutoFit/>
          </a:bodyPr>
          <a:lstStyle/>
          <a:p>
            <a:r>
              <a:rPr lang="en-US" altLang="ja-JP" dirty="0">
                <a:solidFill>
                  <a:srgbClr val="000000"/>
                </a:solidFill>
                <a:latin typeface="BSZPYG+HelveticaNeue"/>
              </a:rPr>
              <a:t>when only 3 features, 4 possible solutions results. </a:t>
            </a:r>
            <a:endParaRPr lang="ja-JP" altLang="en-US" dirty="0"/>
          </a:p>
        </p:txBody>
      </p:sp>
      <p:sp>
        <p:nvSpPr>
          <p:cNvPr id="7" name="正方形/長方形 6"/>
          <p:cNvSpPr/>
          <p:nvPr/>
        </p:nvSpPr>
        <p:spPr>
          <a:xfrm>
            <a:off x="657994" y="5775384"/>
            <a:ext cx="10277742" cy="923330"/>
          </a:xfrm>
          <a:prstGeom prst="rect">
            <a:avLst/>
          </a:prstGeom>
        </p:spPr>
        <p:txBody>
          <a:bodyPr wrap="square">
            <a:spAutoFit/>
          </a:bodyPr>
          <a:lstStyle/>
          <a:p>
            <a:r>
              <a:rPr lang="en-US" altLang="ja-JP" dirty="0">
                <a:solidFill>
                  <a:srgbClr val="000000"/>
                </a:solidFill>
                <a:latin typeface="BSZPYG+HelveticaNeue"/>
              </a:rPr>
              <a:t>RANSAC can be incorporate into PnP by assuming that the </a:t>
            </a:r>
            <a:r>
              <a:rPr lang="en-US" altLang="ja-JP" dirty="0">
                <a:solidFill>
                  <a:srgbClr val="FF0000"/>
                </a:solidFill>
                <a:latin typeface="BSZPYG+HelveticaNeue"/>
              </a:rPr>
              <a:t>transformation</a:t>
            </a:r>
            <a:r>
              <a:rPr lang="en-US" altLang="ja-JP" dirty="0">
                <a:solidFill>
                  <a:srgbClr val="000000"/>
                </a:solidFill>
                <a:latin typeface="BSZPYG+HelveticaNeue"/>
              </a:rPr>
              <a:t> </a:t>
            </a:r>
            <a:r>
              <a:rPr lang="en-US" altLang="ja-JP" dirty="0">
                <a:solidFill>
                  <a:srgbClr val="FF0000"/>
                </a:solidFill>
                <a:latin typeface="BSZPYG+HelveticaNeue"/>
              </a:rPr>
              <a:t>generated</a:t>
            </a:r>
            <a:r>
              <a:rPr lang="en-US" altLang="ja-JP" dirty="0">
                <a:solidFill>
                  <a:srgbClr val="000000"/>
                </a:solidFill>
                <a:latin typeface="BSZPYG+HelveticaNeue"/>
              </a:rPr>
              <a:t> </a:t>
            </a:r>
            <a:r>
              <a:rPr lang="en-US" altLang="ja-JP" dirty="0">
                <a:solidFill>
                  <a:srgbClr val="FF0000"/>
                </a:solidFill>
                <a:latin typeface="BSZPYG+HelveticaNeue"/>
              </a:rPr>
              <a:t>by PnP on four points</a:t>
            </a:r>
            <a:r>
              <a:rPr lang="en-US" altLang="ja-JP" dirty="0">
                <a:solidFill>
                  <a:srgbClr val="000000"/>
                </a:solidFill>
                <a:latin typeface="BSZPYG+HelveticaNeue"/>
              </a:rPr>
              <a:t> is our </a:t>
            </a:r>
            <a:r>
              <a:rPr lang="en-US" altLang="ja-JP" dirty="0">
                <a:solidFill>
                  <a:srgbClr val="FF0000"/>
                </a:solidFill>
                <a:latin typeface="BSZPYG+HelveticaNeue"/>
              </a:rPr>
              <a:t>model</a:t>
            </a:r>
            <a:r>
              <a:rPr lang="en-US" altLang="ja-JP" dirty="0" smtClean="0">
                <a:solidFill>
                  <a:srgbClr val="000000"/>
                </a:solidFill>
                <a:latin typeface="BSZPYG+HelveticaNeue"/>
              </a:rPr>
              <a:t>.</a:t>
            </a:r>
            <a:r>
              <a:rPr lang="ja-JP" altLang="en-US" dirty="0" smtClean="0">
                <a:solidFill>
                  <a:srgbClr val="000000"/>
                </a:solidFill>
                <a:latin typeface="BSZPYG+HelveticaNeue"/>
              </a:rPr>
              <a:t> </a:t>
            </a:r>
            <a:r>
              <a:rPr lang="en-US" altLang="ja-JP" dirty="0" smtClean="0">
                <a:solidFill>
                  <a:srgbClr val="000000"/>
                </a:solidFill>
                <a:latin typeface="BSZPYG+HelveticaNeue"/>
              </a:rPr>
              <a:t>We </a:t>
            </a:r>
            <a:r>
              <a:rPr lang="en-US" altLang="ja-JP" dirty="0">
                <a:solidFill>
                  <a:srgbClr val="000000"/>
                </a:solidFill>
                <a:latin typeface="BSZPYG+HelveticaNeue"/>
              </a:rPr>
              <a:t>then choose a subset of all feature matches to evaluate this model and check the percentage of inliers that result to confirm the validity of the point matches selected </a:t>
            </a:r>
            <a:endParaRPr lang="ja-JP" altLang="en-US" dirty="0"/>
          </a:p>
        </p:txBody>
      </p:sp>
      <mc:AlternateContent xmlns:mc="http://schemas.openxmlformats.org/markup-compatibility/2006" xmlns:a14="http://schemas.microsoft.com/office/drawing/2010/main">
        <mc:Choice Requires="a14">
          <p:sp>
            <p:nvSpPr>
              <p:cNvPr id="8" name="正方形/長方形 7"/>
              <p:cNvSpPr/>
              <p:nvPr/>
            </p:nvSpPr>
            <p:spPr>
              <a:xfrm>
                <a:off x="7620000" y="990600"/>
                <a:ext cx="4583722" cy="2585323"/>
              </a:xfrm>
              <a:prstGeom prst="rect">
                <a:avLst/>
              </a:prstGeom>
            </p:spPr>
            <p:txBody>
              <a:bodyPr wrap="square">
                <a:spAutoFit/>
              </a:bodyPr>
              <a:lstStyle/>
              <a:p>
                <a:r>
                  <a:rPr lang="en-US" altLang="ja-JP" dirty="0" smtClean="0">
                    <a:solidFill>
                      <a:srgbClr val="000000"/>
                    </a:solidFill>
                    <a:latin typeface="BSZPYG+HelveticaNeue"/>
                  </a:rPr>
                  <a:t>Direct linear transformation</a:t>
                </a:r>
                <a:r>
                  <a:rPr lang="ja-JP" altLang="en-US" dirty="0" smtClean="0">
                    <a:solidFill>
                      <a:srgbClr val="000000"/>
                    </a:solidFill>
                    <a:latin typeface="BSZPYG+HelveticaNeue"/>
                  </a:rPr>
                  <a:t>（直接線形変換）</a:t>
                </a:r>
                <a:r>
                  <a:rPr lang="en-US" altLang="ja-JP" dirty="0" smtClean="0">
                    <a:solidFill>
                      <a:srgbClr val="000000"/>
                    </a:solidFill>
                    <a:latin typeface="BSZPYG+HelveticaNeue"/>
                  </a:rPr>
                  <a:t>: (</a:t>
                </a:r>
                <a:r>
                  <a:rPr lang="en-US" altLang="ja-JP" dirty="0">
                    <a:solidFill>
                      <a:srgbClr val="000000"/>
                    </a:solidFill>
                    <a:latin typeface="BSZPYG+HelveticaNeue"/>
                    <a:hlinkClick r:id="rId4"/>
                  </a:rPr>
                  <a:t>https://</a:t>
                </a:r>
                <a:r>
                  <a:rPr lang="en-US" altLang="ja-JP" dirty="0" smtClean="0">
                    <a:solidFill>
                      <a:srgbClr val="000000"/>
                    </a:solidFill>
                    <a:latin typeface="BSZPYG+HelveticaNeue"/>
                    <a:hlinkClick r:id="rId4"/>
                  </a:rPr>
                  <a:t>en.wikipedia.org/wiki/Direct_linear_transformation</a:t>
                </a:r>
                <a:r>
                  <a:rPr lang="en-US" altLang="ja-JP" dirty="0" smtClean="0">
                    <a:solidFill>
                      <a:srgbClr val="000000"/>
                    </a:solidFill>
                    <a:latin typeface="BSZPYG+HelveticaNeue"/>
                  </a:rPr>
                  <a:t>) </a:t>
                </a:r>
                <a:r>
                  <a:rPr lang="en-US" altLang="ja-JP" dirty="0">
                    <a:solidFill>
                      <a:srgbClr val="000000"/>
                    </a:solidFill>
                    <a:latin typeface="BSZPYG+HelveticaNeue"/>
                  </a:rPr>
                  <a:t>an algorithm which solves a set of variables from a set of similarity relations: </a:t>
                </a:r>
                <a14:m>
                  <m:oMath xmlns:m="http://schemas.openxmlformats.org/officeDocument/2006/math">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𝑥</m:t>
                        </m:r>
                      </m:e>
                      <m:sub>
                        <m:r>
                          <a:rPr lang="en-US" altLang="ja-JP" b="0" i="1" smtClean="0">
                            <a:solidFill>
                              <a:srgbClr val="FF0000"/>
                            </a:solidFill>
                            <a:latin typeface="Cambria Math" panose="02040503050406030204" pitchFamily="18" charset="0"/>
                          </a:rPr>
                          <m:t>𝑘</m:t>
                        </m:r>
                      </m:sub>
                    </m:sSub>
                  </m:oMath>
                </a14:m>
                <a:r>
                  <a:rPr lang="en-US" altLang="ja-JP" i="1" dirty="0" smtClean="0">
                    <a:solidFill>
                      <a:srgbClr val="FF0000"/>
                    </a:solidFill>
                  </a:rPr>
                  <a:t> </a:t>
                </a:r>
                <a:r>
                  <a:rPr lang="en-US" altLang="ja-JP" dirty="0">
                    <a:solidFill>
                      <a:srgbClr val="FF0000"/>
                    </a:solidFill>
                  </a:rPr>
                  <a:t>∝ </a:t>
                </a:r>
                <a14:m>
                  <m:oMath xmlns:m="http://schemas.openxmlformats.org/officeDocument/2006/math">
                    <m:r>
                      <a:rPr lang="en-US" altLang="ja-JP" b="0" i="1" smtClean="0">
                        <a:solidFill>
                          <a:srgbClr val="FF0000"/>
                        </a:solidFill>
                        <a:latin typeface="Cambria Math" panose="02040503050406030204" pitchFamily="18" charset="0"/>
                      </a:rPr>
                      <m:t>𝐴</m:t>
                    </m:r>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𝑦</m:t>
                        </m:r>
                      </m:e>
                      <m:sub>
                        <m:r>
                          <a:rPr lang="en-US" altLang="ja-JP" b="0" i="1" smtClean="0">
                            <a:solidFill>
                              <a:srgbClr val="FF0000"/>
                            </a:solidFill>
                            <a:latin typeface="Cambria Math" panose="02040503050406030204" pitchFamily="18" charset="0"/>
                          </a:rPr>
                          <m:t>𝑘</m:t>
                        </m:r>
                      </m:sub>
                    </m:sSub>
                  </m:oMath>
                </a14:m>
                <a:r>
                  <a:rPr lang="en-US" altLang="ja-JP" i="1" dirty="0" smtClean="0"/>
                  <a:t> </a:t>
                </a:r>
                <a:r>
                  <a:rPr lang="en-US" altLang="ja-JP" dirty="0" smtClean="0">
                    <a:solidFill>
                      <a:srgbClr val="000000"/>
                    </a:solidFill>
                    <a:latin typeface="BSZPYG+HelveticaNeue"/>
                  </a:rPr>
                  <a:t>, </a:t>
                </a:r>
                <a:r>
                  <a:rPr lang="en-US" altLang="ja-JP" dirty="0">
                    <a:solidFill>
                      <a:srgbClr val="000000"/>
                    </a:solidFill>
                    <a:latin typeface="BSZPYG+HelveticaNeue"/>
                  </a:rPr>
                  <a:t>for </a:t>
                </a:r>
                <a14:m>
                  <m:oMath xmlns:m="http://schemas.openxmlformats.org/officeDocument/2006/math">
                    <m:r>
                      <a:rPr lang="en-US" altLang="ja-JP" b="0" i="1" smtClean="0">
                        <a:solidFill>
                          <a:srgbClr val="000000"/>
                        </a:solidFill>
                        <a:latin typeface="Cambria Math" panose="02040503050406030204" pitchFamily="18" charset="0"/>
                      </a:rPr>
                      <m:t>𝑘</m:t>
                    </m:r>
                    <m:r>
                      <a:rPr lang="en-US" altLang="ja-JP" b="0" i="1" smtClean="0">
                        <a:solidFill>
                          <a:srgbClr val="000000"/>
                        </a:solidFill>
                        <a:latin typeface="Cambria Math" panose="02040503050406030204" pitchFamily="18" charset="0"/>
                      </a:rPr>
                      <m:t>=1,…,</m:t>
                    </m:r>
                    <m:r>
                      <a:rPr lang="en-US" altLang="ja-JP" b="0" i="1" smtClean="0">
                        <a:solidFill>
                          <a:srgbClr val="000000"/>
                        </a:solidFill>
                        <a:latin typeface="Cambria Math" panose="02040503050406030204" pitchFamily="18" charset="0"/>
                      </a:rPr>
                      <m:t>𝑁</m:t>
                    </m:r>
                  </m:oMath>
                </a14:m>
                <a:r>
                  <a:rPr lang="en-US" altLang="ja-JP" dirty="0" smtClean="0">
                    <a:solidFill>
                      <a:srgbClr val="000000"/>
                    </a:solidFill>
                    <a:latin typeface="BSZPYG+HelveticaNeue"/>
                  </a:rPr>
                  <a:t>. Where</a:t>
                </a:r>
                <a:r>
                  <a:rPr lang="ja-JP" altLang="en-US" dirty="0">
                    <a:solidFill>
                      <a:srgbClr val="000000"/>
                    </a:solidFill>
                    <a:latin typeface="BSZPYG+HelveticaNeue"/>
                  </a:rPr>
                  <a:t> </a:t>
                </a:r>
                <a14:m>
                  <m:oMath xmlns:m="http://schemas.openxmlformats.org/officeDocument/2006/math">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𝑥</m:t>
                        </m:r>
                      </m:e>
                      <m:sub>
                        <m:r>
                          <a:rPr lang="en-US" altLang="ja-JP" b="0" i="1" smtClean="0">
                            <a:solidFill>
                              <a:srgbClr val="000000"/>
                            </a:solidFill>
                            <a:latin typeface="Cambria Math" panose="02040503050406030204" pitchFamily="18" charset="0"/>
                          </a:rPr>
                          <m:t>𝑘</m:t>
                        </m:r>
                      </m:sub>
                    </m:sSub>
                  </m:oMath>
                </a14:m>
                <a:r>
                  <a:rPr lang="en-US" altLang="ja-JP" dirty="0" smtClean="0">
                    <a:solidFill>
                      <a:srgbClr val="000000"/>
                    </a:solidFill>
                    <a:latin typeface="BSZPYG+HelveticaNeue"/>
                  </a:rPr>
                  <a:t> and </a:t>
                </a:r>
                <a14:m>
                  <m:oMath xmlns:m="http://schemas.openxmlformats.org/officeDocument/2006/math">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𝑦</m:t>
                        </m:r>
                      </m:e>
                      <m:sub>
                        <m:r>
                          <a:rPr lang="en-US" altLang="ja-JP" b="0" i="1" smtClean="0">
                            <a:solidFill>
                              <a:srgbClr val="000000"/>
                            </a:solidFill>
                            <a:latin typeface="Cambria Math" panose="02040503050406030204" pitchFamily="18" charset="0"/>
                          </a:rPr>
                          <m:t>𝑘</m:t>
                        </m:r>
                      </m:sub>
                    </m:sSub>
                  </m:oMath>
                </a14:m>
                <a:r>
                  <a:rPr lang="en-US" altLang="ja-JP" dirty="0" smtClean="0">
                    <a:solidFill>
                      <a:srgbClr val="000000"/>
                    </a:solidFill>
                    <a:latin typeface="BSZPYG+HelveticaNeue"/>
                  </a:rPr>
                  <a:t> </a:t>
                </a:r>
                <a:r>
                  <a:rPr lang="en-US" altLang="ja-JP" dirty="0">
                    <a:solidFill>
                      <a:srgbClr val="000000"/>
                    </a:solidFill>
                    <a:latin typeface="BSZPYG+HelveticaNeue"/>
                  </a:rPr>
                  <a:t>are known vectors</a:t>
                </a:r>
                <a:r>
                  <a:rPr lang="en-US" altLang="ja-JP" dirty="0" smtClean="0">
                    <a:solidFill>
                      <a:srgbClr val="000000"/>
                    </a:solidFill>
                    <a:latin typeface="BSZPYG+HelveticaNeue"/>
                  </a:rPr>
                  <a:t>, </a:t>
                </a:r>
                <a:r>
                  <a:rPr lang="ja-JP" altLang="en-US" dirty="0" smtClean="0"/>
                  <a:t>∝</a:t>
                </a:r>
                <a:r>
                  <a:rPr lang="en-US" altLang="ja-JP" dirty="0" smtClean="0">
                    <a:solidFill>
                      <a:srgbClr val="000000"/>
                    </a:solidFill>
                    <a:latin typeface="BSZPYG+HelveticaNeue"/>
                  </a:rPr>
                  <a:t> </a:t>
                </a:r>
                <a:r>
                  <a:rPr lang="en-US" altLang="ja-JP" dirty="0">
                    <a:solidFill>
                      <a:srgbClr val="000000"/>
                    </a:solidFill>
                    <a:latin typeface="BSZPYG+HelveticaNeue"/>
                  </a:rPr>
                  <a:t>denotes equality up to an unknown scalar multiplication, </a:t>
                </a:r>
                <a:r>
                  <a:rPr lang="en-US" altLang="ja-JP" dirty="0" smtClean="0">
                    <a:solidFill>
                      <a:srgbClr val="000000"/>
                    </a:solidFill>
                    <a:latin typeface="BSZPYG+HelveticaNeue"/>
                  </a:rPr>
                  <a:t>and </a:t>
                </a:r>
                <a14:m>
                  <m:oMath xmlns:m="http://schemas.openxmlformats.org/officeDocument/2006/math">
                    <m:r>
                      <a:rPr lang="en-US" altLang="ja-JP" b="0" i="1" smtClean="0">
                        <a:solidFill>
                          <a:srgbClr val="FF0000"/>
                        </a:solidFill>
                        <a:latin typeface="Cambria Math" panose="02040503050406030204" pitchFamily="18" charset="0"/>
                      </a:rPr>
                      <m:t>𝐴</m:t>
                    </m:r>
                  </m:oMath>
                </a14:m>
                <a:r>
                  <a:rPr lang="en-US" altLang="ja-JP" dirty="0" smtClean="0">
                    <a:solidFill>
                      <a:srgbClr val="000000"/>
                    </a:solidFill>
                    <a:latin typeface="BSZPYG+HelveticaNeue"/>
                  </a:rPr>
                  <a:t> </a:t>
                </a:r>
                <a:r>
                  <a:rPr lang="en-US" altLang="ja-JP" dirty="0">
                    <a:solidFill>
                      <a:srgbClr val="000000"/>
                    </a:solidFill>
                    <a:latin typeface="BSZPYG+HelveticaNeue"/>
                  </a:rPr>
                  <a:t>is a matrix (or </a:t>
                </a:r>
                <a:r>
                  <a:rPr lang="en-US" altLang="ja-JP" dirty="0">
                    <a:solidFill>
                      <a:srgbClr val="FF0000"/>
                    </a:solidFill>
                    <a:latin typeface="BSZPYG+HelveticaNeue"/>
                  </a:rPr>
                  <a:t>linear</a:t>
                </a:r>
                <a:r>
                  <a:rPr lang="en-US" altLang="ja-JP" dirty="0">
                    <a:solidFill>
                      <a:srgbClr val="000000"/>
                    </a:solidFill>
                    <a:latin typeface="BSZPYG+HelveticaNeue"/>
                  </a:rPr>
                  <a:t> </a:t>
                </a:r>
                <a:r>
                  <a:rPr lang="en-US" altLang="ja-JP" dirty="0">
                    <a:solidFill>
                      <a:srgbClr val="FF0000"/>
                    </a:solidFill>
                    <a:latin typeface="BSZPYG+HelveticaNeue"/>
                  </a:rPr>
                  <a:t>transformation</a:t>
                </a:r>
                <a:r>
                  <a:rPr lang="en-US" altLang="ja-JP" dirty="0">
                    <a:solidFill>
                      <a:srgbClr val="000000"/>
                    </a:solidFill>
                    <a:latin typeface="BSZPYG+HelveticaNeue"/>
                  </a:rPr>
                  <a:t>) which contains the unknowns to be solved. </a:t>
                </a:r>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7620000" y="990600"/>
                <a:ext cx="4583722" cy="2585323"/>
              </a:xfrm>
              <a:prstGeom prst="rect">
                <a:avLst/>
              </a:prstGeom>
              <a:blipFill>
                <a:blip r:embed="rId5"/>
                <a:stretch>
                  <a:fillRect l="-1064" t="-1415" r="-1064" b="-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76698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965" y="444500"/>
            <a:ext cx="5295900" cy="574040"/>
          </a:xfrm>
          <a:prstGeom prst="rect">
            <a:avLst/>
          </a:prstGeom>
        </p:spPr>
        <p:txBody>
          <a:bodyPr vert="horz" wrap="square" lIns="0" tIns="12700" rIns="0" bIns="0" rtlCol="0">
            <a:spAutoFit/>
          </a:bodyPr>
          <a:lstStyle/>
          <a:p>
            <a:pPr marL="12700">
              <a:lnSpc>
                <a:spcPct val="100000"/>
              </a:lnSpc>
              <a:spcBef>
                <a:spcPts val="100"/>
              </a:spcBef>
            </a:pPr>
            <a:r>
              <a:rPr spc="55" dirty="0">
                <a:latin typeface="Calibri"/>
                <a:cs typeface="Calibri"/>
              </a:rPr>
              <a:t>Perspective </a:t>
            </a:r>
            <a:r>
              <a:rPr spc="225" dirty="0">
                <a:latin typeface="Calibri"/>
                <a:cs typeface="Calibri"/>
              </a:rPr>
              <a:t>N </a:t>
            </a:r>
            <a:r>
              <a:rPr spc="55" dirty="0">
                <a:latin typeface="Calibri"/>
                <a:cs typeface="Calibri"/>
              </a:rPr>
              <a:t>Point</a:t>
            </a:r>
            <a:r>
              <a:rPr spc="540" dirty="0">
                <a:latin typeface="Calibri"/>
                <a:cs typeface="Calibri"/>
              </a:rPr>
              <a:t> </a:t>
            </a:r>
            <a:r>
              <a:rPr spc="185" dirty="0">
                <a:latin typeface="Calibri"/>
                <a:cs typeface="Calibri"/>
              </a:rPr>
              <a:t>(PNP)</a:t>
            </a:r>
          </a:p>
        </p:txBody>
      </p:sp>
      <p:sp>
        <p:nvSpPr>
          <p:cNvPr id="3" name="object 3"/>
          <p:cNvSpPr txBox="1"/>
          <p:nvPr/>
        </p:nvSpPr>
        <p:spPr>
          <a:xfrm>
            <a:off x="500965" y="1473200"/>
            <a:ext cx="8543925" cy="3381375"/>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a:buChar char="•"/>
              <a:tabLst>
                <a:tab pos="297815" algn="l"/>
                <a:tab pos="298450" algn="l"/>
              </a:tabLst>
              <a:defRPr/>
            </a:pPr>
            <a:r>
              <a:rPr kumimoji="1" sz="2700" b="1" i="0" u="none" strike="noStrike" kern="1200" cap="none" spc="-125" normalizeH="0" baseline="0" noProof="0" dirty="0">
                <a:ln>
                  <a:noFill/>
                </a:ln>
                <a:solidFill>
                  <a:srgbClr val="002060"/>
                </a:solidFill>
                <a:effectLst/>
                <a:uLnTx/>
                <a:uFillTx/>
                <a:latin typeface="Trebuchet MS"/>
                <a:ea typeface="+mn-ea"/>
                <a:cs typeface="Trebuchet MS"/>
              </a:rPr>
              <a:t>OpenCV </a:t>
            </a:r>
            <a:r>
              <a:rPr kumimoji="1" sz="2700" b="0" i="0" u="none" strike="noStrike" kern="1200" cap="none" spc="-40" normalizeH="0" baseline="0" noProof="0" dirty="0">
                <a:ln>
                  <a:noFill/>
                </a:ln>
                <a:solidFill>
                  <a:srgbClr val="002060"/>
                </a:solidFill>
                <a:effectLst/>
                <a:uLnTx/>
                <a:uFillTx/>
                <a:latin typeface="Tahoma"/>
                <a:ea typeface="+mn-ea"/>
                <a:cs typeface="Tahoma"/>
              </a:rPr>
              <a:t>has </a:t>
            </a:r>
            <a:r>
              <a:rPr kumimoji="1" sz="2700" b="0" i="0" u="none" strike="noStrike" kern="1200" cap="none" spc="-45" normalizeH="0" baseline="0" noProof="0" dirty="0">
                <a:ln>
                  <a:noFill/>
                </a:ln>
                <a:solidFill>
                  <a:srgbClr val="002060"/>
                </a:solidFill>
                <a:effectLst/>
                <a:uLnTx/>
                <a:uFillTx/>
                <a:latin typeface="Tahoma"/>
                <a:ea typeface="+mn-ea"/>
                <a:cs typeface="Tahoma"/>
              </a:rPr>
              <a:t>an </a:t>
            </a:r>
            <a:r>
              <a:rPr kumimoji="1" sz="2700" b="0" i="0" u="none" strike="noStrike" kern="1200" cap="none" spc="-15" normalizeH="0" baseline="0" noProof="0" dirty="0">
                <a:ln>
                  <a:noFill/>
                </a:ln>
                <a:solidFill>
                  <a:srgbClr val="002060"/>
                </a:solidFill>
                <a:effectLst/>
                <a:uLnTx/>
                <a:uFillTx/>
                <a:latin typeface="Tahoma"/>
                <a:ea typeface="+mn-ea"/>
                <a:cs typeface="Tahoma"/>
              </a:rPr>
              <a:t>implementation </a:t>
            </a:r>
            <a:r>
              <a:rPr kumimoji="1" sz="2700" b="0" i="0" u="none" strike="noStrike" kern="1200" cap="none" spc="-50" normalizeH="0" baseline="0" noProof="0" dirty="0">
                <a:ln>
                  <a:noFill/>
                </a:ln>
                <a:solidFill>
                  <a:srgbClr val="002060"/>
                </a:solidFill>
                <a:effectLst/>
                <a:uLnTx/>
                <a:uFillTx/>
                <a:latin typeface="Tahoma"/>
                <a:ea typeface="+mn-ea"/>
                <a:cs typeface="Tahoma"/>
              </a:rPr>
              <a:t>of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90" normalizeH="0" baseline="0" noProof="0" dirty="0">
                <a:ln>
                  <a:noFill/>
                </a:ln>
                <a:solidFill>
                  <a:srgbClr val="002060"/>
                </a:solidFill>
                <a:effectLst/>
                <a:uLnTx/>
                <a:uFillTx/>
                <a:latin typeface="Tahoma"/>
                <a:ea typeface="+mn-ea"/>
                <a:cs typeface="Tahoma"/>
              </a:rPr>
              <a:t>PnP </a:t>
            </a:r>
            <a:r>
              <a:rPr kumimoji="1" sz="2700" b="0" i="0" u="none" strike="noStrike" kern="1200" cap="none" spc="-35" normalizeH="0" baseline="0" noProof="0" dirty="0">
                <a:ln>
                  <a:noFill/>
                </a:ln>
                <a:solidFill>
                  <a:srgbClr val="002060"/>
                </a:solidFill>
                <a:effectLst/>
                <a:uLnTx/>
                <a:uFillTx/>
                <a:latin typeface="Tahoma"/>
                <a:ea typeface="+mn-ea"/>
                <a:cs typeface="Tahoma"/>
              </a:rPr>
              <a:t>algorithm</a:t>
            </a:r>
            <a:r>
              <a:rPr kumimoji="1" sz="2700" b="0" i="0" u="none" strike="noStrike" kern="1200" cap="none" spc="-140" normalizeH="0" baseline="0" noProof="0" dirty="0">
                <a:ln>
                  <a:noFill/>
                </a:ln>
                <a:solidFill>
                  <a:srgbClr val="002060"/>
                </a:solidFill>
                <a:effectLst/>
                <a:uLnTx/>
                <a:uFillTx/>
                <a:latin typeface="Tahoma"/>
                <a:ea typeface="+mn-ea"/>
                <a:cs typeface="Tahoma"/>
              </a:rPr>
              <a:t> </a:t>
            </a:r>
            <a:r>
              <a:rPr kumimoji="1" sz="2700" b="0" i="0" u="none" strike="noStrike" kern="1200" cap="none" spc="0" normalizeH="0" baseline="0" noProof="0" dirty="0">
                <a:ln>
                  <a:noFill/>
                </a:ln>
                <a:solidFill>
                  <a:srgbClr val="002060"/>
                </a:solidFill>
                <a:effectLst/>
                <a:uLnTx/>
                <a:uFillTx/>
                <a:latin typeface="Tahoma"/>
                <a:ea typeface="+mn-ea"/>
                <a:cs typeface="Tahoma"/>
              </a:rPr>
              <a:t>!</a:t>
            </a:r>
            <a:endParaRPr kumimoji="1" sz="2700" b="0" i="0" u="none" strike="noStrike" kern="1200" cap="none" spc="0" normalizeH="0" baseline="0" noProof="0" dirty="0">
              <a:ln>
                <a:noFill/>
              </a:ln>
              <a:solidFill>
                <a:prstClr val="black"/>
              </a:solidFill>
              <a:effectLst/>
              <a:uLnTx/>
              <a:uFillTx/>
              <a:latin typeface="Tahoma"/>
              <a:ea typeface="+mn-ea"/>
              <a:cs typeface="Tahoma"/>
            </a:endParaRPr>
          </a:p>
          <a:p>
            <a:pPr marL="0" marR="0" lvl="0" indent="0" algn="l" defTabSz="914400" rtl="0" eaLnBrk="1" fontAlgn="auto" latinLnBrk="0" hangingPunct="1">
              <a:lnSpc>
                <a:spcPct val="100000"/>
              </a:lnSpc>
              <a:spcBef>
                <a:spcPts val="25"/>
              </a:spcBef>
              <a:spcAft>
                <a:spcPts val="0"/>
              </a:spcAft>
              <a:buClr>
                <a:srgbClr val="002060"/>
              </a:buClr>
              <a:buSzTx/>
              <a:buFont typeface="Arial"/>
              <a:buChar char="•"/>
              <a:tabLst/>
              <a:defRPr/>
            </a:pPr>
            <a:endParaRPr kumimoji="1" sz="2950" b="0" i="0" u="none" strike="noStrike" kern="1200" cap="none" spc="0" normalizeH="0" baseline="0" noProof="0" dirty="0">
              <a:ln>
                <a:noFill/>
              </a:ln>
              <a:solidFill>
                <a:prstClr val="black"/>
              </a:solidFill>
              <a:effectLst/>
              <a:uLnTx/>
              <a:uFillTx/>
              <a:latin typeface="Tahoma"/>
              <a:ea typeface="+mn-ea"/>
              <a:cs typeface="Tahoma"/>
            </a:endParaRPr>
          </a:p>
          <a:p>
            <a:pPr marL="298450" marR="5080" lvl="0" indent="-285750" algn="l" defTabSz="914400" rtl="0" eaLnBrk="1" fontAlgn="auto" latinLnBrk="0" hangingPunct="1">
              <a:lnSpc>
                <a:spcPct val="98900"/>
              </a:lnSpc>
              <a:spcBef>
                <a:spcPts val="0"/>
              </a:spcBef>
              <a:spcAft>
                <a:spcPts val="0"/>
              </a:spcAft>
              <a:buClrTx/>
              <a:buSzTx/>
              <a:buFont typeface="Arial"/>
              <a:buChar char="•"/>
              <a:tabLst>
                <a:tab pos="297815" algn="l"/>
                <a:tab pos="298450" algn="l"/>
              </a:tabLst>
              <a:defRPr/>
            </a:pPr>
            <a:r>
              <a:rPr kumimoji="1" sz="2700" b="1" i="0" u="none" strike="noStrike" kern="1200" cap="none" spc="-105" normalizeH="0" baseline="0" noProof="0" dirty="0">
                <a:ln>
                  <a:noFill/>
                </a:ln>
                <a:solidFill>
                  <a:srgbClr val="002060"/>
                </a:solidFill>
                <a:effectLst/>
                <a:uLnTx/>
                <a:uFillTx/>
                <a:latin typeface="Trebuchet MS"/>
                <a:ea typeface="+mn-ea"/>
                <a:cs typeface="Trebuchet MS"/>
              </a:rPr>
              <a:t>cv2.solvePnP(): </a:t>
            </a:r>
            <a:r>
              <a:rPr kumimoji="1" sz="2700" b="0" i="0" u="none" strike="noStrike" kern="1200" cap="none" spc="-25" normalizeH="0" baseline="0" noProof="0" dirty="0">
                <a:ln>
                  <a:noFill/>
                </a:ln>
                <a:solidFill>
                  <a:srgbClr val="002060"/>
                </a:solidFill>
                <a:effectLst/>
                <a:uLnTx/>
                <a:uFillTx/>
                <a:latin typeface="Tahoma"/>
                <a:ea typeface="+mn-ea"/>
                <a:cs typeface="Tahoma"/>
              </a:rPr>
              <a:t>Solves </a:t>
            </a:r>
            <a:r>
              <a:rPr kumimoji="1" sz="2700" b="0" i="0" u="none" strike="noStrike" kern="1200" cap="none" spc="-65" normalizeH="0" baseline="0" noProof="0" dirty="0">
                <a:ln>
                  <a:noFill/>
                </a:ln>
                <a:solidFill>
                  <a:srgbClr val="002060"/>
                </a:solidFill>
                <a:effectLst/>
                <a:uLnTx/>
                <a:uFillTx/>
                <a:latin typeface="Tahoma"/>
                <a:ea typeface="+mn-ea"/>
                <a:cs typeface="Tahoma"/>
              </a:rPr>
              <a:t>for </a:t>
            </a:r>
            <a:r>
              <a:rPr kumimoji="1" sz="2700" b="0" i="0" u="none" strike="noStrike" kern="1200" cap="none" spc="-50" normalizeH="0" baseline="0" noProof="0" dirty="0">
                <a:ln>
                  <a:noFill/>
                </a:ln>
                <a:solidFill>
                  <a:srgbClr val="002060"/>
                </a:solidFill>
                <a:effectLst/>
                <a:uLnTx/>
                <a:uFillTx/>
                <a:latin typeface="Tahoma"/>
                <a:ea typeface="+mn-ea"/>
                <a:cs typeface="Tahoma"/>
              </a:rPr>
              <a:t>camera </a:t>
            </a:r>
            <a:r>
              <a:rPr kumimoji="1" sz="2700" b="0" i="0" u="none" strike="noStrike" kern="1200" cap="none" spc="-10" normalizeH="0" baseline="0" noProof="0" dirty="0">
                <a:ln>
                  <a:noFill/>
                </a:ln>
                <a:solidFill>
                  <a:srgbClr val="002060"/>
                </a:solidFill>
                <a:effectLst/>
                <a:uLnTx/>
                <a:uFillTx/>
                <a:latin typeface="Tahoma"/>
                <a:ea typeface="+mn-ea"/>
                <a:cs typeface="Tahoma"/>
              </a:rPr>
              <a:t>position </a:t>
            </a:r>
            <a:r>
              <a:rPr kumimoji="1" sz="2700" b="0" i="0" u="none" strike="noStrike" kern="1200" cap="none" spc="-60" normalizeH="0" baseline="0" noProof="0" dirty="0">
                <a:ln>
                  <a:noFill/>
                </a:ln>
                <a:solidFill>
                  <a:srgbClr val="002060"/>
                </a:solidFill>
                <a:effectLst/>
                <a:uLnTx/>
                <a:uFillTx/>
                <a:latin typeface="Tahoma"/>
                <a:ea typeface="+mn-ea"/>
                <a:cs typeface="Tahoma"/>
              </a:rPr>
              <a:t>given </a:t>
            </a:r>
            <a:r>
              <a:rPr kumimoji="1" sz="2700" b="0" i="0" u="none" strike="noStrike" kern="1200" cap="none" spc="45" normalizeH="0" baseline="0" noProof="0" dirty="0">
                <a:ln>
                  <a:noFill/>
                </a:ln>
                <a:solidFill>
                  <a:srgbClr val="FF0000"/>
                </a:solidFill>
                <a:effectLst/>
                <a:uLnTx/>
                <a:uFillTx/>
                <a:latin typeface="Tahoma"/>
                <a:ea typeface="+mn-ea"/>
                <a:cs typeface="Tahoma"/>
              </a:rPr>
              <a:t>3D  </a:t>
            </a:r>
            <a:r>
              <a:rPr kumimoji="1" sz="2700" b="0" i="0" u="none" strike="noStrike" kern="1200" cap="none" spc="-15" normalizeH="0" baseline="0" noProof="0" dirty="0">
                <a:ln>
                  <a:noFill/>
                </a:ln>
                <a:solidFill>
                  <a:srgbClr val="FF0000"/>
                </a:solidFill>
                <a:effectLst/>
                <a:uLnTx/>
                <a:uFillTx/>
                <a:latin typeface="Tahoma"/>
                <a:ea typeface="+mn-ea"/>
                <a:cs typeface="Tahoma"/>
              </a:rPr>
              <a:t>points</a:t>
            </a:r>
            <a:r>
              <a:rPr kumimoji="1" sz="2700" b="0" i="0" u="none" strike="noStrike" kern="1200" cap="none" spc="-15"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55" normalizeH="0" baseline="0" noProof="0" dirty="0">
                <a:ln>
                  <a:noFill/>
                </a:ln>
                <a:solidFill>
                  <a:srgbClr val="FF0000"/>
                </a:solidFill>
                <a:effectLst/>
                <a:uLnTx/>
                <a:uFillTx/>
                <a:latin typeface="Tahoma"/>
                <a:ea typeface="+mn-ea"/>
                <a:cs typeface="Tahoma"/>
              </a:rPr>
              <a:t>frame </a:t>
            </a:r>
            <a:r>
              <a:rPr kumimoji="1" sz="2700" b="0" i="0" u="none" strike="noStrike" kern="1200" cap="none" spc="10" normalizeH="0" baseline="0" noProof="0" dirty="0">
                <a:ln>
                  <a:noFill/>
                </a:ln>
                <a:solidFill>
                  <a:srgbClr val="FF0000"/>
                </a:solidFill>
                <a:effectLst/>
                <a:uLnTx/>
                <a:uFillTx/>
                <a:latin typeface="Tahoma"/>
                <a:ea typeface="+mn-ea"/>
                <a:cs typeface="Tahoma"/>
              </a:rPr>
              <a:t>k-1</a:t>
            </a:r>
            <a:r>
              <a:rPr kumimoji="1" sz="2700" b="0" i="0" u="none" strike="noStrike" kern="1200" cap="none" spc="10" normalizeH="0" baseline="0" noProof="0" dirty="0">
                <a:ln>
                  <a:noFill/>
                </a:ln>
                <a:solidFill>
                  <a:srgbClr val="002060"/>
                </a:solidFill>
                <a:effectLst/>
                <a:uLnTx/>
                <a:uFillTx/>
                <a:latin typeface="Tahoma"/>
                <a:ea typeface="+mn-ea"/>
                <a:cs typeface="Tahoma"/>
              </a:rPr>
              <a:t>, </a:t>
            </a:r>
            <a:r>
              <a:rPr kumimoji="1" sz="2700" b="0" i="0" u="none" strike="noStrike" kern="1200" cap="none" spc="-20" normalizeH="0" baseline="0" noProof="0" dirty="0">
                <a:ln>
                  <a:noFill/>
                </a:ln>
                <a:solidFill>
                  <a:srgbClr val="002060"/>
                </a:solidFill>
                <a:effectLst/>
                <a:uLnTx/>
                <a:uFillTx/>
                <a:latin typeface="Tahoma"/>
                <a:ea typeface="+mn-ea"/>
                <a:cs typeface="Tahoma"/>
              </a:rPr>
              <a:t>their </a:t>
            </a:r>
            <a:r>
              <a:rPr kumimoji="1" sz="2700" b="0" i="0" u="none" strike="noStrike" kern="1200" cap="none" spc="-30" normalizeH="0" baseline="0" noProof="0" dirty="0">
                <a:ln>
                  <a:noFill/>
                </a:ln>
                <a:solidFill>
                  <a:srgbClr val="FF0000"/>
                </a:solidFill>
                <a:effectLst/>
                <a:uLnTx/>
                <a:uFillTx/>
                <a:latin typeface="Tahoma"/>
                <a:ea typeface="+mn-ea"/>
                <a:cs typeface="Tahoma"/>
              </a:rPr>
              <a:t>projection</a:t>
            </a:r>
            <a:r>
              <a:rPr kumimoji="1" sz="2700" b="0" i="0" u="none" strike="noStrike" kern="1200" cap="none" spc="-30" normalizeH="0" baseline="0" noProof="0" dirty="0">
                <a:ln>
                  <a:noFill/>
                </a:ln>
                <a:solidFill>
                  <a:srgbClr val="002060"/>
                </a:solidFill>
                <a:effectLst/>
                <a:uLnTx/>
                <a:uFillTx/>
                <a:latin typeface="Tahoma"/>
                <a:ea typeface="+mn-ea"/>
                <a:cs typeface="Tahoma"/>
              </a:rPr>
              <a:t> </a:t>
            </a:r>
            <a:r>
              <a:rPr kumimoji="1" sz="2700" b="0" i="0" u="none" strike="noStrike" kern="1200" cap="none" spc="55" normalizeH="0" baseline="0" noProof="0" dirty="0">
                <a:ln>
                  <a:noFill/>
                </a:ln>
                <a:solidFill>
                  <a:srgbClr val="002060"/>
                </a:solidFill>
                <a:effectLst/>
                <a:uLnTx/>
                <a:uFillTx/>
                <a:latin typeface="Tahoma"/>
                <a:ea typeface="+mn-ea"/>
                <a:cs typeface="Tahoma"/>
              </a:rPr>
              <a:t>in </a:t>
            </a:r>
            <a:r>
              <a:rPr kumimoji="1" sz="2700" b="0" i="0" u="none" strike="noStrike" kern="1200" cap="none" spc="-55" normalizeH="0" baseline="0" noProof="0" dirty="0">
                <a:ln>
                  <a:noFill/>
                </a:ln>
                <a:solidFill>
                  <a:srgbClr val="FF0000"/>
                </a:solidFill>
                <a:effectLst/>
                <a:uLnTx/>
                <a:uFillTx/>
                <a:latin typeface="Tahoma"/>
                <a:ea typeface="+mn-ea"/>
                <a:cs typeface="Tahoma"/>
              </a:rPr>
              <a:t>frame</a:t>
            </a:r>
            <a:r>
              <a:rPr kumimoji="1" sz="2700" b="0" i="0" u="none" strike="noStrike" kern="1200" cap="none" spc="-55" normalizeH="0" baseline="0" noProof="0" dirty="0">
                <a:ln>
                  <a:noFill/>
                </a:ln>
                <a:solidFill>
                  <a:srgbClr val="002060"/>
                </a:solidFill>
                <a:effectLst/>
                <a:uLnTx/>
                <a:uFillTx/>
                <a:latin typeface="Tahoma"/>
                <a:ea typeface="+mn-ea"/>
                <a:cs typeface="Tahoma"/>
              </a:rPr>
              <a:t> </a:t>
            </a:r>
            <a:r>
              <a:rPr kumimoji="1" sz="2700" b="0" i="0" u="none" strike="noStrike" kern="1200" cap="none" spc="-5" normalizeH="0" baseline="0" noProof="0" dirty="0">
                <a:ln>
                  <a:noFill/>
                </a:ln>
                <a:solidFill>
                  <a:srgbClr val="FF0000"/>
                </a:solidFill>
                <a:effectLst/>
                <a:uLnTx/>
                <a:uFillTx/>
                <a:latin typeface="Tahoma"/>
                <a:ea typeface="+mn-ea"/>
                <a:cs typeface="Tahoma"/>
              </a:rPr>
              <a:t>k</a:t>
            </a:r>
            <a:r>
              <a:rPr kumimoji="1" sz="2700" b="0" i="0" u="none" strike="noStrike" kern="1200" cap="none" spc="-5" normalizeH="0" baseline="0" noProof="0" dirty="0">
                <a:ln>
                  <a:noFill/>
                </a:ln>
                <a:solidFill>
                  <a:srgbClr val="002060"/>
                </a:solidFill>
                <a:effectLst/>
                <a:uLnTx/>
                <a:uFillTx/>
                <a:latin typeface="Tahoma"/>
                <a:ea typeface="+mn-ea"/>
                <a:cs typeface="Tahoma"/>
              </a:rPr>
              <a:t>, </a:t>
            </a:r>
            <a:r>
              <a:rPr kumimoji="1" sz="2700" b="0" i="0" u="none" strike="noStrike" kern="1200" cap="none" spc="-35" normalizeH="0" baseline="0" noProof="0" dirty="0">
                <a:ln>
                  <a:noFill/>
                </a:ln>
                <a:solidFill>
                  <a:srgbClr val="002060"/>
                </a:solidFill>
                <a:effectLst/>
                <a:uLnTx/>
                <a:uFillTx/>
                <a:latin typeface="Tahoma"/>
                <a:ea typeface="+mn-ea"/>
                <a:cs typeface="Tahoma"/>
              </a:rPr>
              <a:t>and</a:t>
            </a:r>
            <a:r>
              <a:rPr kumimoji="1" sz="2700" b="0" i="0" u="none" strike="noStrike" kern="1200" cap="none" spc="-380" normalizeH="0" baseline="0" noProof="0" dirty="0">
                <a:ln>
                  <a:noFill/>
                </a:ln>
                <a:solidFill>
                  <a:srgbClr val="002060"/>
                </a:solidFill>
                <a:effectLst/>
                <a:uLnTx/>
                <a:uFillTx/>
                <a:latin typeface="Tahoma"/>
                <a:ea typeface="+mn-ea"/>
                <a:cs typeface="Tahoma"/>
              </a:rPr>
              <a:t> </a:t>
            </a:r>
            <a:r>
              <a:rPr kumimoji="1" sz="2700" b="0" i="0" u="none" strike="noStrike" kern="1200" cap="none" spc="-40" normalizeH="0" baseline="0" noProof="0" dirty="0">
                <a:ln>
                  <a:noFill/>
                </a:ln>
                <a:solidFill>
                  <a:srgbClr val="002060"/>
                </a:solidFill>
                <a:effectLst/>
                <a:uLnTx/>
                <a:uFillTx/>
                <a:latin typeface="Tahoma"/>
                <a:ea typeface="+mn-ea"/>
                <a:cs typeface="Tahoma"/>
              </a:rPr>
              <a:t>the  </a:t>
            </a:r>
            <a:r>
              <a:rPr kumimoji="1" sz="2700" b="0" i="0" u="none" strike="noStrike" kern="1200" cap="none" spc="-50" normalizeH="0" baseline="0" noProof="0" dirty="0">
                <a:ln>
                  <a:noFill/>
                </a:ln>
                <a:solidFill>
                  <a:srgbClr val="002060"/>
                </a:solidFill>
                <a:effectLst/>
                <a:uLnTx/>
                <a:uFillTx/>
                <a:latin typeface="Tahoma"/>
                <a:ea typeface="+mn-ea"/>
                <a:cs typeface="Tahoma"/>
              </a:rPr>
              <a:t>camera </a:t>
            </a:r>
            <a:r>
              <a:rPr kumimoji="1" sz="2700" b="0" i="0" u="none" strike="noStrike" kern="1200" cap="none" spc="30" normalizeH="0" baseline="0" noProof="0" dirty="0">
                <a:ln>
                  <a:noFill/>
                </a:ln>
                <a:solidFill>
                  <a:srgbClr val="FF0000"/>
                </a:solidFill>
                <a:effectLst/>
                <a:uLnTx/>
                <a:uFillTx/>
                <a:latin typeface="Tahoma"/>
                <a:ea typeface="+mn-ea"/>
                <a:cs typeface="Tahoma"/>
              </a:rPr>
              <a:t>intrinsic</a:t>
            </a:r>
            <a:r>
              <a:rPr kumimoji="1" sz="2700" b="0" i="0" u="none" strike="noStrike" kern="1200" cap="none" spc="30" normalizeH="0" baseline="0" noProof="0" dirty="0">
                <a:ln>
                  <a:noFill/>
                </a:ln>
                <a:solidFill>
                  <a:srgbClr val="002060"/>
                </a:solidFill>
                <a:effectLst/>
                <a:uLnTx/>
                <a:uFillTx/>
                <a:latin typeface="Tahoma"/>
                <a:ea typeface="+mn-ea"/>
                <a:cs typeface="Tahoma"/>
              </a:rPr>
              <a:t> </a:t>
            </a:r>
            <a:r>
              <a:rPr kumimoji="1" sz="2700" b="0" i="0" u="none" strike="noStrike" kern="1200" cap="none" spc="0" normalizeH="0" baseline="0" noProof="0" dirty="0">
                <a:ln>
                  <a:noFill/>
                </a:ln>
                <a:solidFill>
                  <a:srgbClr val="002060"/>
                </a:solidFill>
                <a:effectLst/>
                <a:uLnTx/>
                <a:uFillTx/>
                <a:latin typeface="Tahoma"/>
                <a:ea typeface="+mn-ea"/>
                <a:cs typeface="Tahoma"/>
              </a:rPr>
              <a:t>calibration</a:t>
            </a:r>
            <a:r>
              <a:rPr kumimoji="1" sz="2700" b="0" i="0" u="none" strike="noStrike" kern="1200" cap="none" spc="-125" normalizeH="0" baseline="0" noProof="0" dirty="0">
                <a:ln>
                  <a:noFill/>
                </a:ln>
                <a:solidFill>
                  <a:srgbClr val="002060"/>
                </a:solidFill>
                <a:effectLst/>
                <a:uLnTx/>
                <a:uFillTx/>
                <a:latin typeface="Tahoma"/>
                <a:ea typeface="+mn-ea"/>
                <a:cs typeface="Tahoma"/>
              </a:rPr>
              <a:t> </a:t>
            </a:r>
            <a:r>
              <a:rPr kumimoji="1" sz="2700" b="0" i="0" u="none" strike="noStrike" kern="1200" cap="none" spc="-45" normalizeH="0" baseline="0" noProof="0" dirty="0">
                <a:ln>
                  <a:noFill/>
                </a:ln>
                <a:solidFill>
                  <a:srgbClr val="FF0000"/>
                </a:solidFill>
                <a:effectLst/>
                <a:uLnTx/>
                <a:uFillTx/>
                <a:latin typeface="Tahoma"/>
                <a:ea typeface="+mn-ea"/>
                <a:cs typeface="Tahoma"/>
              </a:rPr>
              <a:t>matrix</a:t>
            </a:r>
            <a:endParaRPr kumimoji="1" sz="2700" b="0" i="0" u="none" strike="noStrike" kern="1200" cap="none" spc="0" normalizeH="0" baseline="0" noProof="0" dirty="0">
              <a:ln>
                <a:noFill/>
              </a:ln>
              <a:solidFill>
                <a:srgbClr val="FF0000"/>
              </a:solidFill>
              <a:effectLst/>
              <a:uLnTx/>
              <a:uFillTx/>
              <a:latin typeface="Tahoma"/>
              <a:ea typeface="+mn-ea"/>
              <a:cs typeface="Tahoma"/>
            </a:endParaRPr>
          </a:p>
          <a:p>
            <a:pPr marL="0" marR="0" lvl="0" indent="0" algn="l" defTabSz="914400" rtl="0" eaLnBrk="1" fontAlgn="auto" latinLnBrk="0" hangingPunct="1">
              <a:lnSpc>
                <a:spcPct val="100000"/>
              </a:lnSpc>
              <a:spcBef>
                <a:spcPts val="20"/>
              </a:spcBef>
              <a:spcAft>
                <a:spcPts val="0"/>
              </a:spcAft>
              <a:buClr>
                <a:srgbClr val="002060"/>
              </a:buClr>
              <a:buSzTx/>
              <a:buFont typeface="Arial"/>
              <a:buChar char="•"/>
              <a:tabLst/>
              <a:defRPr/>
            </a:pPr>
            <a:endParaRPr kumimoji="1" sz="3050" b="0" i="0" u="none" strike="noStrike" kern="1200" cap="none" spc="0" normalizeH="0" baseline="0" noProof="0" dirty="0">
              <a:ln>
                <a:noFill/>
              </a:ln>
              <a:solidFill>
                <a:prstClr val="black"/>
              </a:solidFill>
              <a:effectLst/>
              <a:uLnTx/>
              <a:uFillTx/>
              <a:latin typeface="Tahoma"/>
              <a:ea typeface="+mn-ea"/>
              <a:cs typeface="Tahoma"/>
            </a:endParaRPr>
          </a:p>
          <a:p>
            <a:pPr marL="298450" marR="1096010" lvl="0" indent="-285750" algn="l" defTabSz="914400" rtl="0" eaLnBrk="1" fontAlgn="auto" latinLnBrk="0" hangingPunct="1">
              <a:lnSpc>
                <a:spcPts val="3190"/>
              </a:lnSpc>
              <a:spcBef>
                <a:spcPts val="0"/>
              </a:spcBef>
              <a:spcAft>
                <a:spcPts val="0"/>
              </a:spcAft>
              <a:buClrTx/>
              <a:buSzTx/>
              <a:buFont typeface="Arial"/>
              <a:buChar char="•"/>
              <a:tabLst>
                <a:tab pos="297815" algn="l"/>
                <a:tab pos="298450" algn="l"/>
              </a:tabLst>
              <a:defRPr/>
            </a:pPr>
            <a:r>
              <a:rPr kumimoji="1" sz="2700" b="1" i="0" u="none" strike="noStrike" kern="1200" cap="none" spc="-85" normalizeH="0" baseline="0" noProof="0" dirty="0">
                <a:ln>
                  <a:noFill/>
                </a:ln>
                <a:solidFill>
                  <a:srgbClr val="002060"/>
                </a:solidFill>
                <a:effectLst/>
                <a:uLnTx/>
                <a:uFillTx/>
                <a:latin typeface="Trebuchet MS"/>
                <a:ea typeface="+mn-ea"/>
                <a:cs typeface="Trebuchet MS"/>
              </a:rPr>
              <a:t>cv2.solvePnPRansac(): </a:t>
            </a:r>
            <a:r>
              <a:rPr kumimoji="1" sz="2700" b="0" i="0" u="none" strike="noStrike" kern="1200" cap="none" spc="-20" normalizeH="0" baseline="0" noProof="0" dirty="0">
                <a:ln>
                  <a:noFill/>
                </a:ln>
                <a:solidFill>
                  <a:srgbClr val="002060"/>
                </a:solidFill>
                <a:effectLst/>
                <a:uLnTx/>
                <a:uFillTx/>
                <a:latin typeface="Tahoma"/>
                <a:ea typeface="+mn-ea"/>
                <a:cs typeface="Tahoma"/>
              </a:rPr>
              <a:t>Same </a:t>
            </a:r>
            <a:r>
              <a:rPr kumimoji="1" sz="2700" b="0" i="0" u="none" strike="noStrike" kern="1200" cap="none" spc="-45" normalizeH="0" baseline="0" noProof="0" dirty="0">
                <a:ln>
                  <a:noFill/>
                </a:ln>
                <a:solidFill>
                  <a:srgbClr val="002060"/>
                </a:solidFill>
                <a:effectLst/>
                <a:uLnTx/>
                <a:uFillTx/>
                <a:latin typeface="Tahoma"/>
                <a:ea typeface="+mn-ea"/>
                <a:cs typeface="Tahoma"/>
              </a:rPr>
              <a:t>as </a:t>
            </a:r>
            <a:r>
              <a:rPr kumimoji="1" sz="2700" b="0" i="0" u="none" strike="noStrike" kern="1200" cap="none" spc="-80" normalizeH="0" baseline="0" noProof="0" dirty="0">
                <a:ln>
                  <a:noFill/>
                </a:ln>
                <a:solidFill>
                  <a:srgbClr val="002060"/>
                </a:solidFill>
                <a:effectLst/>
                <a:uLnTx/>
                <a:uFillTx/>
                <a:latin typeface="Tahoma"/>
                <a:ea typeface="+mn-ea"/>
                <a:cs typeface="Tahoma"/>
              </a:rPr>
              <a:t>above, </a:t>
            </a:r>
            <a:r>
              <a:rPr kumimoji="1" sz="2700" b="0" i="0" u="none" strike="noStrike" kern="1200" cap="none" spc="-10" normalizeH="0" baseline="0" noProof="0" dirty="0">
                <a:ln>
                  <a:noFill/>
                </a:ln>
                <a:solidFill>
                  <a:srgbClr val="002060"/>
                </a:solidFill>
                <a:effectLst/>
                <a:uLnTx/>
                <a:uFillTx/>
                <a:latin typeface="Tahoma"/>
                <a:ea typeface="+mn-ea"/>
                <a:cs typeface="Tahoma"/>
              </a:rPr>
              <a:t>but </a:t>
            </a:r>
            <a:r>
              <a:rPr kumimoji="1" sz="2700" b="0" i="0" u="none" strike="noStrike" kern="1200" cap="none" spc="-35" normalizeH="0" baseline="0" noProof="0" dirty="0">
                <a:ln>
                  <a:noFill/>
                </a:ln>
                <a:solidFill>
                  <a:srgbClr val="002060"/>
                </a:solidFill>
                <a:effectLst/>
                <a:uLnTx/>
                <a:uFillTx/>
                <a:latin typeface="Tahoma"/>
                <a:ea typeface="+mn-ea"/>
                <a:cs typeface="Tahoma"/>
              </a:rPr>
              <a:t>uses  </a:t>
            </a:r>
            <a:r>
              <a:rPr kumimoji="1" sz="2700" b="0" i="0" u="none" strike="noStrike" kern="1200" cap="none" spc="60" normalizeH="0" baseline="0" noProof="0" dirty="0">
                <a:ln>
                  <a:noFill/>
                </a:ln>
                <a:solidFill>
                  <a:srgbClr val="002060"/>
                </a:solidFill>
                <a:effectLst/>
                <a:uLnTx/>
                <a:uFillTx/>
                <a:latin typeface="Tahoma"/>
                <a:ea typeface="+mn-ea"/>
                <a:cs typeface="Tahoma"/>
              </a:rPr>
              <a:t>RANSAC </a:t>
            </a:r>
            <a:r>
              <a:rPr kumimoji="1" sz="2700" b="0" i="0" u="none" strike="noStrike" kern="1200" cap="none" spc="-70" normalizeH="0" baseline="0" noProof="0" dirty="0">
                <a:ln>
                  <a:noFill/>
                </a:ln>
                <a:solidFill>
                  <a:srgbClr val="002060"/>
                </a:solidFill>
                <a:effectLst/>
                <a:uLnTx/>
                <a:uFillTx/>
                <a:latin typeface="Tahoma"/>
                <a:ea typeface="+mn-ea"/>
                <a:cs typeface="Tahoma"/>
              </a:rPr>
              <a:t>to </a:t>
            </a:r>
            <a:r>
              <a:rPr kumimoji="1" sz="2700" b="0" i="0" u="none" strike="noStrike" kern="1200" cap="none" spc="-15" normalizeH="0" baseline="0" noProof="0" dirty="0">
                <a:ln>
                  <a:noFill/>
                </a:ln>
                <a:solidFill>
                  <a:srgbClr val="002060"/>
                </a:solidFill>
                <a:effectLst/>
                <a:uLnTx/>
                <a:uFillTx/>
                <a:latin typeface="Tahoma"/>
                <a:ea typeface="+mn-ea"/>
                <a:cs typeface="Tahoma"/>
              </a:rPr>
              <a:t>handle</a:t>
            </a:r>
            <a:r>
              <a:rPr kumimoji="1" sz="2700" b="0" i="0" u="none" strike="noStrike" kern="1200" cap="none" spc="-145" normalizeH="0" baseline="0" noProof="0" dirty="0">
                <a:ln>
                  <a:noFill/>
                </a:ln>
                <a:solidFill>
                  <a:srgbClr val="002060"/>
                </a:solidFill>
                <a:effectLst/>
                <a:uLnTx/>
                <a:uFillTx/>
                <a:latin typeface="Tahoma"/>
                <a:ea typeface="+mn-ea"/>
                <a:cs typeface="Tahoma"/>
              </a:rPr>
              <a:t> </a:t>
            </a:r>
            <a:r>
              <a:rPr kumimoji="1" sz="2700" b="0" i="0" u="none" strike="noStrike" kern="1200" cap="none" spc="-15" normalizeH="0" baseline="0" noProof="0" dirty="0">
                <a:ln>
                  <a:noFill/>
                </a:ln>
                <a:solidFill>
                  <a:srgbClr val="002060"/>
                </a:solidFill>
                <a:effectLst/>
                <a:uLnTx/>
                <a:uFillTx/>
                <a:latin typeface="Tahoma"/>
                <a:ea typeface="+mn-ea"/>
                <a:cs typeface="Tahoma"/>
              </a:rPr>
              <a:t>outliers</a:t>
            </a:r>
            <a:endParaRPr kumimoji="1" sz="2700" b="0" i="0" u="none" strike="noStrike" kern="1200" cap="none" spc="0" normalizeH="0" baseline="0" noProof="0" dirty="0">
              <a:ln>
                <a:noFill/>
              </a:ln>
              <a:solidFill>
                <a:prstClr val="black"/>
              </a:solidFill>
              <a:effectLst/>
              <a:uLnTx/>
              <a:uFillTx/>
              <a:latin typeface="Tahoma"/>
              <a:ea typeface="+mn-ea"/>
              <a:cs typeface="Tahoma"/>
            </a:endParaRPr>
          </a:p>
        </p:txBody>
      </p:sp>
    </p:spTree>
    <p:extLst>
      <p:ext uri="{BB962C8B-B14F-4D97-AF65-F5344CB8AC3E}">
        <p14:creationId xmlns:p14="http://schemas.microsoft.com/office/powerpoint/2010/main" val="1380261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73882" y="2002679"/>
            <a:ext cx="7143569" cy="35979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0965" y="444500"/>
            <a:ext cx="6781800" cy="574040"/>
          </a:xfrm>
          <a:prstGeom prst="rect">
            <a:avLst/>
          </a:prstGeom>
        </p:spPr>
        <p:txBody>
          <a:bodyPr vert="horz" wrap="square" lIns="0" tIns="12700" rIns="0" bIns="0" rtlCol="0">
            <a:spAutoFit/>
          </a:bodyPr>
          <a:lstStyle/>
          <a:p>
            <a:pPr marL="12700">
              <a:lnSpc>
                <a:spcPct val="100000"/>
              </a:lnSpc>
              <a:spcBef>
                <a:spcPts val="100"/>
              </a:spcBef>
            </a:pPr>
            <a:r>
              <a:rPr spc="-210" dirty="0">
                <a:latin typeface="Trebuchet MS"/>
                <a:cs typeface="Trebuchet MS"/>
              </a:rPr>
              <a:t>Feature </a:t>
            </a:r>
            <a:r>
              <a:rPr spc="-170" dirty="0">
                <a:latin typeface="Trebuchet MS"/>
                <a:cs typeface="Trebuchet MS"/>
              </a:rPr>
              <a:t>Extraction: </a:t>
            </a:r>
            <a:r>
              <a:rPr spc="-114" dirty="0">
                <a:latin typeface="Trebuchet MS"/>
                <a:cs typeface="Trebuchet MS"/>
              </a:rPr>
              <a:t>Harris</a:t>
            </a:r>
            <a:r>
              <a:rPr spc="375" dirty="0">
                <a:latin typeface="Trebuchet MS"/>
                <a:cs typeface="Trebuchet MS"/>
              </a:rPr>
              <a:t> </a:t>
            </a:r>
            <a:r>
              <a:rPr spc="-185" dirty="0">
                <a:latin typeface="Trebuchet MS"/>
                <a:cs typeface="Trebuchet MS"/>
              </a:rPr>
              <a:t>Corners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99503" y="2052411"/>
            <a:ext cx="7143569" cy="357701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0965" y="444500"/>
            <a:ext cx="6833234" cy="574040"/>
          </a:xfrm>
          <a:prstGeom prst="rect">
            <a:avLst/>
          </a:prstGeom>
        </p:spPr>
        <p:txBody>
          <a:bodyPr vert="horz" wrap="square" lIns="0" tIns="12700" rIns="0" bIns="0" rtlCol="0">
            <a:spAutoFit/>
          </a:bodyPr>
          <a:lstStyle/>
          <a:p>
            <a:pPr marL="12700">
              <a:lnSpc>
                <a:spcPct val="100000"/>
              </a:lnSpc>
              <a:spcBef>
                <a:spcPts val="100"/>
              </a:spcBef>
            </a:pPr>
            <a:r>
              <a:rPr spc="-210" dirty="0">
                <a:latin typeface="Trebuchet MS"/>
                <a:cs typeface="Trebuchet MS"/>
              </a:rPr>
              <a:t>Feature </a:t>
            </a:r>
            <a:r>
              <a:rPr spc="-170" dirty="0">
                <a:latin typeface="Trebuchet MS"/>
                <a:cs typeface="Trebuchet MS"/>
              </a:rPr>
              <a:t>Extraction: </a:t>
            </a:r>
            <a:r>
              <a:rPr spc="-114" dirty="0">
                <a:latin typeface="Trebuchet MS"/>
                <a:cs typeface="Trebuchet MS"/>
              </a:rPr>
              <a:t>Harris</a:t>
            </a:r>
            <a:r>
              <a:rPr spc="375" dirty="0">
                <a:latin typeface="Trebuchet MS"/>
                <a:cs typeface="Trebuchet MS"/>
              </a:rPr>
              <a:t> </a:t>
            </a:r>
            <a:r>
              <a:rPr spc="-105" dirty="0">
                <a:latin typeface="Trebuchet MS"/>
                <a:cs typeface="Trebuchet MS"/>
              </a:rPr>
              <a:t>Laplace</a:t>
            </a:r>
          </a:p>
        </p:txBody>
      </p:sp>
      <p:sp>
        <p:nvSpPr>
          <p:cNvPr id="4" name="正方形/長方形 3"/>
          <p:cNvSpPr/>
          <p:nvPr/>
        </p:nvSpPr>
        <p:spPr>
          <a:xfrm>
            <a:off x="9443072" y="2052411"/>
            <a:ext cx="2748928" cy="4339650"/>
          </a:xfrm>
          <a:prstGeom prst="rect">
            <a:avLst/>
          </a:prstGeom>
        </p:spPr>
        <p:txBody>
          <a:bodyPr wrap="square">
            <a:spAutoFit/>
          </a:bodyPr>
          <a:lstStyle/>
          <a:p>
            <a:pPr marL="285750" indent="-285750">
              <a:buFontTx/>
              <a:buChar char="-"/>
            </a:pPr>
            <a:r>
              <a:rPr lang="en-US" altLang="ja-JP" dirty="0" smtClean="0">
                <a:solidFill>
                  <a:srgbClr val="000000"/>
                </a:solidFill>
                <a:latin typeface="BSZPYG+HelveticaNeue"/>
              </a:rPr>
              <a:t>By </a:t>
            </a:r>
            <a:r>
              <a:rPr lang="en-US" altLang="ja-JP" dirty="0">
                <a:solidFill>
                  <a:srgbClr val="000000"/>
                </a:solidFill>
                <a:latin typeface="BSZPYG+HelveticaNeue"/>
              </a:rPr>
              <a:t>using the Laplacian to determine scale, we can detect </a:t>
            </a:r>
            <a:r>
              <a:rPr lang="en-US" altLang="ja-JP" dirty="0">
                <a:solidFill>
                  <a:srgbClr val="FF0000"/>
                </a:solidFill>
                <a:latin typeface="BSZPYG+HelveticaNeue"/>
              </a:rPr>
              <a:t>scale</a:t>
            </a:r>
            <a:r>
              <a:rPr lang="en-US" altLang="ja-JP" dirty="0">
                <a:solidFill>
                  <a:srgbClr val="000000"/>
                </a:solidFill>
                <a:latin typeface="BSZPYG+HelveticaNeue"/>
              </a:rPr>
              <a:t> </a:t>
            </a:r>
            <a:r>
              <a:rPr lang="en-US" altLang="ja-JP" dirty="0">
                <a:solidFill>
                  <a:srgbClr val="FF0000"/>
                </a:solidFill>
                <a:latin typeface="BSZPYG+HelveticaNeue"/>
              </a:rPr>
              <a:t>invariant</a:t>
            </a:r>
            <a:r>
              <a:rPr lang="en-US" altLang="ja-JP" dirty="0">
                <a:solidFill>
                  <a:srgbClr val="000000"/>
                </a:solidFill>
                <a:latin typeface="BSZPYG+HelveticaNeue"/>
              </a:rPr>
              <a:t> </a:t>
            </a:r>
            <a:r>
              <a:rPr lang="en-US" altLang="ja-JP" dirty="0">
                <a:solidFill>
                  <a:srgbClr val="FF0000"/>
                </a:solidFill>
                <a:latin typeface="BSZPYG+HelveticaNeue"/>
              </a:rPr>
              <a:t>corners</a:t>
            </a:r>
            <a:r>
              <a:rPr lang="en-US" altLang="ja-JP" dirty="0">
                <a:solidFill>
                  <a:srgbClr val="000000"/>
                </a:solidFill>
                <a:latin typeface="BSZPYG+HelveticaNeue"/>
              </a:rPr>
              <a:t> that can be more easily matched as a vehicle moves relative to the scene. </a:t>
            </a:r>
            <a:endParaRPr lang="en-US" altLang="ja-JP" sz="2400" dirty="0">
              <a:solidFill>
                <a:srgbClr val="000000"/>
              </a:solidFill>
              <a:latin typeface="BSZPYG+HelveticaNeue"/>
            </a:endParaRPr>
          </a:p>
          <a:p>
            <a:pPr marL="285750" indent="-285750">
              <a:buFontTx/>
              <a:buChar char="-"/>
            </a:pPr>
            <a:r>
              <a:rPr lang="en-US" altLang="ja-JP" dirty="0" smtClean="0">
                <a:solidFill>
                  <a:srgbClr val="FF0000"/>
                </a:solidFill>
                <a:latin typeface="BSZPYG+HelveticaNeue"/>
              </a:rPr>
              <a:t>Scale</a:t>
            </a:r>
            <a:r>
              <a:rPr lang="en-US" altLang="ja-JP" dirty="0" smtClean="0">
                <a:solidFill>
                  <a:srgbClr val="000000"/>
                </a:solidFill>
                <a:latin typeface="BSZPYG+HelveticaNeue"/>
              </a:rPr>
              <a:t> </a:t>
            </a:r>
            <a:r>
              <a:rPr lang="en-US" altLang="ja-JP" dirty="0">
                <a:solidFill>
                  <a:srgbClr val="000000"/>
                </a:solidFill>
                <a:latin typeface="BSZPYG+HelveticaNeue"/>
              </a:rPr>
              <a:t>is represented here by the </a:t>
            </a:r>
            <a:r>
              <a:rPr lang="en-US" altLang="ja-JP" dirty="0">
                <a:solidFill>
                  <a:srgbClr val="FF0000"/>
                </a:solidFill>
                <a:latin typeface="BSZPYG+HelveticaNeue"/>
              </a:rPr>
              <a:t>size</a:t>
            </a:r>
            <a:r>
              <a:rPr lang="en-US" altLang="ja-JP" dirty="0">
                <a:solidFill>
                  <a:srgbClr val="000000"/>
                </a:solidFill>
                <a:latin typeface="BSZPYG+HelveticaNeue"/>
              </a:rPr>
              <a:t> of the </a:t>
            </a:r>
            <a:r>
              <a:rPr lang="en-US" altLang="ja-JP" dirty="0">
                <a:solidFill>
                  <a:srgbClr val="FF0000"/>
                </a:solidFill>
                <a:latin typeface="BSZPYG+HelveticaNeue"/>
              </a:rPr>
              <a:t>circle</a:t>
            </a:r>
            <a:r>
              <a:rPr lang="en-US" altLang="ja-JP" dirty="0">
                <a:solidFill>
                  <a:srgbClr val="000000"/>
                </a:solidFill>
                <a:latin typeface="BSZPYG+HelveticaNeue"/>
              </a:rPr>
              <a:t> around each feature. </a:t>
            </a:r>
            <a:endParaRPr lang="en-US" altLang="ja-JP" sz="2400" dirty="0">
              <a:solidFill>
                <a:srgbClr val="000000"/>
              </a:solidFill>
              <a:latin typeface="BSZPYG+HelveticaNeue"/>
            </a:endParaRPr>
          </a:p>
          <a:p>
            <a:pPr marL="285750" indent="-285750">
              <a:buFontTx/>
              <a:buChar char="-"/>
            </a:pPr>
            <a:r>
              <a:rPr lang="en-US" altLang="ja-JP" dirty="0" smtClean="0">
                <a:solidFill>
                  <a:srgbClr val="000000"/>
                </a:solidFill>
                <a:latin typeface="BSZPYG+HelveticaNeue"/>
              </a:rPr>
              <a:t>The </a:t>
            </a:r>
            <a:r>
              <a:rPr lang="en-US" altLang="ja-JP" dirty="0">
                <a:solidFill>
                  <a:srgbClr val="000000"/>
                </a:solidFill>
                <a:latin typeface="BSZPYG+HelveticaNeue"/>
              </a:rPr>
              <a:t>larger the circle, the larger the principal scale of that feature. </a:t>
            </a:r>
            <a:endParaRPr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1999" cy="1107996"/>
          </a:xfrm>
        </p:spPr>
        <p:txBody>
          <a:bodyPr/>
          <a:lstStyle/>
          <a:p>
            <a:r>
              <a:rPr kumimoji="1" lang="en-US" altLang="ja-JP" dirty="0" smtClean="0"/>
              <a:t>Harris Corner Detection: Local Measures of Uniqueness (from </a:t>
            </a:r>
            <a:r>
              <a:rPr kumimoji="1" lang="en-US" altLang="ja-JP" dirty="0" err="1" smtClean="0"/>
              <a:t>Udacity</a:t>
            </a:r>
            <a:r>
              <a:rPr kumimoji="1" lang="en-US" altLang="ja-JP" dirty="0" smtClean="0"/>
              <a:t>)</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691" y="533400"/>
            <a:ext cx="7870309" cy="3052921"/>
          </a:xfrm>
          <a:prstGeom prst="rect">
            <a:avLst/>
          </a:prstGeom>
        </p:spPr>
      </p:pic>
      <p:sp>
        <p:nvSpPr>
          <p:cNvPr id="4" name="Rectangle 1"/>
          <p:cNvSpPr>
            <a:spLocks noChangeArrowheads="1"/>
          </p:cNvSpPr>
          <p:nvPr/>
        </p:nvSpPr>
        <p:spPr bwMode="auto">
          <a:xfrm>
            <a:off x="0" y="1136530"/>
            <a:ext cx="4315829"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In order to locate a corner, we consider how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content</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of the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window</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(オレンジ色の枠だろう)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would</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change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when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shifting</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by a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small</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a:t>
            </a:r>
            <a:r>
              <a:rPr kumimoji="0" lang="ja-JP" altLang="ja-JP" sz="1200" b="1" i="0" u="none" strike="noStrike" cap="none" normalizeH="0" baseline="0" dirty="0" smtClean="0">
                <a:ln>
                  <a:noFill/>
                </a:ln>
                <a:solidFill>
                  <a:srgbClr val="FF0000"/>
                </a:solidFill>
                <a:effectLst/>
                <a:latin typeface="Open Sans" panose="020B0606030504020204" pitchFamily="34" charset="0"/>
                <a:cs typeface="Open Sans" panose="020B0606030504020204" pitchFamily="34" charset="0"/>
              </a:rPr>
              <a:t>amount</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endParaRPr kumimoji="0" lang="ja-JP" altLang="ja-JP"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 there is no measurable change in any coordinate direction at the current location of the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red Window W</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(b): there will be significant change into the direction orthogonal to the edge and no change when moving into the direction of the edge.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(c): </a:t>
            </a:r>
            <a:r>
              <a:rPr kumimoji="0" lang="ja-JP" altLang="ja-JP" sz="1200" b="1"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the window content will change</a:t>
            </a:r>
            <a:r>
              <a:rPr kumimoji="0" lang="ja-JP" altLang="ja-JP" sz="12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 in any coordinate direction.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3537"/>
            <a:ext cx="4385725" cy="822664"/>
          </a:xfrm>
          <a:prstGeom prst="rect">
            <a:avLst/>
          </a:prstGeom>
        </p:spPr>
      </p:pic>
      <p:cxnSp>
        <p:nvCxnSpPr>
          <p:cNvPr id="7" name="直線矢印コネクタ 6"/>
          <p:cNvCxnSpPr/>
          <p:nvPr/>
        </p:nvCxnSpPr>
        <p:spPr>
          <a:xfrm flipH="1">
            <a:off x="2438400" y="1524000"/>
            <a:ext cx="533400" cy="1539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812695"/>
            <a:ext cx="5715000" cy="2105452"/>
          </a:xfrm>
          <a:prstGeom prst="rect">
            <a:avLst/>
          </a:prstGeom>
        </p:spPr>
      </p:pic>
      <mc:AlternateContent xmlns:mc="http://schemas.openxmlformats.org/markup-compatibility/2006" xmlns:a14="http://schemas.microsoft.com/office/drawing/2010/main">
        <mc:Choice Requires="a14">
          <p:sp>
            <p:nvSpPr>
              <p:cNvPr id="9" name="テキスト ボックス 8"/>
              <p:cNvSpPr txBox="1"/>
              <p:nvPr/>
            </p:nvSpPr>
            <p:spPr>
              <a:xfrm>
                <a:off x="152400" y="4477065"/>
                <a:ext cx="1905000" cy="1215910"/>
              </a:xfrm>
              <a:prstGeom prst="rect">
                <a:avLst/>
              </a:prstGeom>
              <a:noFill/>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dirty="0" smtClean="0"/>
                  <a:t>をテイラー展開（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𝑥</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𝑦</m:t>
                        </m:r>
                      </m:sub>
                    </m:sSub>
                  </m:oMath>
                </a14:m>
                <a:r>
                  <a:rPr kumimoji="1" lang="ja-JP" altLang="en-US" dirty="0" smtClean="0"/>
                  <a:t>は</a:t>
                </a:r>
                <a:r>
                  <a:rPr kumimoji="1" lang="en-US" altLang="ja-JP" dirty="0" smtClean="0"/>
                  <a:t>gradient</a:t>
                </a:r>
                <a:r>
                  <a:rPr kumimoji="1" lang="ja-JP" altLang="en-US" dirty="0" smtClean="0"/>
                  <a:t>）：</a:t>
                </a:r>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2400" y="4477065"/>
                <a:ext cx="1905000" cy="1215910"/>
              </a:xfrm>
              <a:prstGeom prst="rect">
                <a:avLst/>
              </a:prstGeom>
              <a:blipFill>
                <a:blip r:embed="rId5"/>
                <a:stretch>
                  <a:fillRect l="-2556" t="-3500" b="-7500"/>
                </a:stretch>
              </a:blipFill>
            </p:spPr>
            <p:txBody>
              <a:bodyPr/>
              <a:lstStyle/>
              <a:p>
                <a:r>
                  <a:rPr lang="ja-JP" altLang="en-US">
                    <a:noFill/>
                  </a:rPr>
                  <a:t> </a:t>
                </a:r>
              </a:p>
            </p:txBody>
          </p:sp>
        </mc:Fallback>
      </mc:AlternateContent>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9091" y="3594304"/>
            <a:ext cx="5589184" cy="3263695"/>
          </a:xfrm>
          <a:prstGeom prst="rect">
            <a:avLst/>
          </a:prstGeom>
        </p:spPr>
      </p:pic>
      <p:cxnSp>
        <p:nvCxnSpPr>
          <p:cNvPr id="13" name="直線矢印コネクタ 12"/>
          <p:cNvCxnSpPr/>
          <p:nvPr/>
        </p:nvCxnSpPr>
        <p:spPr>
          <a:xfrm>
            <a:off x="4385725" y="3733800"/>
            <a:ext cx="1993366" cy="838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202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4285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4285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2A5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3989</TotalTime>
  <Words>5222</Words>
  <Application>Microsoft Office PowerPoint</Application>
  <PresentationFormat>ワイド画面</PresentationFormat>
  <Paragraphs>486</Paragraphs>
  <Slides>66</Slides>
  <Notes>1</Notes>
  <HiddenSlides>0</HiddenSlides>
  <MMClips>0</MMClips>
  <ScaleCrop>false</ScaleCrop>
  <HeadingPairs>
    <vt:vector size="6" baseType="variant">
      <vt:variant>
        <vt:lpstr>使用されているフォント</vt:lpstr>
      </vt:variant>
      <vt:variant>
        <vt:i4>18</vt:i4>
      </vt:variant>
      <vt:variant>
        <vt:lpstr>テーマ</vt:lpstr>
      </vt:variant>
      <vt:variant>
        <vt:i4>6</vt:i4>
      </vt:variant>
      <vt:variant>
        <vt:lpstr>スライド タイトル</vt:lpstr>
      </vt:variant>
      <vt:variant>
        <vt:i4>66</vt:i4>
      </vt:variant>
    </vt:vector>
  </HeadingPairs>
  <TitlesOfParts>
    <vt:vector size="90" baseType="lpstr">
      <vt:lpstr>Arial Unicode MS</vt:lpstr>
      <vt:lpstr>BSZPYG+HelveticaNeue</vt:lpstr>
      <vt:lpstr>GRXRJK+HelveticaNeue</vt:lpstr>
      <vt:lpstr>GZTTFH+PingFangSC-Regular</vt:lpstr>
      <vt:lpstr>ＭＳ Ｐゴシック</vt:lpstr>
      <vt:lpstr>游ゴシック</vt:lpstr>
      <vt:lpstr>Arial</vt:lpstr>
      <vt:lpstr>Arial Narrow</vt:lpstr>
      <vt:lpstr>Calibri</vt:lpstr>
      <vt:lpstr>Cambria</vt:lpstr>
      <vt:lpstr>Cambria Math</vt:lpstr>
      <vt:lpstr>Century Gothic</vt:lpstr>
      <vt:lpstr>Courier New</vt:lpstr>
      <vt:lpstr>Open Sans</vt:lpstr>
      <vt:lpstr>Tahoma</vt:lpstr>
      <vt:lpstr>Times New Roman</vt:lpstr>
      <vt:lpstr>Trebuchet MS</vt:lpstr>
      <vt:lpstr>Wingdings</vt:lpstr>
      <vt:lpstr>Office Theme</vt:lpstr>
      <vt:lpstr>1_Office Theme</vt:lpstr>
      <vt:lpstr>2_Office Theme</vt:lpstr>
      <vt:lpstr>3_Office Theme</vt:lpstr>
      <vt:lpstr>4_Office Theme</vt:lpstr>
      <vt:lpstr>5_Office Theme</vt:lpstr>
      <vt:lpstr>PowerPoint プレゼンテーション</vt:lpstr>
      <vt:lpstr>Image Features: A General Process</vt:lpstr>
      <vt:lpstr>Image Features: A General Process</vt:lpstr>
      <vt:lpstr>Feature Detection</vt:lpstr>
      <vt:lpstr>Feature Extraction</vt:lpstr>
      <vt:lpstr>Feature Detection: Algorithms</vt:lpstr>
      <vt:lpstr>Feature Extraction: Harris Corners</vt:lpstr>
      <vt:lpstr>Feature Extraction: Harris Laplace</vt:lpstr>
      <vt:lpstr>Harris Corner Detection: Local Measures of Uniqueness (from Udacity)</vt:lpstr>
      <vt:lpstr>Harris Corner Detection: Local Measures of Uniqueness</vt:lpstr>
      <vt:lpstr>Automatic Scale Selection</vt:lpstr>
      <vt:lpstr>PowerPoint プレゼンテーション</vt:lpstr>
      <vt:lpstr>Feature Descriptors</vt:lpstr>
      <vt:lpstr>Feature Descriptors</vt:lpstr>
      <vt:lpstr>Feature Descriptors</vt:lpstr>
      <vt:lpstr>Feature Descriptors</vt:lpstr>
      <vt:lpstr>たくさんのDescriptors</vt:lpstr>
      <vt:lpstr>HOG Descriptors and SIFT (from Udacity)</vt:lpstr>
      <vt:lpstr>Scale Invariant Feature Transform</vt:lpstr>
      <vt:lpstr>Binary Descriptors and BRISK (from Udacity)</vt:lpstr>
      <vt:lpstr>Binary Descriptors and BRISK続き</vt:lpstr>
      <vt:lpstr>PowerPoint プレゼンテーション</vt:lpstr>
      <vt:lpstr>Feature Matching</vt:lpstr>
      <vt:lpstr>Brute Force Feature Matching</vt:lpstr>
      <vt:lpstr>Distance Function</vt:lpstr>
      <vt:lpstr>Brute Force Feature Matching</vt:lpstr>
      <vt:lpstr>Brute Force Feature Matching</vt:lpstr>
      <vt:lpstr>Brute Force Feature Matching</vt:lpstr>
      <vt:lpstr>Feature Matching</vt:lpstr>
      <vt:lpstr>k-d tree</vt:lpstr>
      <vt:lpstr>k-d tree: insertion</vt:lpstr>
      <vt:lpstr>k-d tree: nearest neighbor</vt:lpstr>
      <vt:lpstr>k-d tree: nearest neighbor fast case &amp; edge case</vt:lpstr>
      <vt:lpstr>k-d tree: nearest neighbor search algorithm</vt:lpstr>
      <vt:lpstr>k-d tree: region search (circle)</vt:lpstr>
      <vt:lpstr>k-d tree: region search (circle)</vt:lpstr>
      <vt:lpstr>k-d tree: region search (rectangle長方形)</vt:lpstr>
      <vt:lpstr>k-d tree: 3-d tree</vt:lpstr>
      <vt:lpstr>Feature Matching: Handling Ambiguity in  Matching</vt:lpstr>
      <vt:lpstr>Brute Force Feature Matching: Case 3</vt:lpstr>
      <vt:lpstr>Distance Ratio [Lowe 1999]</vt:lpstr>
      <vt:lpstr>Brute Force Feature Matching: Updated</vt:lpstr>
      <vt:lpstr>Brute Force Feature Matching: Case 3</vt:lpstr>
      <vt:lpstr>Summary</vt:lpstr>
      <vt:lpstr>PowerPoint プレゼンテーション</vt:lpstr>
      <vt:lpstr>Image Features: Localization</vt:lpstr>
      <vt:lpstr>Image Features: Localization</vt:lpstr>
      <vt:lpstr>Image Features: Localization</vt:lpstr>
      <vt:lpstr>Image Features: Localization</vt:lpstr>
      <vt:lpstr>PowerPoint プレゼンテーション</vt:lpstr>
      <vt:lpstr>Random Sample Consensus (RANSAC)</vt:lpstr>
      <vt:lpstr>RansaC: Iteration 1</vt:lpstr>
      <vt:lpstr>RansaC: Iteration 1</vt:lpstr>
      <vt:lpstr>PowerPoint プレゼンテーション</vt:lpstr>
      <vt:lpstr>RansaC: Iteration 2</vt:lpstr>
      <vt:lpstr>RANSAC: Iteration 2</vt:lpstr>
      <vt:lpstr>PowerPoint プレゼンテーション</vt:lpstr>
      <vt:lpstr>Summary</vt:lpstr>
      <vt:lpstr>PowerPoint プレゼンテーション</vt:lpstr>
      <vt:lpstr>Visual Odometry</vt:lpstr>
      <vt:lpstr>Problem Formulation:</vt:lpstr>
      <vt:lpstr>Visual Odometry:</vt:lpstr>
      <vt:lpstr>Motion Estimation</vt:lpstr>
      <vt:lpstr>3D – 2D motion estimation</vt:lpstr>
      <vt:lpstr>Perspective N Point (PNP)</vt:lpstr>
      <vt:lpstr>Perspective N Point (PNP)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SCSK</cp:lastModifiedBy>
  <cp:revision>163</cp:revision>
  <dcterms:created xsi:type="dcterms:W3CDTF">2020-08-31T11:39:04Z</dcterms:created>
  <dcterms:modified xsi:type="dcterms:W3CDTF">2020-09-17T10:17:44Z</dcterms:modified>
</cp:coreProperties>
</file>